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0" r:id="rId1"/>
  </p:sldMasterIdLst>
  <p:notesMasterIdLst>
    <p:notesMasterId r:id="rId13"/>
  </p:notesMasterIdLst>
  <p:sldIdLst>
    <p:sldId id="256" r:id="rId2"/>
    <p:sldId id="267" r:id="rId3"/>
    <p:sldId id="273" r:id="rId4"/>
    <p:sldId id="268" r:id="rId5"/>
    <p:sldId id="275" r:id="rId6"/>
    <p:sldId id="276" r:id="rId7"/>
    <p:sldId id="278" r:id="rId8"/>
    <p:sldId id="277" r:id="rId9"/>
    <p:sldId id="281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67" autoAdjust="0"/>
  </p:normalViewPr>
  <p:slideViewPr>
    <p:cSldViewPr snapToObjects="1">
      <p:cViewPr>
        <p:scale>
          <a:sx n="69" d="100"/>
          <a:sy n="69" d="100"/>
        </p:scale>
        <p:origin x="-119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OMSOL34\work\parametric%20study\ratio%20of%20coal%20bulk%20modulus%20to%20gain%20modulus\fifth\Data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8236763164697742"/>
          <c:y val="9.8742697485394965E-2"/>
          <c:w val="0.78059597954698068"/>
          <c:h val="0.69967862324461172"/>
        </c:manualLayout>
      </c:layout>
      <c:scatterChart>
        <c:scatterStyle val="smoothMarker"/>
        <c:ser>
          <c:idx val="0"/>
          <c:order val="0"/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Sheet1!$P$3:$P$21</c:f>
              <c:numCache>
                <c:formatCode>0.00%</c:formatCode>
                <c:ptCount val="19"/>
                <c:pt idx="0">
                  <c:v>0.99999999951941365</c:v>
                </c:pt>
                <c:pt idx="1">
                  <c:v>0.71874408274241663</c:v>
                </c:pt>
                <c:pt idx="2">
                  <c:v>0.50200044473339744</c:v>
                </c:pt>
                <c:pt idx="3">
                  <c:v>0.34221563233271507</c:v>
                </c:pt>
                <c:pt idx="4">
                  <c:v>0.22910596542849121</c:v>
                </c:pt>
                <c:pt idx="5">
                  <c:v>0.15218583972637478</c:v>
                </c:pt>
                <c:pt idx="6">
                  <c:v>0.10234493361684845</c:v>
                </c:pt>
                <c:pt idx="7">
                  <c:v>7.1381216999272301E-2</c:v>
                </c:pt>
                <c:pt idx="8">
                  <c:v>5.2791171736501628E-2</c:v>
                </c:pt>
                <c:pt idx="9">
                  <c:v>4.1548416516245842E-2</c:v>
                </c:pt>
                <c:pt idx="10">
                  <c:v>3.4291848646251642E-2</c:v>
                </c:pt>
                <c:pt idx="11">
                  <c:v>2.9692882005046869E-2</c:v>
                </c:pt>
                <c:pt idx="12">
                  <c:v>2.6825708250737698E-2</c:v>
                </c:pt>
                <c:pt idx="13">
                  <c:v>2.4990827616431392E-2</c:v>
                </c:pt>
                <c:pt idx="14">
                  <c:v>2.3873112956056059E-2</c:v>
                </c:pt>
                <c:pt idx="15">
                  <c:v>2.3155197920150552E-2</c:v>
                </c:pt>
                <c:pt idx="16">
                  <c:v>2.2787917826444966E-2</c:v>
                </c:pt>
                <c:pt idx="17">
                  <c:v>2.2527224880998283E-2</c:v>
                </c:pt>
                <c:pt idx="18">
                  <c:v>2.2415433538493235E-2</c:v>
                </c:pt>
              </c:numCache>
            </c:numRef>
          </c:yVal>
          <c:smooth val="1"/>
        </c:ser>
        <c:axId val="92313088"/>
        <c:axId val="92403584"/>
      </c:scatterChart>
      <c:valAx>
        <c:axId val="92313088"/>
        <c:scaling>
          <c:orientation val="minMax"/>
          <c:max val="8"/>
          <c:min val="0.5"/>
        </c:scaling>
        <c:axPos val="b"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US" sz="1000" b="0"/>
                  <a:t>Matrix pore pressure (MPa)</a:t>
                </a:r>
              </a:p>
            </c:rich>
          </c:tx>
          <c:layout>
            <c:manualLayout>
              <c:xMode val="edge"/>
              <c:yMode val="edge"/>
              <c:x val="0.3698918006987178"/>
              <c:y val="0.91319955973245259"/>
            </c:manualLayout>
          </c:layout>
        </c:title>
        <c:numFmt formatCode="0.0" sourceLinked="0"/>
        <c:tickLblPos val="nextTo"/>
        <c:spPr>
          <a:ln w="25400"/>
        </c:spPr>
        <c:txPr>
          <a:bodyPr/>
          <a:lstStyle/>
          <a:p>
            <a:pPr>
              <a:defRPr sz="1000"/>
            </a:pPr>
            <a:endParaRPr lang="en-US"/>
          </a:p>
        </c:txPr>
        <c:crossAx val="92403584"/>
        <c:crosses val="autoZero"/>
        <c:crossBetween val="midCat"/>
        <c:majorUnit val="1"/>
      </c:valAx>
      <c:valAx>
        <c:axId val="92403584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sz="900" b="0"/>
                </a:pPr>
                <a:r>
                  <a:rPr lang="en-US" sz="900" b="0" dirty="0"/>
                  <a:t>Matrix</a:t>
                </a:r>
                <a:r>
                  <a:rPr lang="en-US" sz="900" b="0" baseline="0" dirty="0"/>
                  <a:t> permeability ratio (k1/k10)</a:t>
                </a:r>
                <a:endParaRPr lang="en-US" sz="900" b="0" dirty="0"/>
              </a:p>
            </c:rich>
          </c:tx>
          <c:layout>
            <c:manualLayout>
              <c:xMode val="edge"/>
              <c:yMode val="edge"/>
              <c:x val="4.6984045292004666E-2"/>
              <c:y val="0.13449326898653796"/>
            </c:manualLayout>
          </c:layout>
        </c:title>
        <c:numFmt formatCode="#,##0.0" sourceLinked="0"/>
        <c:tickLblPos val="nextTo"/>
        <c:spPr>
          <a:ln w="25400"/>
        </c:spPr>
        <c:txPr>
          <a:bodyPr/>
          <a:lstStyle/>
          <a:p>
            <a:pPr>
              <a:defRPr sz="1000"/>
            </a:pPr>
            <a:endParaRPr lang="en-US"/>
          </a:p>
        </c:txPr>
        <c:crossAx val="92313088"/>
        <c:crosses val="autoZero"/>
        <c:crossBetween val="midCat"/>
        <c:majorUnit val="0.2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429396325459319"/>
          <c:y val="2.8252405949256338E-2"/>
          <c:w val="0.78786570428696356"/>
          <c:h val="0.70005358705161858"/>
        </c:manualLayout>
      </c:layout>
      <c:scatterChart>
        <c:scatterStyle val="smoothMarker"/>
        <c:ser>
          <c:idx val="0"/>
          <c:order val="0"/>
          <c:tx>
            <c:v>7.5 &amp; 5</c:v>
          </c:tx>
          <c:xVal>
            <c:numRef>
              <c:f>'in situ stress'!$A$3:$A$12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'in situ stress'!$E$3:$E$12</c:f>
              <c:numCache>
                <c:formatCode>0.00%</c:formatCode>
                <c:ptCount val="10"/>
                <c:pt idx="0">
                  <c:v>1</c:v>
                </c:pt>
                <c:pt idx="1">
                  <c:v>0.38215744542498786</c:v>
                </c:pt>
                <c:pt idx="2">
                  <c:v>0.13275486022369337</c:v>
                </c:pt>
                <c:pt idx="3">
                  <c:v>5.3725900357766733E-2</c:v>
                </c:pt>
                <c:pt idx="4">
                  <c:v>3.1914408782155755E-2</c:v>
                </c:pt>
                <c:pt idx="5">
                  <c:v>2.5746419985824078E-2</c:v>
                </c:pt>
                <c:pt idx="6">
                  <c:v>2.400118845566376E-2</c:v>
                </c:pt>
                <c:pt idx="7">
                  <c:v>2.3472983025684912E-2</c:v>
                </c:pt>
                <c:pt idx="8">
                  <c:v>2.3290855087663209E-2</c:v>
                </c:pt>
                <c:pt idx="9">
                  <c:v>2.3245665439424176E-2</c:v>
                </c:pt>
              </c:numCache>
            </c:numRef>
          </c:yVal>
          <c:smooth val="1"/>
        </c:ser>
        <c:ser>
          <c:idx val="1"/>
          <c:order val="1"/>
          <c:tx>
            <c:v>15 &amp; 10</c:v>
          </c:tx>
          <c:xVal>
            <c:numRef>
              <c:f>'in situ stress'!$A$3:$A$12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'in situ stress'!$D$16:$D$25</c:f>
              <c:numCache>
                <c:formatCode>General</c:formatCode>
                <c:ptCount val="10"/>
                <c:pt idx="0">
                  <c:v>0.99999999951941365</c:v>
                </c:pt>
                <c:pt idx="1">
                  <c:v>0.50200044473339744</c:v>
                </c:pt>
                <c:pt idx="2">
                  <c:v>0.22910596542849121</c:v>
                </c:pt>
                <c:pt idx="3">
                  <c:v>0.10234493361684846</c:v>
                </c:pt>
                <c:pt idx="4">
                  <c:v>5.2791171736501601E-2</c:v>
                </c:pt>
                <c:pt idx="5">
                  <c:v>3.4291848646251642E-2</c:v>
                </c:pt>
                <c:pt idx="6">
                  <c:v>2.6825708250737698E-2</c:v>
                </c:pt>
                <c:pt idx="7">
                  <c:v>2.3873112956056052E-2</c:v>
                </c:pt>
                <c:pt idx="8">
                  <c:v>2.2787917826444945E-2</c:v>
                </c:pt>
                <c:pt idx="9">
                  <c:v>2.2415433538493221E-2</c:v>
                </c:pt>
              </c:numCache>
            </c:numRef>
          </c:yVal>
          <c:smooth val="1"/>
        </c:ser>
        <c:ser>
          <c:idx val="2"/>
          <c:order val="2"/>
          <c:tx>
            <c:v>30 &amp; 20</c:v>
          </c:tx>
          <c:xVal>
            <c:numRef>
              <c:f>'in situ stress'!$A$3:$A$12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'in situ stress'!$L$3:$L$12</c:f>
              <c:numCache>
                <c:formatCode>0.00%</c:formatCode>
                <c:ptCount val="10"/>
                <c:pt idx="0">
                  <c:v>1</c:v>
                </c:pt>
                <c:pt idx="1">
                  <c:v>0.73799534507087716</c:v>
                </c:pt>
                <c:pt idx="2">
                  <c:v>0.52592665114518766</c:v>
                </c:pt>
                <c:pt idx="3">
                  <c:v>0.36214189611520092</c:v>
                </c:pt>
                <c:pt idx="4">
                  <c:v>0.24157569599701986</c:v>
                </c:pt>
                <c:pt idx="5">
                  <c:v>0.15749177486083546</c:v>
                </c:pt>
                <c:pt idx="6">
                  <c:v>0.10136388316449384</c:v>
                </c:pt>
                <c:pt idx="7">
                  <c:v>6.7228130772350375E-2</c:v>
                </c:pt>
                <c:pt idx="8">
                  <c:v>4.751673044796182E-2</c:v>
                </c:pt>
                <c:pt idx="9">
                  <c:v>3.6219902594109468E-2</c:v>
                </c:pt>
              </c:numCache>
            </c:numRef>
          </c:yVal>
          <c:smooth val="1"/>
        </c:ser>
        <c:axId val="101180544"/>
        <c:axId val="101182464"/>
      </c:scatterChart>
      <c:valAx>
        <c:axId val="101180544"/>
        <c:scaling>
          <c:orientation val="minMax"/>
          <c:max val="18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(Day)</a:t>
                </a:r>
              </a:p>
            </c:rich>
          </c:tx>
          <c:layout>
            <c:manualLayout>
              <c:xMode val="edge"/>
              <c:yMode val="edge"/>
              <c:x val="0.43611570428696483"/>
              <c:y val="0.85553222513852434"/>
            </c:manualLayout>
          </c:layout>
        </c:title>
        <c:numFmt formatCode="General" sourceLinked="1"/>
        <c:tickLblPos val="nextTo"/>
        <c:spPr>
          <a:ln w="25400"/>
        </c:spPr>
        <c:crossAx val="101182464"/>
        <c:crosses val="autoZero"/>
        <c:crossBetween val="midCat"/>
        <c:majorUnit val="30"/>
      </c:valAx>
      <c:valAx>
        <c:axId val="101182464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Matrix</a:t>
                </a:r>
                <a:r>
                  <a:rPr lang="en-US" b="0" baseline="0"/>
                  <a:t> p</a:t>
                </a:r>
                <a:r>
                  <a:rPr lang="en-US" b="0"/>
                  <a:t>ermeability</a:t>
                </a:r>
                <a:r>
                  <a:rPr lang="en-US" b="0" baseline="0"/>
                  <a:t> ratio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4.4444444444444502E-2"/>
              <c:y val="0.20235309128025664"/>
            </c:manualLayout>
          </c:layout>
        </c:title>
        <c:numFmt formatCode="#,##0.0" sourceLinked="0"/>
        <c:tickLblPos val="nextTo"/>
        <c:spPr>
          <a:ln w="25400"/>
        </c:spPr>
        <c:crossAx val="101180544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51216666666666533"/>
          <c:y val="0.21701662292213494"/>
          <c:w val="0.17116666666666666"/>
          <c:h val="0.25115157480314959"/>
        </c:manualLayout>
      </c:layout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16504082081574"/>
          <c:y val="3.2882035578886047E-2"/>
          <c:w val="0.81779317996487977"/>
          <c:h val="0.70005358705161858"/>
        </c:manualLayout>
      </c:layout>
      <c:scatterChart>
        <c:scatterStyle val="smoothMarker"/>
        <c:ser>
          <c:idx val="0"/>
          <c:order val="0"/>
          <c:tx>
            <c:v>0.01</c:v>
          </c:tx>
          <c:xVal>
            <c:numRef>
              <c:f>'fracture spacing'!$A$18:$A$27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'fracture spacing'!$D$18:$D$27</c:f>
              <c:numCache>
                <c:formatCode>General</c:formatCode>
                <c:ptCount val="10"/>
                <c:pt idx="0">
                  <c:v>0.99999999951941365</c:v>
                </c:pt>
                <c:pt idx="1">
                  <c:v>0.50200044473339744</c:v>
                </c:pt>
                <c:pt idx="2">
                  <c:v>0.22910596542849121</c:v>
                </c:pt>
                <c:pt idx="3">
                  <c:v>0.10234493361684846</c:v>
                </c:pt>
                <c:pt idx="4">
                  <c:v>5.2791171736501601E-2</c:v>
                </c:pt>
                <c:pt idx="5">
                  <c:v>3.4291848646251642E-2</c:v>
                </c:pt>
                <c:pt idx="6">
                  <c:v>2.6825708250737698E-2</c:v>
                </c:pt>
                <c:pt idx="7">
                  <c:v>2.3873112956056052E-2</c:v>
                </c:pt>
                <c:pt idx="8">
                  <c:v>2.2787917826444945E-2</c:v>
                </c:pt>
                <c:pt idx="9">
                  <c:v>2.2415433538493221E-2</c:v>
                </c:pt>
              </c:numCache>
            </c:numRef>
          </c:yVal>
          <c:smooth val="1"/>
        </c:ser>
        <c:ser>
          <c:idx val="1"/>
          <c:order val="1"/>
          <c:tx>
            <c:v>0.05</c:v>
          </c:tx>
          <c:xVal>
            <c:numRef>
              <c:f>'fracture spacing'!$A$3:$A$13</c:f>
              <c:numCache>
                <c:formatCode>General</c:formatCode>
                <c:ptCount val="11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  <c:pt idx="7">
                  <c:v>280</c:v>
                </c:pt>
                <c:pt idx="8">
                  <c:v>320</c:v>
                </c:pt>
                <c:pt idx="9">
                  <c:v>360</c:v>
                </c:pt>
                <c:pt idx="10">
                  <c:v>400</c:v>
                </c:pt>
              </c:numCache>
            </c:numRef>
          </c:xVal>
          <c:yVal>
            <c:numRef>
              <c:f>'fracture spacing'!$E$3:$E$13</c:f>
              <c:numCache>
                <c:formatCode>0.00%</c:formatCode>
                <c:ptCount val="11"/>
                <c:pt idx="0">
                  <c:v>1</c:v>
                </c:pt>
                <c:pt idx="1">
                  <c:v>0.951553970120806</c:v>
                </c:pt>
                <c:pt idx="2">
                  <c:v>0.90335946807070355</c:v>
                </c:pt>
                <c:pt idx="3">
                  <c:v>0.85700248331032569</c:v>
                </c:pt>
                <c:pt idx="4">
                  <c:v>0.81246000712468514</c:v>
                </c:pt>
                <c:pt idx="5">
                  <c:v>0.76960129407076561</c:v>
                </c:pt>
                <c:pt idx="6">
                  <c:v>0.7285804451795509</c:v>
                </c:pt>
                <c:pt idx="7">
                  <c:v>0.68927624485315386</c:v>
                </c:pt>
                <c:pt idx="8">
                  <c:v>0.65163556335361406</c:v>
                </c:pt>
                <c:pt idx="9">
                  <c:v>0.61563421589695033</c:v>
                </c:pt>
                <c:pt idx="10">
                  <c:v>0.58123154786289544</c:v>
                </c:pt>
              </c:numCache>
            </c:numRef>
          </c:yVal>
          <c:smooth val="1"/>
        </c:ser>
        <c:ser>
          <c:idx val="2"/>
          <c:order val="2"/>
          <c:tx>
            <c:v>0.1</c:v>
          </c:tx>
          <c:xVal>
            <c:numRef>
              <c:f>'fracture spacing'!$H$3:$H$13</c:f>
              <c:numCache>
                <c:formatCode>General</c:formatCode>
                <c:ptCount val="11"/>
                <c:pt idx="0">
                  <c:v>0</c:v>
                </c:pt>
                <c:pt idx="1">
                  <c:v>80</c:v>
                </c:pt>
                <c:pt idx="2">
                  <c:v>160</c:v>
                </c:pt>
                <c:pt idx="3">
                  <c:v>240</c:v>
                </c:pt>
                <c:pt idx="4">
                  <c:v>320</c:v>
                </c:pt>
                <c:pt idx="5">
                  <c:v>400</c:v>
                </c:pt>
                <c:pt idx="6">
                  <c:v>480</c:v>
                </c:pt>
                <c:pt idx="7">
                  <c:v>560</c:v>
                </c:pt>
                <c:pt idx="8">
                  <c:v>640</c:v>
                </c:pt>
                <c:pt idx="9">
                  <c:v>720</c:v>
                </c:pt>
                <c:pt idx="10">
                  <c:v>800</c:v>
                </c:pt>
              </c:numCache>
            </c:numRef>
          </c:xVal>
          <c:yVal>
            <c:numRef>
              <c:f>'fracture spacing'!$L$3:$L$13</c:f>
              <c:numCache>
                <c:formatCode>0.00%</c:formatCode>
                <c:ptCount val="11"/>
                <c:pt idx="0">
                  <c:v>1</c:v>
                </c:pt>
                <c:pt idx="1">
                  <c:v>0.97518885769600616</c:v>
                </c:pt>
                <c:pt idx="2">
                  <c:v>0.95041998484486956</c:v>
                </c:pt>
                <c:pt idx="3">
                  <c:v>0.9261106215840107</c:v>
                </c:pt>
                <c:pt idx="4">
                  <c:v>0.90227317526154349</c:v>
                </c:pt>
                <c:pt idx="5">
                  <c:v>0.87889239638802208</c:v>
                </c:pt>
                <c:pt idx="6">
                  <c:v>0.85597103030032484</c:v>
                </c:pt>
                <c:pt idx="7">
                  <c:v>0.83350274892284026</c:v>
                </c:pt>
                <c:pt idx="8">
                  <c:v>0.81148127919779645</c:v>
                </c:pt>
                <c:pt idx="9">
                  <c:v>0.78990040280669971</c:v>
                </c:pt>
                <c:pt idx="10">
                  <c:v>0.76876201881480821</c:v>
                </c:pt>
              </c:numCache>
            </c:numRef>
          </c:yVal>
          <c:smooth val="1"/>
        </c:ser>
        <c:axId val="102302080"/>
        <c:axId val="102304000"/>
      </c:scatterChart>
      <c:valAx>
        <c:axId val="102302080"/>
        <c:scaling>
          <c:orientation val="minMax"/>
          <c:max val="80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Time</a:t>
                </a:r>
                <a:r>
                  <a:rPr lang="en-US" b="0" baseline="0" dirty="0"/>
                  <a:t> (Day)</a:t>
                </a:r>
                <a:endParaRPr lang="en-US" b="0" dirty="0"/>
              </a:p>
            </c:rich>
          </c:tx>
          <c:layout/>
        </c:title>
        <c:numFmt formatCode="General" sourceLinked="1"/>
        <c:tickLblPos val="nextTo"/>
        <c:spPr>
          <a:ln w="25400"/>
        </c:spPr>
        <c:crossAx val="102304000"/>
        <c:crosses val="autoZero"/>
        <c:crossBetween val="midCat"/>
      </c:valAx>
      <c:valAx>
        <c:axId val="10230400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Matrix</a:t>
                </a:r>
                <a:r>
                  <a:rPr lang="en-US" b="0" baseline="0"/>
                  <a:t> permeability ratio</a:t>
                </a:r>
                <a:endParaRPr lang="en-US" b="0"/>
              </a:p>
            </c:rich>
          </c:tx>
          <c:layout/>
        </c:title>
        <c:numFmt formatCode="General" sourceLinked="1"/>
        <c:tickLblPos val="nextTo"/>
        <c:spPr>
          <a:ln w="25400"/>
        </c:spPr>
        <c:crossAx val="102302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986173883689963"/>
          <c:y val="0.37905365995917251"/>
          <c:w val="0.1122516884923295"/>
          <c:h val="0.25115157480314959"/>
        </c:manualLayout>
      </c:layout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001399825021873"/>
          <c:y val="6.5289442986293383E-2"/>
          <c:w val="0.69413167104111995"/>
          <c:h val="0.70005358705161858"/>
        </c:manualLayout>
      </c:layout>
      <c:scatterChart>
        <c:scatterStyle val="smoothMarker"/>
        <c:ser>
          <c:idx val="0"/>
          <c:order val="0"/>
          <c:tx>
            <c:v>K_#/K_S=1/2</c:v>
          </c:tx>
          <c:xVal>
            <c:numRef>
              <c:f>'bulk modulus'!$A$3:$A$12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'bulk modulus'!$E$3:$E$12</c:f>
              <c:numCache>
                <c:formatCode>0.00%</c:formatCode>
                <c:ptCount val="10"/>
                <c:pt idx="0">
                  <c:v>1</c:v>
                </c:pt>
                <c:pt idx="1">
                  <c:v>0.36321501319867011</c:v>
                </c:pt>
                <c:pt idx="2">
                  <c:v>0.13137470993286338</c:v>
                </c:pt>
                <c:pt idx="3">
                  <c:v>5.6700211858644572E-2</c:v>
                </c:pt>
                <c:pt idx="4">
                  <c:v>3.3411698224512232E-2</c:v>
                </c:pt>
                <c:pt idx="5">
                  <c:v>2.6538885646716592E-2</c:v>
                </c:pt>
                <c:pt idx="6">
                  <c:v>2.4902764213432571E-2</c:v>
                </c:pt>
                <c:pt idx="7">
                  <c:v>2.3113031739787748E-2</c:v>
                </c:pt>
                <c:pt idx="8">
                  <c:v>2.1916448286989881E-2</c:v>
                </c:pt>
                <c:pt idx="9">
                  <c:v>2.141190845736126E-2</c:v>
                </c:pt>
              </c:numCache>
            </c:numRef>
          </c:yVal>
          <c:smooth val="1"/>
        </c:ser>
        <c:ser>
          <c:idx val="1"/>
          <c:order val="1"/>
          <c:tx>
            <c:v>K_#/K_S=1/5</c:v>
          </c:tx>
          <c:xVal>
            <c:numRef>
              <c:f>'bulk modulus'!$A$3:$A$12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'bulk modulus'!$K$3:$K$12</c:f>
              <c:numCache>
                <c:formatCode>General</c:formatCode>
                <c:ptCount val="10"/>
                <c:pt idx="0">
                  <c:v>0.99999999951941365</c:v>
                </c:pt>
                <c:pt idx="1">
                  <c:v>0.50200044473339744</c:v>
                </c:pt>
                <c:pt idx="2">
                  <c:v>0.22910596542849121</c:v>
                </c:pt>
                <c:pt idx="3">
                  <c:v>0.10234493361684846</c:v>
                </c:pt>
                <c:pt idx="4">
                  <c:v>5.2791171736501601E-2</c:v>
                </c:pt>
                <c:pt idx="5">
                  <c:v>3.4291848646251642E-2</c:v>
                </c:pt>
                <c:pt idx="6">
                  <c:v>2.6825708250737698E-2</c:v>
                </c:pt>
                <c:pt idx="7">
                  <c:v>2.3873112956056052E-2</c:v>
                </c:pt>
                <c:pt idx="8">
                  <c:v>2.2787917826444945E-2</c:v>
                </c:pt>
                <c:pt idx="9">
                  <c:v>2.2415433538493221E-2</c:v>
                </c:pt>
              </c:numCache>
            </c:numRef>
          </c:yVal>
          <c:smooth val="1"/>
        </c:ser>
        <c:ser>
          <c:idx val="2"/>
          <c:order val="2"/>
          <c:tx>
            <c:v>K_#/K_S=1/10</c:v>
          </c:tx>
          <c:xVal>
            <c:numRef>
              <c:f>'bulk modulus'!$A$3:$A$12</c:f>
              <c:numCache>
                <c:formatCode>General</c:formatCode>
                <c:ptCount val="10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</c:numCache>
            </c:numRef>
          </c:xVal>
          <c:yVal>
            <c:numRef>
              <c:f>'bulk modulus'!$E$16:$E$25</c:f>
              <c:numCache>
                <c:formatCode>0.00</c:formatCode>
                <c:ptCount val="10"/>
                <c:pt idx="0">
                  <c:v>1</c:v>
                </c:pt>
                <c:pt idx="1">
                  <c:v>0.5533773287029301</c:v>
                </c:pt>
                <c:pt idx="2">
                  <c:v>0.27763953421601573</c:v>
                </c:pt>
                <c:pt idx="3">
                  <c:v>0.13123961144249374</c:v>
                </c:pt>
                <c:pt idx="4">
                  <c:v>6.5065845772720468E-2</c:v>
                </c:pt>
                <c:pt idx="5">
                  <c:v>3.874296029648143E-2</c:v>
                </c:pt>
                <c:pt idx="6">
                  <c:v>2.8609761092385808E-2</c:v>
                </c:pt>
                <c:pt idx="7">
                  <c:v>2.489270800648425E-2</c:v>
                </c:pt>
                <c:pt idx="8">
                  <c:v>2.3707044725104452E-2</c:v>
                </c:pt>
                <c:pt idx="9">
                  <c:v>2.3213564246805447E-2</c:v>
                </c:pt>
              </c:numCache>
            </c:numRef>
          </c:yVal>
          <c:smooth val="1"/>
        </c:ser>
        <c:axId val="102325632"/>
        <c:axId val="102344192"/>
      </c:scatterChart>
      <c:valAx>
        <c:axId val="102325632"/>
        <c:scaling>
          <c:orientation val="minMax"/>
          <c:max val="18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(Day)</a:t>
                </a:r>
              </a:p>
            </c:rich>
          </c:tx>
          <c:layout>
            <c:manualLayout>
              <c:xMode val="edge"/>
              <c:yMode val="edge"/>
              <c:x val="0.46441316710411273"/>
              <c:y val="0.87868037328667414"/>
            </c:manualLayout>
          </c:layout>
        </c:title>
        <c:numFmt formatCode="General" sourceLinked="1"/>
        <c:tickLblPos val="nextTo"/>
        <c:spPr>
          <a:ln w="25400"/>
        </c:spPr>
        <c:crossAx val="102344192"/>
        <c:crosses val="autoZero"/>
        <c:crossBetween val="midCat"/>
        <c:majorUnit val="30"/>
      </c:valAx>
      <c:valAx>
        <c:axId val="102344192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Matrix</a:t>
                </a:r>
                <a:r>
                  <a:rPr lang="en-US" b="0" baseline="0"/>
                  <a:t> permeability ratio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4.1666666666666671E-2"/>
              <c:y val="0.18605679498396041"/>
            </c:manualLayout>
          </c:layout>
        </c:title>
        <c:numFmt formatCode="#,##0.0" sourceLinked="0"/>
        <c:tickLblPos val="nextTo"/>
        <c:spPr>
          <a:ln w="25400"/>
        </c:spPr>
        <c:crossAx val="102325632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58526377952755715"/>
          <c:y val="0.31186643336249803"/>
          <c:w val="0.24419960135770441"/>
          <c:h val="0.24905928433670957"/>
        </c:manualLayout>
      </c:layout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018613939063217"/>
          <c:y val="3.3902887139107614E-2"/>
          <c:w val="0.84859409415273068"/>
          <c:h val="0.76270905382739784"/>
        </c:manualLayout>
      </c:layout>
      <c:scatterChart>
        <c:scatterStyle val="smoothMarker"/>
        <c:ser>
          <c:idx val="0"/>
          <c:order val="0"/>
          <c:xVal>
            <c:numRef>
              <c:f>Sheet1!$A$3:$A$21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yVal>
          <c:smooth val="1"/>
        </c:ser>
        <c:axId val="92578560"/>
        <c:axId val="92580480"/>
      </c:scatterChart>
      <c:valAx>
        <c:axId val="92578560"/>
        <c:scaling>
          <c:orientation val="minMax"/>
          <c:max val="18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(Day)</a:t>
                </a:r>
              </a:p>
            </c:rich>
          </c:tx>
          <c:layout>
            <c:manualLayout>
              <c:xMode val="edge"/>
              <c:yMode val="edge"/>
              <c:x val="0.45734608860560488"/>
              <c:y val="0.91552755905511807"/>
            </c:manualLayout>
          </c:layout>
        </c:title>
        <c:numFmt formatCode="General" sourceLinked="1"/>
        <c:tickLblPos val="nextTo"/>
        <c:spPr>
          <a:ln w="25400"/>
        </c:spPr>
        <c:crossAx val="92580480"/>
        <c:crosses val="autoZero"/>
        <c:crossBetween val="midCat"/>
        <c:majorUnit val="30"/>
      </c:valAx>
      <c:valAx>
        <c:axId val="92580480"/>
        <c:scaling>
          <c:orientation val="minMax"/>
          <c:max val="8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Matrix</a:t>
                </a:r>
                <a:r>
                  <a:rPr lang="en-US" b="0" baseline="0"/>
                  <a:t> pore pressure (MPa)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0909112600599546E-3"/>
              <c:y val="8.5352143482064755E-2"/>
            </c:manualLayout>
          </c:layout>
        </c:title>
        <c:numFmt formatCode="0" sourceLinked="0"/>
        <c:tickLblPos val="nextTo"/>
        <c:spPr>
          <a:ln w="25400"/>
        </c:spPr>
        <c:crossAx val="92578560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407360439403838"/>
          <c:y val="4.9283513077563915E-2"/>
          <c:w val="0.77899650371940765"/>
          <c:h val="0.78139944747324164"/>
        </c:manualLayout>
      </c:layout>
      <c:scatterChart>
        <c:scatterStyle val="smoothMarker"/>
        <c:ser>
          <c:idx val="0"/>
          <c:order val="0"/>
          <c:tx>
            <c:v>free-phase gas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Sheet1!$J$3:$J$21</c:f>
              <c:numCache>
                <c:formatCode>0.00%</c:formatCode>
                <c:ptCount val="19"/>
                <c:pt idx="0">
                  <c:v>4.6053042193040662E-2</c:v>
                </c:pt>
                <c:pt idx="1">
                  <c:v>5.3704984160190102E-2</c:v>
                </c:pt>
                <c:pt idx="2">
                  <c:v>6.2569931856180344E-2</c:v>
                </c:pt>
                <c:pt idx="3">
                  <c:v>7.3549288595410697E-2</c:v>
                </c:pt>
                <c:pt idx="4">
                  <c:v>8.7022770184837228E-2</c:v>
                </c:pt>
                <c:pt idx="5">
                  <c:v>0.10321695646096418</c:v>
                </c:pt>
                <c:pt idx="6">
                  <c:v>0.12174292819995118</c:v>
                </c:pt>
                <c:pt idx="7">
                  <c:v>0.14140353654678284</c:v>
                </c:pt>
                <c:pt idx="8">
                  <c:v>0.16036022605127681</c:v>
                </c:pt>
                <c:pt idx="9">
                  <c:v>0.17723848518170482</c:v>
                </c:pt>
                <c:pt idx="10">
                  <c:v>0.19216446561169553</c:v>
                </c:pt>
                <c:pt idx="11">
                  <c:v>0.20427240954054041</c:v>
                </c:pt>
                <c:pt idx="12">
                  <c:v>0.21326376760421839</c:v>
                </c:pt>
                <c:pt idx="13">
                  <c:v>0.21980695555495144</c:v>
                </c:pt>
                <c:pt idx="14">
                  <c:v>0.22419770516285101</c:v>
                </c:pt>
                <c:pt idx="15">
                  <c:v>0.22715441614814486</c:v>
                </c:pt>
                <c:pt idx="16">
                  <c:v>0.22869601676405882</c:v>
                </c:pt>
                <c:pt idx="17">
                  <c:v>0.22982439383410574</c:v>
                </c:pt>
                <c:pt idx="18">
                  <c:v>0.23019446110605674</c:v>
                </c:pt>
              </c:numCache>
            </c:numRef>
          </c:yVal>
          <c:smooth val="1"/>
        </c:ser>
        <c:ser>
          <c:idx val="1"/>
          <c:order val="1"/>
          <c:tx>
            <c:v>adsorped-phase gas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Sheet1!$K$3:$K$21</c:f>
              <c:numCache>
                <c:formatCode>0.00%</c:formatCode>
                <c:ptCount val="19"/>
                <c:pt idx="0">
                  <c:v>0.95347482938098793</c:v>
                </c:pt>
                <c:pt idx="1">
                  <c:v>0.94534721468469884</c:v>
                </c:pt>
                <c:pt idx="2">
                  <c:v>0.93580768838569472</c:v>
                </c:pt>
                <c:pt idx="3">
                  <c:v>0.92388478298597154</c:v>
                </c:pt>
                <c:pt idx="4">
                  <c:v>0.90908949488759361</c:v>
                </c:pt>
                <c:pt idx="5">
                  <c:v>0.89110439045104251</c:v>
                </c:pt>
                <c:pt idx="6">
                  <c:v>0.87027631530894567</c:v>
                </c:pt>
                <c:pt idx="7">
                  <c:v>0.84788056778635956</c:v>
                </c:pt>
                <c:pt idx="8">
                  <c:v>0.8260481840356535</c:v>
                </c:pt>
                <c:pt idx="9">
                  <c:v>0.80639810580531657</c:v>
                </c:pt>
                <c:pt idx="10">
                  <c:v>0.78886442049042182</c:v>
                </c:pt>
                <c:pt idx="11">
                  <c:v>0.77455487264420075</c:v>
                </c:pt>
                <c:pt idx="12">
                  <c:v>0.76385802940445158</c:v>
                </c:pt>
                <c:pt idx="13">
                  <c:v>0.7560425601102625</c:v>
                </c:pt>
                <c:pt idx="14">
                  <c:v>0.75079359550664404</c:v>
                </c:pt>
                <c:pt idx="15">
                  <c:v>0.74724450553563315</c:v>
                </c:pt>
                <c:pt idx="16">
                  <c:v>0.74539509659241043</c:v>
                </c:pt>
                <c:pt idx="17">
                  <c:v>0.74403931676773261</c:v>
                </c:pt>
                <c:pt idx="18">
                  <c:v>0.74355833532115334</c:v>
                </c:pt>
              </c:numCache>
            </c:numRef>
          </c:yVal>
          <c:smooth val="1"/>
        </c:ser>
        <c:ser>
          <c:idx val="2"/>
          <c:order val="2"/>
          <c:tx>
            <c:v>coal gain deformation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Sheet1!$L$3:$L$21</c:f>
              <c:numCache>
                <c:formatCode>0.00%</c:formatCode>
                <c:ptCount val="19"/>
                <c:pt idx="0">
                  <c:v>9.4066718807260882E-5</c:v>
                </c:pt>
                <c:pt idx="1">
                  <c:v>1.8952898448638424E-4</c:v>
                </c:pt>
                <c:pt idx="2">
                  <c:v>3.2429857407193023E-4</c:v>
                </c:pt>
                <c:pt idx="3">
                  <c:v>5.1385883583489897E-4</c:v>
                </c:pt>
                <c:pt idx="4">
                  <c:v>7.7753483793109623E-4</c:v>
                </c:pt>
                <c:pt idx="5">
                  <c:v>1.1359068065429981E-3</c:v>
                </c:pt>
                <c:pt idx="6">
                  <c:v>1.5970269376907309E-3</c:v>
                </c:pt>
                <c:pt idx="7">
                  <c:v>2.1427076852683882E-3</c:v>
                </c:pt>
                <c:pt idx="8">
                  <c:v>2.7192759077818082E-3</c:v>
                </c:pt>
                <c:pt idx="9">
                  <c:v>3.2740323672533237E-3</c:v>
                </c:pt>
                <c:pt idx="10">
                  <c:v>3.7940066118106464E-3</c:v>
                </c:pt>
                <c:pt idx="11">
                  <c:v>4.2353762553242269E-3</c:v>
                </c:pt>
                <c:pt idx="12">
                  <c:v>4.5764343170761959E-3</c:v>
                </c:pt>
                <c:pt idx="13">
                  <c:v>4.8305290728763439E-3</c:v>
                </c:pt>
                <c:pt idx="14">
                  <c:v>5.0023727692460494E-3</c:v>
                </c:pt>
                <c:pt idx="15">
                  <c:v>5.1203109853667425E-3</c:v>
                </c:pt>
                <c:pt idx="16">
                  <c:v>5.1830629174237806E-3</c:v>
                </c:pt>
                <c:pt idx="17">
                  <c:v>5.2287244721411783E-3</c:v>
                </c:pt>
                <c:pt idx="18">
                  <c:v>5.2481234995352061E-3</c:v>
                </c:pt>
              </c:numCache>
            </c:numRef>
          </c:yVal>
          <c:smooth val="1"/>
        </c:ser>
        <c:ser>
          <c:idx val="3"/>
          <c:order val="3"/>
          <c:tx>
            <c:v>coal grain swelling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Sheet1!$M$3:$M$21</c:f>
              <c:numCache>
                <c:formatCode>0.00%</c:formatCode>
                <c:ptCount val="19"/>
                <c:pt idx="0">
                  <c:v>-4.0753770467196124E-3</c:v>
                </c:pt>
                <c:pt idx="1">
                  <c:v>-7.2930045089995114E-3</c:v>
                </c:pt>
                <c:pt idx="2">
                  <c:v>-1.0961126520002185E-2</c:v>
                </c:pt>
                <c:pt idx="3">
                  <c:v>-1.50927885608693E-2</c:v>
                </c:pt>
                <c:pt idx="4">
                  <c:v>-1.9656045684348901E-2</c:v>
                </c:pt>
                <c:pt idx="5">
                  <c:v>-2.4562035046204984E-2</c:v>
                </c:pt>
                <c:pt idx="6">
                  <c:v>-2.9548722417834451E-2</c:v>
                </c:pt>
                <c:pt idx="7">
                  <c:v>-3.4246410369698131E-2</c:v>
                </c:pt>
                <c:pt idx="8">
                  <c:v>-3.8296509033549489E-2</c:v>
                </c:pt>
                <c:pt idx="9">
                  <c:v>-4.1562239766252396E-2</c:v>
                </c:pt>
                <c:pt idx="10">
                  <c:v>-4.4190134989531588E-2</c:v>
                </c:pt>
                <c:pt idx="11">
                  <c:v>-4.6166412975226376E-2</c:v>
                </c:pt>
                <c:pt idx="12">
                  <c:v>-4.7563192975667301E-2</c:v>
                </c:pt>
                <c:pt idx="13">
                  <c:v>-4.8524538797353793E-2</c:v>
                </c:pt>
                <c:pt idx="14">
                  <c:v>-4.9147911246429879E-2</c:v>
                </c:pt>
                <c:pt idx="15">
                  <c:v>-4.9560759144753122E-2</c:v>
                </c:pt>
                <c:pt idx="16">
                  <c:v>-4.9780399952843009E-2</c:v>
                </c:pt>
                <c:pt idx="17">
                  <c:v>-4.9937656432091256E-2</c:v>
                </c:pt>
                <c:pt idx="18">
                  <c:v>-4.9997809698225384E-2</c:v>
                </c:pt>
              </c:numCache>
            </c:numRef>
          </c:yVal>
          <c:smooth val="1"/>
        </c:ser>
        <c:ser>
          <c:idx val="4"/>
          <c:order val="4"/>
          <c:tx>
            <c:v>bulk skeletal deformation 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3.2471970000000092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6.6385889999999881</c:v>
                </c:pt>
                <c:pt idx="11">
                  <c:v>7.0682229999999997</c:v>
                </c:pt>
                <c:pt idx="12">
                  <c:v>7.3866670000000116</c:v>
                </c:pt>
                <c:pt idx="13">
                  <c:v>7.617381999999985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Sheet1!$N$3:$N$21</c:f>
              <c:numCache>
                <c:formatCode>0.00%</c:formatCode>
                <c:ptCount val="19"/>
                <c:pt idx="0">
                  <c:v>4.4534387538838743E-3</c:v>
                </c:pt>
                <c:pt idx="1">
                  <c:v>8.0512766796262767E-3</c:v>
                </c:pt>
                <c:pt idx="2">
                  <c:v>1.2259207704055388E-2</c:v>
                </c:pt>
                <c:pt idx="3">
                  <c:v>1.714485814365219E-2</c:v>
                </c:pt>
                <c:pt idx="4">
                  <c:v>2.276624577398749E-2</c:v>
                </c:pt>
                <c:pt idx="5">
                  <c:v>2.9104781327655548E-2</c:v>
                </c:pt>
                <c:pt idx="6">
                  <c:v>3.5932451971246983E-2</c:v>
                </c:pt>
                <c:pt idx="7">
                  <c:v>4.2819598351286993E-2</c:v>
                </c:pt>
                <c:pt idx="8">
                  <c:v>4.9168823038837017E-2</c:v>
                </c:pt>
                <c:pt idx="9">
                  <c:v>5.4651616411978493E-2</c:v>
                </c:pt>
                <c:pt idx="10">
                  <c:v>5.9367242275603471E-2</c:v>
                </c:pt>
                <c:pt idx="11">
                  <c:v>6.3103754535164619E-2</c:v>
                </c:pt>
                <c:pt idx="12">
                  <c:v>6.5864961649922879E-2</c:v>
                </c:pt>
                <c:pt idx="13">
                  <c:v>6.7844494059263571E-2</c:v>
                </c:pt>
                <c:pt idx="14">
                  <c:v>6.9154237807688951E-2</c:v>
                </c:pt>
                <c:pt idx="15">
                  <c:v>7.0041526475608212E-2</c:v>
                </c:pt>
                <c:pt idx="16">
                  <c:v>7.0506223678952554E-2</c:v>
                </c:pt>
                <c:pt idx="17">
                  <c:v>7.0845221358112109E-2</c:v>
                </c:pt>
                <c:pt idx="18">
                  <c:v>7.0996889771480026E-2</c:v>
                </c:pt>
              </c:numCache>
            </c:numRef>
          </c:yVal>
          <c:smooth val="1"/>
        </c:ser>
        <c:axId val="100445568"/>
        <c:axId val="100455936"/>
      </c:scatterChart>
      <c:valAx>
        <c:axId val="100445568"/>
        <c:scaling>
          <c:orientation val="minMax"/>
          <c:max val="8"/>
          <c:min val="0.5"/>
        </c:scaling>
        <c:axPos val="b"/>
        <c:title>
          <c:tx>
            <c:rich>
              <a:bodyPr/>
              <a:lstStyle/>
              <a:p>
                <a:pPr>
                  <a:defRPr sz="1000" b="0"/>
                </a:pPr>
                <a:r>
                  <a:rPr lang="en-US" sz="1000" b="0" dirty="0"/>
                  <a:t>Matrix</a:t>
                </a:r>
                <a:r>
                  <a:rPr lang="en-US" sz="1000" b="0" baseline="0" dirty="0"/>
                  <a:t> pore pressure (</a:t>
                </a:r>
                <a:r>
                  <a:rPr lang="en-US" sz="1000" b="0" baseline="0" dirty="0" err="1"/>
                  <a:t>MPa</a:t>
                </a:r>
                <a:r>
                  <a:rPr lang="en-US" sz="1000" b="0" baseline="0" dirty="0"/>
                  <a:t>)</a:t>
                </a:r>
                <a:endParaRPr lang="en-US" sz="1000" b="0" dirty="0"/>
              </a:p>
            </c:rich>
          </c:tx>
          <c:layout>
            <c:manualLayout>
              <c:xMode val="edge"/>
              <c:yMode val="edge"/>
              <c:x val="0.35949191052610963"/>
              <c:y val="0.92769161575164483"/>
            </c:manualLayout>
          </c:layout>
        </c:title>
        <c:numFmt formatCode="0.0" sourceLinked="0"/>
        <c:tickLblPos val="nextTo"/>
        <c:spPr>
          <a:ln w="25400"/>
        </c:spPr>
        <c:txPr>
          <a:bodyPr/>
          <a:lstStyle/>
          <a:p>
            <a:pPr>
              <a:defRPr sz="1000"/>
            </a:pPr>
            <a:endParaRPr lang="en-US"/>
          </a:p>
        </c:txPr>
        <c:crossAx val="100455936"/>
        <c:crossesAt val="-0.2"/>
        <c:crossBetween val="midCat"/>
      </c:valAx>
      <c:valAx>
        <c:axId val="100455936"/>
        <c:scaling>
          <c:orientation val="minMax"/>
          <c:max val="1"/>
        </c:scaling>
        <c:axPos val="l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0"/>
                  <a:t>Contribution</a:t>
                </a:r>
                <a:r>
                  <a:rPr lang="en-US" sz="1000" b="0" baseline="0"/>
                  <a:t> to matrix storativity</a:t>
                </a:r>
                <a:endParaRPr lang="en-US" sz="1000" b="0"/>
              </a:p>
            </c:rich>
          </c:tx>
          <c:layout>
            <c:manualLayout>
              <c:xMode val="edge"/>
              <c:yMode val="edge"/>
              <c:x val="2.3788145884749482E-2"/>
              <c:y val="0.15389373173070561"/>
            </c:manualLayout>
          </c:layout>
        </c:title>
        <c:numFmt formatCode="0%" sourceLinked="0"/>
        <c:tickLblPos val="nextTo"/>
        <c:spPr>
          <a:ln w="25400" cmpd="sng"/>
        </c:spPr>
        <c:txPr>
          <a:bodyPr/>
          <a:lstStyle/>
          <a:p>
            <a:pPr>
              <a:defRPr sz="1000"/>
            </a:pPr>
            <a:endParaRPr lang="en-US"/>
          </a:p>
        </c:txPr>
        <c:crossAx val="100445568"/>
        <c:crossesAt val="0.5"/>
        <c:crossBetween val="midCat"/>
      </c:valAx>
    </c:plotArea>
    <c:legend>
      <c:legendPos val="r"/>
      <c:layout>
        <c:manualLayout>
          <c:xMode val="edge"/>
          <c:yMode val="edge"/>
          <c:x val="0.18010860720031305"/>
          <c:y val="0.21616837126151836"/>
          <c:w val="0.31049787310638982"/>
          <c:h val="0.32968653855406305"/>
        </c:manualLayout>
      </c:layout>
      <c:txPr>
        <a:bodyPr/>
        <a:lstStyle/>
        <a:p>
          <a:pPr>
            <a:defRPr sz="9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142087584853668"/>
          <c:y val="5.5482046755165312E-2"/>
          <c:w val="0.66804711943361594"/>
          <c:h val="0.76123516194865937"/>
        </c:manualLayout>
      </c:layout>
      <c:scatterChart>
        <c:scatterStyle val="smoothMarker"/>
        <c:ser>
          <c:idx val="0"/>
          <c:order val="0"/>
          <c:tx>
            <c:v>Sorption-induced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3.2471970000000083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6.638588999999989</c:v>
                </c:pt>
                <c:pt idx="11">
                  <c:v>7.0682229999999997</c:v>
                </c:pt>
                <c:pt idx="12">
                  <c:v>7.3866670000000108</c:v>
                </c:pt>
                <c:pt idx="13">
                  <c:v>7.6173819999999859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Sheet1!$Q$3:$Q$21</c:f>
              <c:numCache>
                <c:formatCode>General</c:formatCode>
                <c:ptCount val="19"/>
                <c:pt idx="0">
                  <c:v>1.7359999999999999E-3</c:v>
                </c:pt>
                <c:pt idx="1">
                  <c:v>2.9580000000000001E-3</c:v>
                </c:pt>
                <c:pt idx="2">
                  <c:v>4.2139999999999999E-3</c:v>
                </c:pt>
                <c:pt idx="3">
                  <c:v>5.486000000000016E-3</c:v>
                </c:pt>
                <c:pt idx="4">
                  <c:v>6.7470000000000117E-3</c:v>
                </c:pt>
                <c:pt idx="5">
                  <c:v>7.9649999999999999E-3</c:v>
                </c:pt>
                <c:pt idx="6">
                  <c:v>9.0890000000000068E-3</c:v>
                </c:pt>
                <c:pt idx="7">
                  <c:v>1.0066E-2</c:v>
                </c:pt>
                <c:pt idx="8">
                  <c:v>1.0855999999999998E-2</c:v>
                </c:pt>
                <c:pt idx="9">
                  <c:v>1.1469000000000003E-2</c:v>
                </c:pt>
                <c:pt idx="10">
                  <c:v>1.1952000000000023E-2</c:v>
                </c:pt>
                <c:pt idx="11">
                  <c:v>1.231E-2</c:v>
                </c:pt>
                <c:pt idx="12">
                  <c:v>1.2560999999999999E-2</c:v>
                </c:pt>
                <c:pt idx="13">
                  <c:v>1.2735999999999996E-2</c:v>
                </c:pt>
                <c:pt idx="14">
                  <c:v>1.2848999999999999E-2</c:v>
                </c:pt>
                <c:pt idx="15">
                  <c:v>1.2924000000000001E-2</c:v>
                </c:pt>
                <c:pt idx="16">
                  <c:v>1.2963000000000021E-2</c:v>
                </c:pt>
                <c:pt idx="17">
                  <c:v>1.2991000000000001E-2</c:v>
                </c:pt>
                <c:pt idx="18">
                  <c:v>1.3003000000000021E-2</c:v>
                </c:pt>
              </c:numCache>
            </c:numRef>
          </c:yVal>
          <c:smooth val="1"/>
        </c:ser>
        <c:ser>
          <c:idx val="1"/>
          <c:order val="1"/>
          <c:tx>
            <c:v>Total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3.2471970000000083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6.638588999999989</c:v>
                </c:pt>
                <c:pt idx="11">
                  <c:v>7.0682229999999997</c:v>
                </c:pt>
                <c:pt idx="12">
                  <c:v>7.3866670000000108</c:v>
                </c:pt>
                <c:pt idx="13">
                  <c:v>7.6173819999999859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Sheet1!$R$3:$R$21</c:f>
              <c:numCache>
                <c:formatCode>0.000000</c:formatCode>
                <c:ptCount val="19"/>
                <c:pt idx="0">
                  <c:v>-7.1490000000000139E-3</c:v>
                </c:pt>
                <c:pt idx="1">
                  <c:v>-5.1470000000000014E-3</c:v>
                </c:pt>
                <c:pt idx="2">
                  <c:v>-3.2870000000000091E-3</c:v>
                </c:pt>
                <c:pt idx="3">
                  <c:v>-1.3760000000000037E-3</c:v>
                </c:pt>
                <c:pt idx="4">
                  <c:v>5.5222129999999998E-4</c:v>
                </c:pt>
                <c:pt idx="5">
                  <c:v>2.4550000000000002E-3</c:v>
                </c:pt>
                <c:pt idx="6">
                  <c:v>4.2520000000000014E-3</c:v>
                </c:pt>
                <c:pt idx="7">
                  <c:v>5.8529999999999997E-3</c:v>
                </c:pt>
                <c:pt idx="8">
                  <c:v>7.1870000000000024E-3</c:v>
                </c:pt>
                <c:pt idx="9">
                  <c:v>8.2440000000000013E-3</c:v>
                </c:pt>
                <c:pt idx="10">
                  <c:v>9.1030000000000208E-3</c:v>
                </c:pt>
                <c:pt idx="11">
                  <c:v>9.7590000000000211E-3</c:v>
                </c:pt>
                <c:pt idx="12">
                  <c:v>1.0220000000000003E-2</c:v>
                </c:pt>
                <c:pt idx="13">
                  <c:v>1.0546000000000003E-2</c:v>
                </c:pt>
                <c:pt idx="14">
                  <c:v>1.0765000000000005E-2</c:v>
                </c:pt>
                <c:pt idx="15">
                  <c:v>1.0907999999999999E-2</c:v>
                </c:pt>
                <c:pt idx="16">
                  <c:v>1.0978999999999996E-2</c:v>
                </c:pt>
                <c:pt idx="17">
                  <c:v>1.1032999999999998E-2</c:v>
                </c:pt>
                <c:pt idx="18">
                  <c:v>1.1043000000000023E-2</c:v>
                </c:pt>
              </c:numCache>
            </c:numRef>
          </c:yVal>
          <c:smooth val="1"/>
        </c:ser>
        <c:ser>
          <c:idx val="2"/>
          <c:order val="2"/>
          <c:tx>
            <c:v>Effective stress induced</c:v>
          </c:tx>
          <c:x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3.2471970000000083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6.638588999999989</c:v>
                </c:pt>
                <c:pt idx="11">
                  <c:v>7.0682229999999997</c:v>
                </c:pt>
                <c:pt idx="12">
                  <c:v>7.3866670000000108</c:v>
                </c:pt>
                <c:pt idx="13">
                  <c:v>7.6173819999999859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xVal>
          <c:yVal>
            <c:numRef>
              <c:f>Sheet1!$S$3:$S$21</c:f>
              <c:numCache>
                <c:formatCode>0.000000</c:formatCode>
                <c:ptCount val="19"/>
                <c:pt idx="0">
                  <c:v>-8.8850000000000318E-3</c:v>
                </c:pt>
                <c:pt idx="1">
                  <c:v>-8.1050000000000028E-3</c:v>
                </c:pt>
                <c:pt idx="2">
                  <c:v>-7.5010000000000137E-3</c:v>
                </c:pt>
                <c:pt idx="3">
                  <c:v>-6.862E-3</c:v>
                </c:pt>
                <c:pt idx="4">
                  <c:v>-6.1947787000000004E-3</c:v>
                </c:pt>
                <c:pt idx="5">
                  <c:v>-5.5100000000000097E-3</c:v>
                </c:pt>
                <c:pt idx="6">
                  <c:v>-4.8370000000000002E-3</c:v>
                </c:pt>
                <c:pt idx="7">
                  <c:v>-4.2130000000000023E-3</c:v>
                </c:pt>
                <c:pt idx="8">
                  <c:v>-3.6690000000000086E-3</c:v>
                </c:pt>
                <c:pt idx="9">
                  <c:v>-3.2250000000000087E-3</c:v>
                </c:pt>
                <c:pt idx="10">
                  <c:v>-2.8490000000000052E-3</c:v>
                </c:pt>
                <c:pt idx="11">
                  <c:v>-2.5510000000000012E-3</c:v>
                </c:pt>
                <c:pt idx="12">
                  <c:v>-2.3410000000000002E-3</c:v>
                </c:pt>
                <c:pt idx="13">
                  <c:v>-2.1900000000000062E-3</c:v>
                </c:pt>
                <c:pt idx="14">
                  <c:v>-2.0840000000000012E-3</c:v>
                </c:pt>
                <c:pt idx="15">
                  <c:v>-2.0160000000000004E-3</c:v>
                </c:pt>
                <c:pt idx="16">
                  <c:v>-1.984000000000007E-3</c:v>
                </c:pt>
                <c:pt idx="17">
                  <c:v>-1.958000000000007E-3</c:v>
                </c:pt>
                <c:pt idx="18">
                  <c:v>-1.9599999999999999E-3</c:v>
                </c:pt>
              </c:numCache>
            </c:numRef>
          </c:yVal>
          <c:smooth val="1"/>
        </c:ser>
        <c:axId val="100748288"/>
        <c:axId val="100775040"/>
      </c:scatterChart>
      <c:valAx>
        <c:axId val="100748288"/>
        <c:scaling>
          <c:orientation val="minMax"/>
          <c:max val="8"/>
          <c:min val="0.5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Matrix pore pressure (MPa)</a:t>
                </a:r>
              </a:p>
            </c:rich>
          </c:tx>
          <c:layout/>
        </c:title>
        <c:numFmt formatCode="0.00" sourceLinked="1"/>
        <c:tickLblPos val="nextTo"/>
        <c:spPr>
          <a:ln w="25400"/>
        </c:spPr>
        <c:crossAx val="100775040"/>
        <c:crossesAt val="-1.0000000000000007E-2"/>
        <c:crossBetween val="midCat"/>
        <c:majorUnit val="1"/>
      </c:valAx>
      <c:valAx>
        <c:axId val="1007750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Volumetric</a:t>
                </a:r>
                <a:r>
                  <a:rPr lang="en-US" b="0" baseline="0"/>
                  <a:t> strain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"/>
              <c:y val="0.16562914590724792"/>
            </c:manualLayout>
          </c:layout>
        </c:title>
        <c:numFmt formatCode="General" sourceLinked="1"/>
        <c:tickLblPos val="nextTo"/>
        <c:spPr>
          <a:ln w="25400"/>
        </c:spPr>
        <c:crossAx val="100748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4219456369389205"/>
          <c:y val="0.2580694121024838"/>
          <c:w val="0.32054516323236948"/>
          <c:h val="0.32526453138949696"/>
        </c:manualLayout>
      </c:layout>
      <c:spPr>
        <a:noFill/>
      </c:spPr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39129483814544"/>
          <c:y val="6.9919072615923034E-2"/>
          <c:w val="0.81901159230096243"/>
          <c:h val="0.70005358705161858"/>
        </c:manualLayout>
      </c:layout>
      <c:scatterChart>
        <c:scatterStyle val="smoothMarker"/>
        <c:ser>
          <c:idx val="0"/>
          <c:order val="0"/>
          <c:xVal>
            <c:numRef>
              <c:f>'fracture data'!$A$3:$A$15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</c:numCache>
            </c:numRef>
          </c:xVal>
          <c:yVal>
            <c:numRef>
              <c:f>'fracture data'!$C$3:$C$15</c:f>
              <c:numCache>
                <c:formatCode>0.00</c:formatCode>
                <c:ptCount val="13"/>
                <c:pt idx="0">
                  <c:v>0.5</c:v>
                </c:pt>
                <c:pt idx="1">
                  <c:v>2.4492669999999968</c:v>
                </c:pt>
                <c:pt idx="2">
                  <c:v>4.7523220000000004</c:v>
                </c:pt>
                <c:pt idx="3">
                  <c:v>6.1335329999999955</c:v>
                </c:pt>
                <c:pt idx="4">
                  <c:v>6.9248989999999955</c:v>
                </c:pt>
                <c:pt idx="5">
                  <c:v>7.3622249999999898</c:v>
                </c:pt>
                <c:pt idx="6">
                  <c:v>7.6227249999999858</c:v>
                </c:pt>
                <c:pt idx="7">
                  <c:v>7.7979849999999837</c:v>
                </c:pt>
                <c:pt idx="8">
                  <c:v>7.9020679999999999</c:v>
                </c:pt>
                <c:pt idx="9">
                  <c:v>7.9547460000000001</c:v>
                </c:pt>
                <c:pt idx="10">
                  <c:v>7.9825159999999906</c:v>
                </c:pt>
                <c:pt idx="11">
                  <c:v>7.9969250000000001</c:v>
                </c:pt>
                <c:pt idx="12">
                  <c:v>8.0036570000000005</c:v>
                </c:pt>
              </c:numCache>
            </c:numRef>
          </c:yVal>
          <c:smooth val="1"/>
        </c:ser>
        <c:axId val="94703616"/>
        <c:axId val="94705536"/>
      </c:scatterChart>
      <c:valAx>
        <c:axId val="94703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Time (Minute)</a:t>
                </a:r>
              </a:p>
            </c:rich>
          </c:tx>
          <c:layout>
            <c:manualLayout>
              <c:xMode val="edge"/>
              <c:yMode val="edge"/>
              <c:x val="0.42582764654418198"/>
              <c:y val="0.86942111402741362"/>
            </c:manualLayout>
          </c:layout>
        </c:title>
        <c:numFmt formatCode="General" sourceLinked="1"/>
        <c:tickLblPos val="nextTo"/>
        <c:spPr>
          <a:ln w="25400"/>
        </c:spPr>
        <c:crossAx val="94705536"/>
        <c:crosses val="autoZero"/>
        <c:crossBetween val="midCat"/>
      </c:valAx>
      <c:valAx>
        <c:axId val="947055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Fracture pressure </a:t>
                </a:r>
                <a:r>
                  <a:rPr lang="en-US" b="0" dirty="0"/>
                  <a:t>(</a:t>
                </a:r>
                <a:r>
                  <a:rPr lang="en-US" b="0" dirty="0" err="1"/>
                  <a:t>MPa</a:t>
                </a:r>
                <a:r>
                  <a:rPr lang="en-US" b="0" dirty="0"/>
                  <a:t>)</a:t>
                </a:r>
              </a:p>
            </c:rich>
          </c:tx>
          <c:layout/>
        </c:title>
        <c:numFmt formatCode="0" sourceLinked="0"/>
        <c:tickLblPos val="nextTo"/>
        <c:spPr>
          <a:ln w="25400"/>
        </c:spPr>
        <c:crossAx val="94703616"/>
        <c:crosses val="autoZero"/>
        <c:crossBetween val="midCat"/>
        <c:majorUnit val="2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xVal>
            <c:numRef>
              <c:f>'fracture data'!$H$3:$H$10</c:f>
              <c:numCache>
                <c:formatCode>0.00E+00</c:formatCode>
                <c:ptCount val="8"/>
                <c:pt idx="0" formatCode="General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10000</c:v>
                </c:pt>
                <c:pt idx="5">
                  <c:v>100000</c:v>
                </c:pt>
                <c:pt idx="6">
                  <c:v>1000000</c:v>
                </c:pt>
                <c:pt idx="7">
                  <c:v>10000000</c:v>
                </c:pt>
              </c:numCache>
            </c:numRef>
          </c:xVal>
          <c:yVal>
            <c:numRef>
              <c:f>'fracture data'!$M$3:$M$10</c:f>
              <c:numCache>
                <c:formatCode>0.0000</c:formatCode>
                <c:ptCount val="8"/>
                <c:pt idx="0">
                  <c:v>1</c:v>
                </c:pt>
                <c:pt idx="1">
                  <c:v>1.0000330860114022</c:v>
                </c:pt>
                <c:pt idx="2">
                  <c:v>1.001482876670454</c:v>
                </c:pt>
                <c:pt idx="3">
                  <c:v>1.0018675614914321</c:v>
                </c:pt>
                <c:pt idx="4">
                  <c:v>1.0018530563922294</c:v>
                </c:pt>
                <c:pt idx="5">
                  <c:v>1.0017173557947392</c:v>
                </c:pt>
                <c:pt idx="6">
                  <c:v>1.000426521842642</c:v>
                </c:pt>
                <c:pt idx="7">
                  <c:v>0.98911757929314359</c:v>
                </c:pt>
              </c:numCache>
            </c:numRef>
          </c:yVal>
          <c:smooth val="1"/>
        </c:ser>
        <c:axId val="94729344"/>
        <c:axId val="94731264"/>
      </c:scatterChart>
      <c:valAx>
        <c:axId val="94729344"/>
        <c:scaling>
          <c:logBase val="10"/>
          <c:orientation val="minMax"/>
          <c:min val="1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(Second)</a:t>
                </a:r>
              </a:p>
            </c:rich>
          </c:tx>
          <c:layout>
            <c:manualLayout>
              <c:xMode val="edge"/>
              <c:yMode val="edge"/>
              <c:x val="0.4110887073695243"/>
              <c:y val="0.88793963254593333"/>
            </c:manualLayout>
          </c:layout>
        </c:title>
        <c:numFmt formatCode="0E+0" sourceLinked="0"/>
        <c:tickLblPos val="nextTo"/>
        <c:spPr>
          <a:ln w="25400"/>
        </c:spPr>
        <c:crossAx val="94731264"/>
        <c:crosses val="autoZero"/>
        <c:crossBetween val="midCat"/>
      </c:valAx>
      <c:valAx>
        <c:axId val="94731264"/>
        <c:scaling>
          <c:orientation val="minMax"/>
          <c:max val="1.02"/>
          <c:min val="0.98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Fracture permeability ratio</a:t>
                </a:r>
              </a:p>
            </c:rich>
          </c:tx>
          <c:layout>
            <c:manualLayout>
              <c:xMode val="edge"/>
              <c:yMode val="edge"/>
              <c:x val="1.6614745586708207E-2"/>
              <c:y val="0.15289734616506345"/>
            </c:manualLayout>
          </c:layout>
        </c:title>
        <c:numFmt formatCode="0.00" sourceLinked="0"/>
        <c:tickLblPos val="nextTo"/>
        <c:spPr>
          <a:ln w="25400"/>
        </c:spPr>
        <c:crossAx val="94729344"/>
        <c:crosses val="autoZero"/>
        <c:crossBetween val="midCat"/>
        <c:majorUnit val="1.0000000000000007E-2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018613939063217"/>
          <c:y val="8.4619422572178568E-2"/>
          <c:w val="0.84859409415273068"/>
          <c:h val="0.72625082020997478"/>
        </c:manualLayout>
      </c:layout>
      <c:scatterChart>
        <c:scatterStyle val="smoothMarker"/>
        <c:ser>
          <c:idx val="0"/>
          <c:order val="0"/>
          <c:xVal>
            <c:numRef>
              <c:f>Sheet1!$A$3:$A$21</c:f>
              <c:numCache>
                <c:formatCode>General</c:formatCode>
                <c:ptCount val="1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</c:numCache>
            </c:numRef>
          </c:xVal>
          <c:yVal>
            <c:numRef>
              <c:f>Sheet1!$C$3:$C$21</c:f>
              <c:numCache>
                <c:formatCode>0.00</c:formatCode>
                <c:ptCount val="19"/>
                <c:pt idx="0">
                  <c:v>0.5</c:v>
                </c:pt>
                <c:pt idx="1">
                  <c:v>0.90396930000000009</c:v>
                </c:pt>
                <c:pt idx="2">
                  <c:v>1.374123</c:v>
                </c:pt>
                <c:pt idx="3">
                  <c:v>1.918893</c:v>
                </c:pt>
                <c:pt idx="4">
                  <c:v>2.543685</c:v>
                </c:pt>
                <c:pt idx="5">
                  <c:v>3.2471970000000105</c:v>
                </c:pt>
                <c:pt idx="6">
                  <c:v>4.005706</c:v>
                </c:pt>
                <c:pt idx="7">
                  <c:v>4.7726800000000003</c:v>
                </c:pt>
                <c:pt idx="8">
                  <c:v>5.4840099999999996</c:v>
                </c:pt>
                <c:pt idx="9">
                  <c:v>6.1022030000000003</c:v>
                </c:pt>
                <c:pt idx="10">
                  <c:v>6.6385889999999863</c:v>
                </c:pt>
                <c:pt idx="11">
                  <c:v>7.0682229999999997</c:v>
                </c:pt>
                <c:pt idx="12">
                  <c:v>7.3866670000000134</c:v>
                </c:pt>
                <c:pt idx="13">
                  <c:v>7.6173819999999832</c:v>
                </c:pt>
                <c:pt idx="14">
                  <c:v>7.7707839999999999</c:v>
                </c:pt>
                <c:pt idx="15">
                  <c:v>7.8746470000000004</c:v>
                </c:pt>
                <c:pt idx="16">
                  <c:v>7.9293589999999998</c:v>
                </c:pt>
                <c:pt idx="17">
                  <c:v>7.9690510000000003</c:v>
                </c:pt>
                <c:pt idx="18">
                  <c:v>7.9853529999999999</c:v>
                </c:pt>
              </c:numCache>
            </c:numRef>
          </c:yVal>
          <c:smooth val="1"/>
        </c:ser>
        <c:axId val="94747264"/>
        <c:axId val="101057280"/>
      </c:scatterChart>
      <c:valAx>
        <c:axId val="94747264"/>
        <c:scaling>
          <c:orientation val="minMax"/>
          <c:max val="180"/>
          <c:min val="0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(Day)</a:t>
                </a:r>
              </a:p>
            </c:rich>
          </c:tx>
          <c:layout>
            <c:manualLayout>
              <c:xMode val="edge"/>
              <c:yMode val="edge"/>
              <c:x val="0.45734608860560488"/>
              <c:y val="0.91552755905511807"/>
            </c:manualLayout>
          </c:layout>
        </c:title>
        <c:numFmt formatCode="General" sourceLinked="1"/>
        <c:tickLblPos val="nextTo"/>
        <c:spPr>
          <a:ln w="25400"/>
        </c:spPr>
        <c:crossAx val="101057280"/>
        <c:crosses val="autoZero"/>
        <c:crossBetween val="midCat"/>
        <c:majorUnit val="30"/>
      </c:valAx>
      <c:valAx>
        <c:axId val="101057280"/>
        <c:scaling>
          <c:orientation val="minMax"/>
          <c:max val="8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Matrix</a:t>
                </a:r>
                <a:r>
                  <a:rPr lang="en-US" b="0" baseline="0"/>
                  <a:t> pore pressure (MPa)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9.0909112600599546E-3"/>
              <c:y val="8.5352143482064755E-2"/>
            </c:manualLayout>
          </c:layout>
        </c:title>
        <c:numFmt formatCode="0" sourceLinked="0"/>
        <c:tickLblPos val="nextTo"/>
        <c:spPr>
          <a:ln w="25400"/>
        </c:spPr>
        <c:crossAx val="94747264"/>
        <c:crosses val="autoZero"/>
        <c:crossBetween val="midCat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39129483814544"/>
          <c:y val="6.9919072615923034E-2"/>
          <c:w val="0.81901159230096243"/>
          <c:h val="0.70005358705161858"/>
        </c:manualLayout>
      </c:layout>
      <c:scatterChart>
        <c:scatterStyle val="smoothMarker"/>
        <c:ser>
          <c:idx val="0"/>
          <c:order val="0"/>
          <c:xVal>
            <c:numRef>
              <c:f>'fracture data'!$A$3:$A$15</c:f>
              <c:numCache>
                <c:formatCode>General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</c:numCache>
            </c:numRef>
          </c:xVal>
          <c:yVal>
            <c:numRef>
              <c:f>'fracture data'!$C$3:$C$15</c:f>
              <c:numCache>
                <c:formatCode>0.00</c:formatCode>
                <c:ptCount val="13"/>
                <c:pt idx="0">
                  <c:v>0.5</c:v>
                </c:pt>
                <c:pt idx="1">
                  <c:v>2.4492669999999968</c:v>
                </c:pt>
                <c:pt idx="2">
                  <c:v>4.7523220000000004</c:v>
                </c:pt>
                <c:pt idx="3">
                  <c:v>6.1335329999999955</c:v>
                </c:pt>
                <c:pt idx="4">
                  <c:v>6.9248989999999955</c:v>
                </c:pt>
                <c:pt idx="5">
                  <c:v>7.362224999999988</c:v>
                </c:pt>
                <c:pt idx="6">
                  <c:v>7.622724999999984</c:v>
                </c:pt>
                <c:pt idx="7">
                  <c:v>7.7979849999999802</c:v>
                </c:pt>
                <c:pt idx="8">
                  <c:v>7.9020679999999999</c:v>
                </c:pt>
                <c:pt idx="9">
                  <c:v>7.9547460000000001</c:v>
                </c:pt>
                <c:pt idx="10">
                  <c:v>7.9825159999999888</c:v>
                </c:pt>
                <c:pt idx="11">
                  <c:v>7.9969250000000001</c:v>
                </c:pt>
                <c:pt idx="12">
                  <c:v>8.0036570000000005</c:v>
                </c:pt>
              </c:numCache>
            </c:numRef>
          </c:yVal>
          <c:smooth val="1"/>
        </c:ser>
        <c:axId val="101085184"/>
        <c:axId val="101087104"/>
      </c:scatterChart>
      <c:valAx>
        <c:axId val="101085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Time (Minute)</a:t>
                </a:r>
              </a:p>
            </c:rich>
          </c:tx>
          <c:layout>
            <c:manualLayout>
              <c:xMode val="edge"/>
              <c:yMode val="edge"/>
              <c:x val="0.42582764654418198"/>
              <c:y val="0.86942111402741362"/>
            </c:manualLayout>
          </c:layout>
        </c:title>
        <c:numFmt formatCode="General" sourceLinked="1"/>
        <c:tickLblPos val="nextTo"/>
        <c:spPr>
          <a:ln w="25400"/>
        </c:spPr>
        <c:crossAx val="101087104"/>
        <c:crosses val="autoZero"/>
        <c:crossBetween val="midCat"/>
      </c:valAx>
      <c:valAx>
        <c:axId val="10108710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Fracture</a:t>
                </a:r>
                <a:r>
                  <a:rPr lang="en-US" b="0" baseline="0" dirty="0" smtClean="0"/>
                  <a:t> p</a:t>
                </a:r>
                <a:r>
                  <a:rPr lang="en-US" b="0" dirty="0" smtClean="0"/>
                  <a:t>ressure </a:t>
                </a:r>
                <a:r>
                  <a:rPr lang="en-US" b="0" dirty="0"/>
                  <a:t>(</a:t>
                </a:r>
                <a:r>
                  <a:rPr lang="en-US" b="0" dirty="0" err="1" smtClean="0"/>
                  <a:t>MPa</a:t>
                </a:r>
                <a:r>
                  <a:rPr lang="en-US" b="0" dirty="0"/>
                  <a:t>)</a:t>
                </a:r>
              </a:p>
            </c:rich>
          </c:tx>
          <c:layout/>
        </c:title>
        <c:numFmt formatCode="0" sourceLinked="0"/>
        <c:tickLblPos val="nextTo"/>
        <c:spPr>
          <a:ln w="25400"/>
        </c:spPr>
        <c:crossAx val="101085184"/>
        <c:crosses val="autoZero"/>
        <c:crossBetween val="midCat"/>
        <c:majorUnit val="2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85564802140521"/>
          <c:y val="8.3807961504812123E-2"/>
          <c:w val="0.78511113979604896"/>
          <c:h val="0.70005358705161858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spPr>
              <a:ln w="25400"/>
            </c:spPr>
            <c:trendlineType val="poly"/>
            <c:order val="3"/>
          </c:trendline>
          <c:xVal>
            <c:numRef>
              <c:f>Sheet1!$B$1:$B$23</c:f>
              <c:numCache>
                <c:formatCode>General</c:formatCode>
                <c:ptCount val="23"/>
                <c:pt idx="0">
                  <c:v>1.1800000000000017</c:v>
                </c:pt>
                <c:pt idx="1">
                  <c:v>1.41</c:v>
                </c:pt>
                <c:pt idx="2">
                  <c:v>1.5</c:v>
                </c:pt>
                <c:pt idx="3">
                  <c:v>1.6900000000000017</c:v>
                </c:pt>
                <c:pt idx="4">
                  <c:v>1.9900000000000018</c:v>
                </c:pt>
                <c:pt idx="5">
                  <c:v>2.2800000000000002</c:v>
                </c:pt>
                <c:pt idx="6">
                  <c:v>2.7</c:v>
                </c:pt>
                <c:pt idx="7">
                  <c:v>3.01</c:v>
                </c:pt>
                <c:pt idx="8">
                  <c:v>3.48</c:v>
                </c:pt>
                <c:pt idx="9">
                  <c:v>3.8499999999999988</c:v>
                </c:pt>
                <c:pt idx="10">
                  <c:v>4.1199999999999966</c:v>
                </c:pt>
                <c:pt idx="11">
                  <c:v>4.7</c:v>
                </c:pt>
                <c:pt idx="12">
                  <c:v>5.1899999999999995</c:v>
                </c:pt>
                <c:pt idx="13">
                  <c:v>5.58</c:v>
                </c:pt>
                <c:pt idx="14">
                  <c:v>5.95</c:v>
                </c:pt>
                <c:pt idx="15">
                  <c:v>6.2</c:v>
                </c:pt>
                <c:pt idx="16">
                  <c:v>6.38</c:v>
                </c:pt>
                <c:pt idx="17">
                  <c:v>6.6499999999999995</c:v>
                </c:pt>
                <c:pt idx="18">
                  <c:v>6.83</c:v>
                </c:pt>
                <c:pt idx="19">
                  <c:v>7.1</c:v>
                </c:pt>
                <c:pt idx="20">
                  <c:v>7.34</c:v>
                </c:pt>
                <c:pt idx="21">
                  <c:v>7.4</c:v>
                </c:pt>
                <c:pt idx="22">
                  <c:v>7.48</c:v>
                </c:pt>
              </c:numCache>
            </c:numRef>
          </c:xVal>
          <c:yVal>
            <c:numRef>
              <c:f>Sheet1!$D$1:$D$23</c:f>
              <c:numCache>
                <c:formatCode>General</c:formatCode>
                <c:ptCount val="23"/>
                <c:pt idx="0">
                  <c:v>2.58</c:v>
                </c:pt>
                <c:pt idx="1">
                  <c:v>3.2</c:v>
                </c:pt>
                <c:pt idx="2">
                  <c:v>3.7</c:v>
                </c:pt>
                <c:pt idx="3">
                  <c:v>4.6199999999999966</c:v>
                </c:pt>
                <c:pt idx="4">
                  <c:v>5.0599999999999996</c:v>
                </c:pt>
                <c:pt idx="5">
                  <c:v>5.8</c:v>
                </c:pt>
                <c:pt idx="6">
                  <c:v>6</c:v>
                </c:pt>
                <c:pt idx="7">
                  <c:v>6.3599999999999985</c:v>
                </c:pt>
                <c:pt idx="8">
                  <c:v>6.5</c:v>
                </c:pt>
                <c:pt idx="9">
                  <c:v>6.74</c:v>
                </c:pt>
                <c:pt idx="10">
                  <c:v>6.8999999999999995</c:v>
                </c:pt>
                <c:pt idx="11">
                  <c:v>6.8999999999999995</c:v>
                </c:pt>
                <c:pt idx="12">
                  <c:v>7.2</c:v>
                </c:pt>
                <c:pt idx="13">
                  <c:v>7.6</c:v>
                </c:pt>
                <c:pt idx="14">
                  <c:v>8.2200000000000024</c:v>
                </c:pt>
                <c:pt idx="15">
                  <c:v>8.4</c:v>
                </c:pt>
                <c:pt idx="16">
                  <c:v>8.7000000000000011</c:v>
                </c:pt>
                <c:pt idx="17">
                  <c:v>9.06</c:v>
                </c:pt>
                <c:pt idx="18">
                  <c:v>9.6000000000000014</c:v>
                </c:pt>
                <c:pt idx="19">
                  <c:v>10</c:v>
                </c:pt>
                <c:pt idx="20">
                  <c:v>10.84</c:v>
                </c:pt>
                <c:pt idx="21">
                  <c:v>11.600000000000001</c:v>
                </c:pt>
                <c:pt idx="22">
                  <c:v>12</c:v>
                </c:pt>
              </c:numCache>
            </c:numRef>
          </c:yVal>
        </c:ser>
        <c:axId val="101130240"/>
        <c:axId val="101132160"/>
      </c:scatterChart>
      <c:valAx>
        <c:axId val="101130240"/>
        <c:scaling>
          <c:orientation val="minMax"/>
          <c:max val="8"/>
          <c:min val="1"/>
        </c:scaling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Time [log</a:t>
                </a:r>
                <a:r>
                  <a:rPr lang="en-US" b="0" baseline="0"/>
                  <a:t> (t), sec.]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36745560749679684"/>
              <c:y val="0.87405074365704283"/>
            </c:manualLayout>
          </c:layout>
        </c:title>
        <c:numFmt formatCode="General" sourceLinked="1"/>
        <c:majorTickMark val="in"/>
        <c:tickLblPos val="nextTo"/>
        <c:spPr>
          <a:ln w="25400"/>
        </c:spPr>
        <c:crossAx val="101132160"/>
        <c:crossesAt val="0"/>
        <c:crossBetween val="midCat"/>
        <c:majorUnit val="1"/>
      </c:valAx>
      <c:valAx>
        <c:axId val="101132160"/>
        <c:scaling>
          <c:orientation val="minMax"/>
          <c:max val="12"/>
          <c:min val="0"/>
        </c:scaling>
        <c:axPos val="l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Pressure</a:t>
                </a:r>
                <a:r>
                  <a:rPr lang="en-US" b="0" baseline="0"/>
                  <a:t> (MPa)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1.7173740948678524E-2"/>
              <c:y val="0.28572142023913677"/>
            </c:manualLayout>
          </c:layout>
        </c:title>
        <c:numFmt formatCode="General" sourceLinked="1"/>
        <c:majorTickMark val="in"/>
        <c:tickLblPos val="nextTo"/>
        <c:spPr>
          <a:ln w="25400"/>
        </c:spPr>
        <c:crossAx val="101130240"/>
        <c:crosses val="autoZero"/>
        <c:crossBetween val="midCat"/>
      </c:valAx>
      <c:spPr>
        <a:noFill/>
        <a:ln w="25400">
          <a:solidFill>
            <a:sysClr val="windowText" lastClr="000000">
              <a:tint val="75000"/>
              <a:shade val="95000"/>
              <a:satMod val="105000"/>
            </a:sysClr>
          </a:solidFill>
        </a:ln>
      </c:spPr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B5AF59-CFA1-4474-97DB-199766C50587}" type="datetime1">
              <a:rPr lang="en-US"/>
              <a:pPr/>
              <a:t>5/1/2009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C4AC9A-6CE2-441E-A18D-9A1B89DAA5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Mere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EE845C-F50A-4963-AD22-9AD8B417BA5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Mere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9339EC-4B45-4536-A24A-3EC2B5FD3FF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4AC9A-6CE2-441E-A18D-9A1B89DAA5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gradFill flip="none" rotWithShape="1">
            <a:gsLst>
              <a:gs pos="0">
                <a:srgbClr val="B70000"/>
              </a:gs>
              <a:gs pos="100000">
                <a:srgbClr val="FFFFFF"/>
              </a:gs>
              <a:gs pos="99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F89F8-977C-4834-9389-837FD7322B94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50FA9-6CF4-4D8C-9E28-DEA2743C92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Hawaii Honeymoon 160.jpg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65C6F-B57B-4182-93EC-52CF5D1CA07E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15BA9-9397-4560-8A67-4B1A5E4D6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458B0-5F38-4B89-9F58-1353B14DB251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DABBE-156F-4B6D-8F47-1467283171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66800"/>
          </a:xfrm>
          <a:gradFill flip="none" rotWithShape="1">
            <a:gsLst>
              <a:gs pos="0">
                <a:srgbClr val="B70000"/>
              </a:gs>
              <a:gs pos="100000">
                <a:srgbClr val="FFFFFF"/>
              </a:gs>
              <a:gs pos="99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31AE4-F835-4A0D-AFB6-8262B134050F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8D3F2-DCB0-4219-B837-32ADBDF4289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 descr="Hawaii Honeymoon 160.jpg"/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FC6F76-5E89-4854-953E-D2DC845940E6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C4018-FB3A-4157-AE36-F854D898D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7D761-9FB9-4C05-9EE7-D3F04F474F05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61771-F892-4671-926A-96F885AD7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E06F0-8BDC-4EDB-9731-00C28899BDBE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B9A9F-1D2C-4295-99E6-FEA19D071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F426A-C54E-479A-A807-9CC65A7CB02D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C2B2-0B92-4C00-A9F3-01022C516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FF9DB7-1A09-4162-8C21-62F98457807A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2B933-18F5-4F97-8DDC-BB007F6AA4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86268-AB14-49E5-826F-C48F228BA58C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02237-DA70-4E7D-ABC3-865814088A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84232-AEC4-4489-997D-B04D6981D668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DDBFB-453F-4F4B-9D6C-985C9FFB1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CE759364-3035-429F-B707-9580CB3E903C}" type="datetime1">
              <a:rPr lang="en-US" smtClean="0"/>
              <a:pPr/>
              <a:t>5/1/2009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CB510D14-456A-41C6-BA9C-C66D5AD5E1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>
    <p:fade/>
  </p:transition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video" Target="file:///F:\EGEE%20520\Fracture%20pore%20pressure%20movie.avi" TargetMode="External"/><Relationship Id="rId1" Type="http://schemas.openxmlformats.org/officeDocument/2006/relationships/video" Target="file:///F:\EGEE%20520\Matrix%20pore%20pressure%20movie.avi" TargetMode="Externa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Coupled Hydro-Mechanical Response of </a:t>
            </a:r>
            <a:br>
              <a:rPr lang="en-US" sz="4000" dirty="0" smtClean="0"/>
            </a:br>
            <a:r>
              <a:rPr lang="en-US" sz="4000" dirty="0" smtClean="0"/>
              <a:t>a dual porosity coal seam</a:t>
            </a:r>
            <a:endParaRPr 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65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u="sng" dirty="0" smtClean="0">
                <a:solidFill>
                  <a:srgbClr val="262626"/>
                </a:solidFill>
                <a:ea typeface="ＭＳ Ｐゴシック" pitchFamily="-65" charset="-128"/>
              </a:rPr>
              <a:t>EGEE 520</a:t>
            </a:r>
          </a:p>
          <a:p>
            <a:pPr eaLnBrk="1" hangingPunct="1"/>
            <a:r>
              <a:rPr lang="en-US" sz="2000" dirty="0" err="1" smtClean="0">
                <a:solidFill>
                  <a:srgbClr val="262626"/>
                </a:solidFill>
                <a:ea typeface="ＭＳ Ｐゴシック" pitchFamily="-65" charset="-128"/>
              </a:rPr>
              <a:t>Shugang</a:t>
            </a:r>
            <a:r>
              <a:rPr lang="en-US" sz="2000" dirty="0" smtClean="0">
                <a:solidFill>
                  <a:srgbClr val="262626"/>
                </a:solidFill>
                <a:ea typeface="ＭＳ Ｐゴシック" pitchFamily="-65" charset="-128"/>
              </a:rPr>
              <a:t> Wang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2954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 dirty="0" smtClean="0"/>
              <a:t> Gas sorption  or desorption is the primary mechanism for either gas sequestration (sorption) or production (desorption)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 The greater the ratio of coal bulk modulus to coal grain modulus, the more rapid the reduction in matrix permeability ratio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The lower the in situ stresses, the more rapid the reduction in matrix permeability ratio 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 Injection-induced permeability within the fracture system initially increases and subsequently decreases as sorption induced stress builds up</a:t>
            </a:r>
          </a:p>
          <a:p>
            <a:pPr>
              <a:buFont typeface="Wingdings" pitchFamily="2" charset="2"/>
              <a:buChar char="ü"/>
            </a:pPr>
            <a:r>
              <a:rPr lang="en-US" sz="1600" dirty="0" smtClean="0"/>
              <a:t> Initial matrix permeability and fracture spacing has important effects on the timing of gas flow in matrix ( 1        -1  and 1        2)</a:t>
            </a:r>
            <a:endParaRPr lang="en-US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1487488" y="4701064"/>
          <a:ext cx="5803900" cy="630238"/>
        </p:xfrm>
        <a:graphic>
          <a:graphicData uri="http://schemas.openxmlformats.org/presentationml/2006/ole">
            <p:oleObj spid="_x0000_s47106" name="Equation" r:id="rId3" imgW="3593880" imgH="393480" progId="Equation.DSMT4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9660" y="838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Conclusions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498" y="3849945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Future work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910" y="4331732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Consider thermal effects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9910" y="5331302"/>
            <a:ext cx="6005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smtClean="0"/>
              <a:t> Image mechanical failure process under constant loading rate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057398" y="5680075"/>
            <a:ext cx="4456113" cy="1108592"/>
            <a:chOff x="2057398" y="5680075"/>
            <a:chExt cx="4456113" cy="1108592"/>
          </a:xfrm>
        </p:grpSpPr>
        <p:grpSp>
          <p:nvGrpSpPr>
            <p:cNvPr id="25" name="Group 24"/>
            <p:cNvGrpSpPr/>
            <p:nvPr/>
          </p:nvGrpSpPr>
          <p:grpSpPr>
            <a:xfrm>
              <a:off x="2057398" y="5680075"/>
              <a:ext cx="4038602" cy="340142"/>
              <a:chOff x="2057398" y="5680075"/>
              <a:chExt cx="4038602" cy="340142"/>
            </a:xfrm>
          </p:grpSpPr>
          <p:graphicFrame>
            <p:nvGraphicFramePr>
              <p:cNvPr id="47109" name="Object 5"/>
              <p:cNvGraphicFramePr>
                <a:graphicFrameLocks noChangeAspect="1"/>
              </p:cNvGraphicFramePr>
              <p:nvPr/>
            </p:nvGraphicFramePr>
            <p:xfrm>
              <a:off x="5867400" y="5763142"/>
              <a:ext cx="228600" cy="209550"/>
            </p:xfrm>
            <a:graphic>
              <a:graphicData uri="http://schemas.openxmlformats.org/presentationml/2006/ole">
                <p:oleObj spid="_x0000_s47109" name="Equation" r:id="rId4" imgW="152280" imgH="139680" progId="Equation.DSMT4">
                  <p:embed/>
                </p:oleObj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>
                <a:off x="2057398" y="5681663"/>
                <a:ext cx="18653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Failure criterion</a:t>
                </a:r>
                <a:endParaRPr lang="en-US" sz="1600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3791744" y="5847764"/>
                <a:ext cx="42068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343400" y="5680075"/>
                <a:ext cx="1658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Damage factor</a:t>
                </a:r>
                <a:endParaRPr lang="en-US" sz="16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008310" y="5867917"/>
              <a:ext cx="3505201" cy="920750"/>
              <a:chOff x="3008310" y="5867917"/>
              <a:chExt cx="3505201" cy="9207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008310" y="6052583"/>
                <a:ext cx="1828800" cy="736084"/>
                <a:chOff x="3048000" y="5969516"/>
                <a:chExt cx="1244600" cy="457200"/>
              </a:xfrm>
            </p:grpSpPr>
            <p:graphicFrame>
              <p:nvGraphicFramePr>
                <p:cNvPr id="11" name="Object 10"/>
                <p:cNvGraphicFramePr>
                  <a:graphicFrameLocks noChangeAspect="1"/>
                </p:cNvGraphicFramePr>
                <p:nvPr/>
              </p:nvGraphicFramePr>
              <p:xfrm>
                <a:off x="3048000" y="5969516"/>
                <a:ext cx="1066800" cy="228600"/>
              </p:xfrm>
              <a:graphic>
                <a:graphicData uri="http://schemas.openxmlformats.org/presentationml/2006/ole">
                  <p:oleObj spid="_x0000_s47107" name="Equation" r:id="rId5" imgW="1066680" imgH="228600" progId="Equation.DSMT4">
                    <p:embed/>
                  </p:oleObj>
                </a:graphicData>
              </a:graphic>
            </p:graphicFrame>
            <p:graphicFrame>
              <p:nvGraphicFramePr>
                <p:cNvPr id="12" name="Object 11"/>
                <p:cNvGraphicFramePr>
                  <a:graphicFrameLocks noChangeAspect="1"/>
                </p:cNvGraphicFramePr>
                <p:nvPr/>
              </p:nvGraphicFramePr>
              <p:xfrm>
                <a:off x="3048000" y="6198116"/>
                <a:ext cx="1244600" cy="228600"/>
              </p:xfrm>
              <a:graphic>
                <a:graphicData uri="http://schemas.openxmlformats.org/presentationml/2006/ole">
                  <p:oleObj spid="_x0000_s47108" name="Equation" r:id="rId6" imgW="1244520" imgH="228600" progId="Equation.DSMT4">
                    <p:embed/>
                  </p:oleObj>
                </a:graphicData>
              </a:graphic>
            </p:graphicFrame>
          </p:grpSp>
          <p:grpSp>
            <p:nvGrpSpPr>
              <p:cNvPr id="30" name="Group 29"/>
              <p:cNvGrpSpPr/>
              <p:nvPr/>
            </p:nvGrpSpPr>
            <p:grpSpPr>
              <a:xfrm>
                <a:off x="4913310" y="5867917"/>
                <a:ext cx="1600201" cy="766761"/>
                <a:chOff x="4343400" y="5786438"/>
                <a:chExt cx="1600201" cy="766761"/>
              </a:xfrm>
            </p:grpSpPr>
            <p:cxnSp>
              <p:nvCxnSpPr>
                <p:cNvPr id="22" name="Elbow Connector 21"/>
                <p:cNvCxnSpPr/>
                <p:nvPr/>
              </p:nvCxnSpPr>
              <p:spPr>
                <a:xfrm rot="10800000" flipV="1">
                  <a:off x="4343400" y="5786438"/>
                  <a:ext cx="1295400" cy="385762"/>
                </a:xfrm>
                <a:prstGeom prst="bentConnector3">
                  <a:avLst>
                    <a:gd name="adj1" fmla="val -24881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Elbow Connector 25"/>
                <p:cNvCxnSpPr/>
                <p:nvPr/>
              </p:nvCxnSpPr>
              <p:spPr>
                <a:xfrm rot="10800000" flipV="1">
                  <a:off x="4343400" y="6172200"/>
                  <a:ext cx="1600201" cy="380999"/>
                </a:xfrm>
                <a:prstGeom prst="bentConnector3">
                  <a:avLst>
                    <a:gd name="adj1" fmla="val -1095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3" name="Oval 32"/>
          <p:cNvSpPr/>
          <p:nvPr/>
        </p:nvSpPr>
        <p:spPr>
          <a:xfrm>
            <a:off x="6376524" y="4701064"/>
            <a:ext cx="573089" cy="6302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74536" y="5649596"/>
            <a:ext cx="454019" cy="4029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09482" y="3675456"/>
            <a:ext cx="3413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83750" y="3668358"/>
            <a:ext cx="34131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990600"/>
            <a:ext cx="7543800" cy="513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C Zhao, TP </a:t>
            </a:r>
            <a:r>
              <a:rPr lang="en-US" sz="1400" dirty="0" err="1" smtClean="0"/>
              <a:t>Xu</a:t>
            </a:r>
            <a:r>
              <a:rPr lang="en-US" sz="1400" dirty="0" smtClean="0"/>
              <a:t>, S </a:t>
            </a:r>
            <a:r>
              <a:rPr lang="en-US" sz="1400" dirty="0" err="1" smtClean="0"/>
              <a:t>Valliappan</a:t>
            </a:r>
            <a:r>
              <a:rPr lang="en-US" sz="1400" dirty="0" smtClean="0"/>
              <a:t> - </a:t>
            </a:r>
            <a:r>
              <a:rPr lang="en-US" sz="1400" i="1" dirty="0" smtClean="0"/>
              <a:t>Computers &amp; structures</a:t>
            </a:r>
            <a:r>
              <a:rPr lang="en-US" sz="1400" dirty="0" smtClean="0"/>
              <a:t>, 1994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D </a:t>
            </a:r>
            <a:r>
              <a:rPr lang="en-US" sz="1400" dirty="0" err="1" smtClean="0"/>
              <a:t>Elsworth</a:t>
            </a:r>
            <a:r>
              <a:rPr lang="en-US" sz="1400" dirty="0" smtClean="0"/>
              <a:t>, M </a:t>
            </a:r>
            <a:r>
              <a:rPr lang="en-US" sz="1400" dirty="0" err="1" smtClean="0"/>
              <a:t>Bai</a:t>
            </a:r>
            <a:r>
              <a:rPr lang="en-US" sz="1400" dirty="0" smtClean="0"/>
              <a:t> - </a:t>
            </a:r>
            <a:r>
              <a:rPr lang="en-US" sz="1400" i="1" dirty="0" smtClean="0"/>
              <a:t>J. </a:t>
            </a:r>
            <a:r>
              <a:rPr lang="en-US" sz="1400" i="1" dirty="0" err="1" smtClean="0"/>
              <a:t>Geotech</a:t>
            </a:r>
            <a:r>
              <a:rPr lang="en-US" sz="1400" i="1" dirty="0" smtClean="0"/>
              <a:t>. Eng. Div., ASCE</a:t>
            </a:r>
            <a:r>
              <a:rPr lang="en-US" sz="1400" dirty="0" smtClean="0"/>
              <a:t>, 1992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GI </a:t>
            </a:r>
            <a:r>
              <a:rPr lang="en-US" sz="1400" dirty="0" err="1" smtClean="0"/>
              <a:t>Barrenblatt</a:t>
            </a:r>
            <a:r>
              <a:rPr lang="en-US" sz="1400" dirty="0" smtClean="0"/>
              <a:t>, P </a:t>
            </a:r>
            <a:r>
              <a:rPr lang="en-US" sz="1400" dirty="0" err="1" smtClean="0"/>
              <a:t>Zehltov</a:t>
            </a:r>
            <a:r>
              <a:rPr lang="en-US" sz="1400" dirty="0" smtClean="0"/>
              <a:t> </a:t>
            </a:r>
            <a:r>
              <a:rPr lang="en-US" sz="1400" dirty="0" err="1" smtClean="0"/>
              <a:t>Iu</a:t>
            </a:r>
            <a:r>
              <a:rPr lang="en-US" sz="1400" dirty="0" smtClean="0"/>
              <a:t>, IN </a:t>
            </a:r>
            <a:r>
              <a:rPr lang="en-US" sz="1400" dirty="0" err="1" smtClean="0"/>
              <a:t>Kochina</a:t>
            </a:r>
            <a:r>
              <a:rPr lang="en-US" sz="1400" dirty="0" smtClean="0"/>
              <a:t> –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Appl</a:t>
            </a:r>
            <a:r>
              <a:rPr lang="en-US" sz="1400" i="1" dirty="0" smtClean="0"/>
              <a:t> Math </a:t>
            </a:r>
            <a:r>
              <a:rPr lang="en-US" sz="1400" i="1" dirty="0" err="1" smtClean="0"/>
              <a:t>Mech</a:t>
            </a:r>
            <a:r>
              <a:rPr lang="en-US" sz="1400" dirty="0" smtClean="0"/>
              <a:t>, 1960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H Zhang, J Liu, D </a:t>
            </a:r>
            <a:r>
              <a:rPr lang="en-US" sz="1400" dirty="0" err="1" smtClean="0"/>
              <a:t>Elsworth</a:t>
            </a:r>
            <a:r>
              <a:rPr lang="en-US" sz="1400" dirty="0" smtClean="0"/>
              <a:t> - </a:t>
            </a:r>
            <a:r>
              <a:rPr lang="en-US" sz="1400" i="1" dirty="0" smtClean="0"/>
              <a:t>Int. J. Rock Mech., Min. Sci., </a:t>
            </a:r>
            <a:r>
              <a:rPr lang="en-US" sz="1400" dirty="0" smtClean="0"/>
              <a:t>2008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I Gray - </a:t>
            </a:r>
            <a:r>
              <a:rPr lang="en-US" sz="1400" i="1" dirty="0" smtClean="0"/>
              <a:t>SPE </a:t>
            </a:r>
            <a:r>
              <a:rPr lang="en-US" sz="1400" i="1" dirty="0" err="1" smtClean="0"/>
              <a:t>Reserv</a:t>
            </a:r>
            <a:r>
              <a:rPr lang="en-US" sz="1400" i="1" dirty="0" smtClean="0"/>
              <a:t>. Eng</a:t>
            </a:r>
            <a:r>
              <a:rPr lang="en-US" sz="1400" dirty="0" smtClean="0"/>
              <a:t>, 1987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nl-NL" sz="1400" dirty="0" smtClean="0"/>
              <a:t>JE Warren, PJ Root - </a:t>
            </a:r>
            <a:r>
              <a:rPr lang="nl-NL" sz="1400" i="1" dirty="0" smtClean="0"/>
              <a:t>SPE Journal, </a:t>
            </a:r>
            <a:r>
              <a:rPr lang="nl-NL" sz="1400" dirty="0" smtClean="0"/>
              <a:t>1963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JP </a:t>
            </a:r>
            <a:r>
              <a:rPr lang="en-US" sz="1400" dirty="0" err="1" smtClean="0"/>
              <a:t>Seidle</a:t>
            </a:r>
            <a:r>
              <a:rPr lang="en-US" sz="1400" dirty="0" smtClean="0"/>
              <a:t>, DJ </a:t>
            </a:r>
            <a:r>
              <a:rPr lang="en-US" sz="1400" dirty="0" err="1" smtClean="0"/>
              <a:t>Jeansonne</a:t>
            </a:r>
            <a:r>
              <a:rPr lang="en-US" sz="1400" dirty="0" smtClean="0"/>
              <a:t>, DJ Erickson - </a:t>
            </a:r>
            <a:r>
              <a:rPr lang="en-US" sz="1400" i="1" dirty="0" smtClean="0"/>
              <a:t>SPE</a:t>
            </a:r>
            <a:r>
              <a:rPr lang="en-US" sz="1400" dirty="0" smtClean="0"/>
              <a:t>, 1992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J </a:t>
            </a:r>
            <a:r>
              <a:rPr lang="en-US" sz="1400" dirty="0" err="1" smtClean="0"/>
              <a:t>Rutqvist</a:t>
            </a:r>
            <a:r>
              <a:rPr lang="en-US" sz="1400" dirty="0" smtClean="0"/>
              <a:t>, CF Tsang - </a:t>
            </a:r>
            <a:r>
              <a:rPr lang="en-US" sz="1400" i="1" dirty="0" smtClean="0"/>
              <a:t>Environ Geol </a:t>
            </a:r>
            <a:r>
              <a:rPr lang="en-US" sz="1400" dirty="0" smtClean="0"/>
              <a:t>, 2002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J Yi, IY </a:t>
            </a:r>
            <a:r>
              <a:rPr lang="en-US" sz="1400" dirty="0" err="1" smtClean="0"/>
              <a:t>Akkutlu</a:t>
            </a:r>
            <a:r>
              <a:rPr lang="en-US" sz="1400" dirty="0" smtClean="0"/>
              <a:t>, CÖ </a:t>
            </a:r>
            <a:r>
              <a:rPr lang="en-US" sz="1400" dirty="0" err="1" smtClean="0"/>
              <a:t>Karacan</a:t>
            </a:r>
            <a:r>
              <a:rPr lang="en-US" sz="1400" dirty="0" smtClean="0"/>
              <a:t>, CR Clarkson - </a:t>
            </a:r>
            <a:r>
              <a:rPr lang="en-US" sz="1400" i="1" dirty="0" err="1" smtClean="0"/>
              <a:t>Int</a:t>
            </a:r>
            <a:r>
              <a:rPr lang="en-US" sz="1400" i="1" dirty="0" smtClean="0"/>
              <a:t> J of Coal Geol </a:t>
            </a:r>
            <a:r>
              <a:rPr lang="en-US" sz="1400" dirty="0" smtClean="0"/>
              <a:t>, 2009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M </a:t>
            </a:r>
            <a:r>
              <a:rPr lang="en-US" sz="1400" dirty="0" err="1" smtClean="0"/>
              <a:t>Bai</a:t>
            </a:r>
            <a:r>
              <a:rPr lang="en-US" sz="1400" dirty="0" smtClean="0"/>
              <a:t>, D </a:t>
            </a:r>
            <a:r>
              <a:rPr lang="en-US" sz="1400" dirty="0" err="1" smtClean="0"/>
              <a:t>Elsworth</a:t>
            </a:r>
            <a:r>
              <a:rPr lang="en-US" sz="1400" dirty="0" smtClean="0"/>
              <a:t>, JC </a:t>
            </a:r>
            <a:r>
              <a:rPr lang="en-US" sz="1400" dirty="0" err="1" smtClean="0"/>
              <a:t>Roegiers</a:t>
            </a:r>
            <a:r>
              <a:rPr lang="en-US" sz="1400" dirty="0" smtClean="0"/>
              <a:t> - </a:t>
            </a:r>
            <a:r>
              <a:rPr lang="en-US" sz="1400" i="1" dirty="0" smtClean="0"/>
              <a:t>Water. </a:t>
            </a:r>
            <a:r>
              <a:rPr lang="en-US" sz="1400" i="1" dirty="0" err="1" smtClean="0"/>
              <a:t>Resour</a:t>
            </a:r>
            <a:r>
              <a:rPr lang="en-US" sz="1400" i="1" dirty="0" smtClean="0"/>
              <a:t>. Res</a:t>
            </a:r>
            <a:r>
              <a:rPr lang="en-US" sz="1400" dirty="0" smtClean="0"/>
              <a:t>., 2003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M </a:t>
            </a:r>
            <a:r>
              <a:rPr lang="en-US" sz="1400" dirty="0" err="1" smtClean="0"/>
              <a:t>Bai</a:t>
            </a:r>
            <a:r>
              <a:rPr lang="en-US" sz="1400" dirty="0" smtClean="0"/>
              <a:t>, D </a:t>
            </a:r>
            <a:r>
              <a:rPr lang="en-US" sz="1400" dirty="0" err="1" smtClean="0"/>
              <a:t>Elsworth</a:t>
            </a:r>
            <a:r>
              <a:rPr lang="en-US" sz="1400" dirty="0" smtClean="0"/>
              <a:t>, </a:t>
            </a:r>
            <a:r>
              <a:rPr lang="en-US" sz="1400" i="1" dirty="0" smtClean="0"/>
              <a:t>ASCE</a:t>
            </a:r>
            <a:r>
              <a:rPr lang="en-US" sz="1400" dirty="0" smtClean="0"/>
              <a:t>, 2000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S </a:t>
            </a:r>
            <a:r>
              <a:rPr lang="en-US" sz="1400" dirty="0" err="1" smtClean="0"/>
              <a:t>Valliappan</a:t>
            </a:r>
            <a:r>
              <a:rPr lang="en-US" sz="1400" dirty="0" smtClean="0"/>
              <a:t>, Z </a:t>
            </a:r>
            <a:r>
              <a:rPr lang="en-US" sz="1400" dirty="0" err="1" smtClean="0"/>
              <a:t>Wohua</a:t>
            </a:r>
            <a:r>
              <a:rPr lang="en-US" sz="1400" dirty="0" smtClean="0"/>
              <a:t> - </a:t>
            </a:r>
            <a:r>
              <a:rPr lang="en-US" sz="1400" i="1" dirty="0" smtClean="0"/>
              <a:t>J. </a:t>
            </a:r>
            <a:r>
              <a:rPr lang="en-US" sz="1400" i="1" dirty="0" err="1" smtClean="0"/>
              <a:t>Numer</a:t>
            </a:r>
            <a:r>
              <a:rPr lang="en-US" sz="1400" i="1" dirty="0" smtClean="0"/>
              <a:t>. Anal. Methods </a:t>
            </a:r>
            <a:r>
              <a:rPr lang="en-US" sz="1400" i="1" dirty="0" err="1" smtClean="0"/>
              <a:t>Geomech</a:t>
            </a:r>
            <a:r>
              <a:rPr lang="en-US" sz="1400" dirty="0" smtClean="0"/>
              <a:t>, 1996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S </a:t>
            </a:r>
            <a:r>
              <a:rPr lang="en-US" sz="1400" dirty="0" err="1" smtClean="0"/>
              <a:t>Harpalani</a:t>
            </a:r>
            <a:r>
              <a:rPr lang="en-US" sz="1400" dirty="0" smtClean="0"/>
              <a:t>, RA </a:t>
            </a:r>
            <a:r>
              <a:rPr lang="en-US" sz="1400" dirty="0" err="1" smtClean="0"/>
              <a:t>Schraufnagel</a:t>
            </a:r>
            <a:r>
              <a:rPr lang="en-US" sz="1400" dirty="0" smtClean="0"/>
              <a:t> - </a:t>
            </a:r>
            <a:r>
              <a:rPr lang="en-US" sz="1400" i="1" dirty="0" smtClean="0"/>
              <a:t>Fuel</a:t>
            </a:r>
            <a:r>
              <a:rPr lang="en-US" sz="1400" dirty="0" smtClean="0"/>
              <a:t>, 1990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S </a:t>
            </a:r>
            <a:r>
              <a:rPr lang="en-US" sz="1400" dirty="0" err="1" smtClean="0"/>
              <a:t>Harpalani</a:t>
            </a:r>
            <a:r>
              <a:rPr lang="en-US" sz="1400" dirty="0" smtClean="0"/>
              <a:t>, G Chen - </a:t>
            </a:r>
            <a:r>
              <a:rPr lang="en-US" sz="1400" i="1" dirty="0" err="1" smtClean="0"/>
              <a:t>Geotech</a:t>
            </a:r>
            <a:r>
              <a:rPr lang="en-US" sz="1400" i="1" dirty="0" smtClean="0"/>
              <a:t>. Geol. Eng</a:t>
            </a:r>
            <a:r>
              <a:rPr lang="en-US" sz="1400" dirty="0" smtClean="0"/>
              <a:t>, 1997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T </a:t>
            </a:r>
            <a:r>
              <a:rPr lang="en-US" sz="1400" dirty="0" err="1" smtClean="0"/>
              <a:t>Xu</a:t>
            </a:r>
            <a:r>
              <a:rPr lang="en-US" sz="1400" dirty="0" smtClean="0"/>
              <a:t>, CA Tang, TH Yang, WC Zhu, J Liu - </a:t>
            </a:r>
            <a:r>
              <a:rPr lang="en-US" sz="1400" i="1" dirty="0" smtClean="0"/>
              <a:t>Int. J. Rock Mech. Min. Sci.</a:t>
            </a:r>
            <a:r>
              <a:rPr lang="en-US" sz="1400" dirty="0" smtClean="0"/>
              <a:t>, 2006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WC Zhu, J Liu, JC </a:t>
            </a:r>
            <a:r>
              <a:rPr lang="en-US" sz="1400" dirty="0" err="1" smtClean="0"/>
              <a:t>Sheng</a:t>
            </a:r>
            <a:r>
              <a:rPr lang="en-US" sz="1400" dirty="0" smtClean="0"/>
              <a:t>, D </a:t>
            </a:r>
            <a:r>
              <a:rPr lang="en-US" sz="1400" dirty="0" err="1" smtClean="0"/>
              <a:t>Elsworth</a:t>
            </a:r>
            <a:r>
              <a:rPr lang="en-US" sz="1400" dirty="0" smtClean="0"/>
              <a:t> - </a:t>
            </a:r>
            <a:r>
              <a:rPr lang="en-US" sz="1400" i="1" dirty="0" smtClean="0"/>
              <a:t>Int. J. Rock Mech. Min. Sci.,</a:t>
            </a:r>
            <a:r>
              <a:rPr lang="en-US" sz="1400" dirty="0" smtClean="0"/>
              <a:t> 2007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YS Wu, K </a:t>
            </a:r>
            <a:r>
              <a:rPr lang="en-US" sz="1400" dirty="0" err="1" smtClean="0"/>
              <a:t>Pruess</a:t>
            </a:r>
            <a:r>
              <a:rPr lang="en-US" sz="1400" dirty="0" smtClean="0"/>
              <a:t>, </a:t>
            </a:r>
            <a:r>
              <a:rPr lang="en-US" sz="1400" dirty="0" err="1" smtClean="0"/>
              <a:t>Persoff</a:t>
            </a:r>
            <a:r>
              <a:rPr lang="en-US" sz="1400" dirty="0" smtClean="0"/>
              <a:t> - </a:t>
            </a:r>
            <a:r>
              <a:rPr lang="en-US" sz="1400" i="1" dirty="0" smtClean="0"/>
              <a:t>Transp. in P. Media</a:t>
            </a:r>
            <a:r>
              <a:rPr lang="en-US" sz="1400" dirty="0" smtClean="0"/>
              <a:t>. , 1998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Y Wu, J Liu, D </a:t>
            </a:r>
            <a:r>
              <a:rPr lang="en-US" sz="1400" dirty="0" err="1" smtClean="0"/>
              <a:t>Elsworth</a:t>
            </a:r>
            <a:r>
              <a:rPr lang="en-US" sz="1400" dirty="0" smtClean="0"/>
              <a:t>, </a:t>
            </a:r>
            <a:r>
              <a:rPr lang="en-US" sz="1400" i="1" dirty="0" smtClean="0"/>
              <a:t>in Submittal, </a:t>
            </a:r>
            <a:r>
              <a:rPr lang="en-US" sz="1400" dirty="0" smtClean="0"/>
              <a:t>2009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s-ES" sz="1400" dirty="0" smtClean="0"/>
              <a:t>Y </a:t>
            </a:r>
            <a:r>
              <a:rPr lang="es-ES" sz="1400" dirty="0" err="1" smtClean="0"/>
              <a:t>Zhao</a:t>
            </a:r>
            <a:r>
              <a:rPr lang="es-ES" sz="1400" dirty="0" smtClean="0"/>
              <a:t>, Y </a:t>
            </a:r>
            <a:r>
              <a:rPr lang="es-ES" sz="1400" dirty="0" err="1" smtClean="0"/>
              <a:t>Hu</a:t>
            </a:r>
            <a:r>
              <a:rPr lang="es-ES" sz="1400" dirty="0" smtClean="0"/>
              <a:t>, B </a:t>
            </a:r>
            <a:r>
              <a:rPr lang="es-ES" sz="1400" dirty="0" err="1" smtClean="0"/>
              <a:t>Zhao</a:t>
            </a:r>
            <a:r>
              <a:rPr lang="es-ES" sz="1400" dirty="0" smtClean="0"/>
              <a:t>, D Yang - </a:t>
            </a:r>
            <a:r>
              <a:rPr lang="en-US" sz="1400" i="1" dirty="0" smtClean="0"/>
              <a:t>Transp. in P. Media</a:t>
            </a:r>
            <a:r>
              <a:rPr lang="en-US" sz="1400" dirty="0" smtClean="0"/>
              <a:t>. </a:t>
            </a:r>
            <a:r>
              <a:rPr lang="es-ES" sz="1400" dirty="0" smtClean="0"/>
              <a:t>, 2004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 dirty="0" smtClean="0"/>
              <a:t>Y Zhao, Z Jin, J Sun –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Appl</a:t>
            </a:r>
            <a:r>
              <a:rPr lang="en-US" sz="1400" i="1" dirty="0" smtClean="0"/>
              <a:t> Math </a:t>
            </a:r>
            <a:r>
              <a:rPr lang="en-US" sz="1400" i="1" dirty="0" err="1" smtClean="0"/>
              <a:t>Mech</a:t>
            </a:r>
            <a:r>
              <a:rPr lang="en-US" sz="1400" dirty="0" smtClean="0"/>
              <a:t>, 1994 </a:t>
            </a:r>
            <a:endParaRPr lang="en-US" sz="14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Introduction</a:t>
            </a:r>
          </a:p>
        </p:txBody>
      </p:sp>
      <p:pic>
        <p:nvPicPr>
          <p:cNvPr id="5" name="Content Placeholder 3" descr="Gas migration with color.png"/>
          <p:cNvPicPr>
            <a:picLocks noChangeAspect="1"/>
          </p:cNvPicPr>
          <p:nvPr/>
        </p:nvPicPr>
        <p:blipFill>
          <a:blip r:embed="rId3"/>
          <a:srcRect l="15502" r="8603" b="79797"/>
          <a:stretch>
            <a:fillRect/>
          </a:stretch>
        </p:blipFill>
        <p:spPr>
          <a:xfrm>
            <a:off x="296093" y="3542329"/>
            <a:ext cx="8382000" cy="3048000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13211" y="2971800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Migration process of gas in dual porosity coal seams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113211" y="762000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Dual porosity media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3" name="Group 14"/>
          <p:cNvGrpSpPr>
            <a:grpSpLocks/>
          </p:cNvGrpSpPr>
          <p:nvPr/>
        </p:nvGrpSpPr>
        <p:grpSpPr bwMode="auto">
          <a:xfrm>
            <a:off x="6488930" y="987462"/>
            <a:ext cx="2189163" cy="1901825"/>
            <a:chOff x="3207" y="1398"/>
            <a:chExt cx="1597" cy="1452"/>
          </a:xfrm>
        </p:grpSpPr>
        <p:grpSp>
          <p:nvGrpSpPr>
            <p:cNvPr id="44" name="Group 15"/>
            <p:cNvGrpSpPr>
              <a:grpSpLocks/>
            </p:cNvGrpSpPr>
            <p:nvPr/>
          </p:nvGrpSpPr>
          <p:grpSpPr bwMode="auto">
            <a:xfrm>
              <a:off x="3424" y="1398"/>
              <a:ext cx="1380" cy="1234"/>
              <a:chOff x="1065" y="2087"/>
              <a:chExt cx="1380" cy="1234"/>
            </a:xfrm>
          </p:grpSpPr>
          <p:sp>
            <p:nvSpPr>
              <p:cNvPr id="50" name="AutoShape 16"/>
              <p:cNvSpPr>
                <a:spLocks noChangeArrowheads="1"/>
              </p:cNvSpPr>
              <p:nvPr/>
            </p:nvSpPr>
            <p:spPr bwMode="auto">
              <a:xfrm>
                <a:off x="1065" y="2668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7"/>
              <p:cNvSpPr>
                <a:spLocks noChangeArrowheads="1"/>
              </p:cNvSpPr>
              <p:nvPr/>
            </p:nvSpPr>
            <p:spPr bwMode="auto">
              <a:xfrm>
                <a:off x="1719" y="2668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18"/>
              <p:cNvSpPr>
                <a:spLocks noChangeArrowheads="1"/>
              </p:cNvSpPr>
              <p:nvPr/>
            </p:nvSpPr>
            <p:spPr bwMode="auto">
              <a:xfrm>
                <a:off x="1065" y="2087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19"/>
              <p:cNvSpPr>
                <a:spLocks noChangeArrowheads="1"/>
              </p:cNvSpPr>
              <p:nvPr/>
            </p:nvSpPr>
            <p:spPr bwMode="auto">
              <a:xfrm>
                <a:off x="1719" y="2087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20"/>
            <p:cNvGrpSpPr>
              <a:grpSpLocks/>
            </p:cNvGrpSpPr>
            <p:nvPr/>
          </p:nvGrpSpPr>
          <p:grpSpPr bwMode="auto">
            <a:xfrm>
              <a:off x="3207" y="1616"/>
              <a:ext cx="1380" cy="1234"/>
              <a:chOff x="1065" y="2087"/>
              <a:chExt cx="1380" cy="1234"/>
            </a:xfrm>
          </p:grpSpPr>
          <p:sp>
            <p:nvSpPr>
              <p:cNvPr id="46" name="AutoShape 21"/>
              <p:cNvSpPr>
                <a:spLocks noChangeArrowheads="1"/>
              </p:cNvSpPr>
              <p:nvPr/>
            </p:nvSpPr>
            <p:spPr bwMode="auto">
              <a:xfrm>
                <a:off x="1065" y="2668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22"/>
              <p:cNvSpPr>
                <a:spLocks noChangeArrowheads="1"/>
              </p:cNvSpPr>
              <p:nvPr/>
            </p:nvSpPr>
            <p:spPr bwMode="auto">
              <a:xfrm>
                <a:off x="1719" y="2668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23"/>
              <p:cNvSpPr>
                <a:spLocks noChangeArrowheads="1"/>
              </p:cNvSpPr>
              <p:nvPr/>
            </p:nvSpPr>
            <p:spPr bwMode="auto">
              <a:xfrm>
                <a:off x="1065" y="2087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24"/>
              <p:cNvSpPr>
                <a:spLocks noChangeArrowheads="1"/>
              </p:cNvSpPr>
              <p:nvPr/>
            </p:nvSpPr>
            <p:spPr bwMode="auto">
              <a:xfrm>
                <a:off x="1719" y="2087"/>
                <a:ext cx="726" cy="653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3394" y="1342448"/>
            <a:ext cx="5562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Matrix block </a:t>
            </a:r>
            <a:r>
              <a:rPr lang="en-US" sz="1200" dirty="0" smtClean="0"/>
              <a:t>1</a:t>
            </a:r>
            <a:r>
              <a:rPr lang="en-US" dirty="0" smtClean="0"/>
              <a:t>: high porosity, low permeability </a:t>
            </a:r>
            <a:endParaRPr lang="en-US" sz="1000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Fracture system </a:t>
            </a:r>
            <a:r>
              <a:rPr lang="en-US" sz="1200" dirty="0" smtClean="0"/>
              <a:t>2</a:t>
            </a:r>
            <a:r>
              <a:rPr lang="en-US" dirty="0" smtClean="0"/>
              <a:t>: low porosity, high permeability  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6006984" y="1480020"/>
            <a:ext cx="401814" cy="882122"/>
            <a:chOff x="6006984" y="1493468"/>
            <a:chExt cx="401814" cy="882122"/>
          </a:xfrm>
        </p:grpSpPr>
        <p:grpSp>
          <p:nvGrpSpPr>
            <p:cNvPr id="68" name="Group 67"/>
            <p:cNvGrpSpPr/>
            <p:nvPr/>
          </p:nvGrpSpPr>
          <p:grpSpPr>
            <a:xfrm>
              <a:off x="6006984" y="1610142"/>
              <a:ext cx="332729" cy="765448"/>
              <a:chOff x="6006984" y="1610142"/>
              <a:chExt cx="332729" cy="76544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006984" y="1610142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26807" y="200625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6235584" y="1493468"/>
              <a:ext cx="173214" cy="773898"/>
              <a:chOff x="6235584" y="1493468"/>
              <a:chExt cx="173214" cy="773898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6235584" y="2128294"/>
                <a:ext cx="165216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241993" y="2265778"/>
                <a:ext cx="165216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5938846" y="1879623"/>
                <a:ext cx="77231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243582" y="1493468"/>
                <a:ext cx="165216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3211" y="1066801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Coupled physical behavior in dual porosity coal seams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124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Volumetric strain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Porosity of matrix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Permeability of matrix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Porosity of fracture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Permeability of fracture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Sorption or desorption </a:t>
            </a:r>
          </a:p>
          <a:p>
            <a:r>
              <a:rPr lang="en-US" dirty="0" smtClean="0"/>
              <a:t>              -induced strain</a:t>
            </a:r>
          </a:p>
          <a:p>
            <a:endParaRPr lang="en-US" dirty="0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895600" y="2352675"/>
          <a:ext cx="246063" cy="403225"/>
        </p:xfrm>
        <a:graphic>
          <a:graphicData uri="http://schemas.openxmlformats.org/presentationml/2006/ole">
            <p:oleObj spid="_x0000_s25607" name="Equation" r:id="rId3" imgW="139680" imgH="228600" progId="Equation.DSMT4">
              <p:embed/>
            </p:oleObj>
          </a:graphicData>
        </a:graphic>
      </p:graphicFrame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2813050" y="1771650"/>
          <a:ext cx="292100" cy="403225"/>
        </p:xfrm>
        <a:graphic>
          <a:graphicData uri="http://schemas.openxmlformats.org/presentationml/2006/ole">
            <p:oleObj spid="_x0000_s25608" name="Equation" r:id="rId4" imgW="164880" imgH="228600" progId="Equation.DSMT4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286125" y="2867025"/>
          <a:ext cx="274638" cy="411163"/>
        </p:xfrm>
        <a:graphic>
          <a:graphicData uri="http://schemas.openxmlformats.org/presentationml/2006/ole">
            <p:oleObj spid="_x0000_s25609" name="Equation" r:id="rId5" imgW="152280" imgH="228600" progId="Equation.DSMT4">
              <p:embed/>
            </p:oleObj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268840" y="4786044"/>
          <a:ext cx="292100" cy="403225"/>
        </p:xfrm>
        <a:graphic>
          <a:graphicData uri="http://schemas.openxmlformats.org/presentationml/2006/ole">
            <p:oleObj spid="_x0000_s25610" name="Equation" r:id="rId6" imgW="164880" imgH="228600" progId="Equation.DSMT4">
              <p:embed/>
            </p:oleObj>
          </a:graphicData>
        </a:graphic>
      </p:graphicFrame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3340758" y="4015235"/>
          <a:ext cx="295275" cy="408842"/>
        </p:xfrm>
        <a:graphic>
          <a:graphicData uri="http://schemas.openxmlformats.org/presentationml/2006/ole">
            <p:oleObj spid="_x0000_s25611" name="Equation" r:id="rId7" imgW="164880" imgH="228600" progId="Equation.DSMT4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2959100" y="3441219"/>
          <a:ext cx="292100" cy="403225"/>
        </p:xfrm>
        <a:graphic>
          <a:graphicData uri="http://schemas.openxmlformats.org/presentationml/2006/ole">
            <p:oleObj spid="_x0000_s25612" name="Equation" r:id="rId8" imgW="164880" imgH="228600" progId="Equation.DSMT4">
              <p:embed/>
            </p:oleObj>
          </a:graphicData>
        </a:graphic>
      </p:graphicFrame>
      <p:pic>
        <p:nvPicPr>
          <p:cNvPr id="20" name="Picture 19" descr="Coupled process- simple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4072175" y="160285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r>
              <a:rPr lang="en-US" dirty="0" smtClean="0"/>
              <a:t>Governing Equations</a:t>
            </a: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268538" y="1176338"/>
          <a:ext cx="5045075" cy="630237"/>
        </p:xfrm>
        <a:graphic>
          <a:graphicData uri="http://schemas.openxmlformats.org/presentationml/2006/ole">
            <p:oleObj spid="_x0000_s19457" name="Equation" r:id="rId3" imgW="3124080" imgH="393480" progId="Equation.DSMT4">
              <p:embed/>
            </p:oleObj>
          </a:graphicData>
        </a:graphic>
      </p:graphicFrame>
      <p:grpSp>
        <p:nvGrpSpPr>
          <p:cNvPr id="131" name="Group 130"/>
          <p:cNvGrpSpPr/>
          <p:nvPr/>
        </p:nvGrpSpPr>
        <p:grpSpPr>
          <a:xfrm>
            <a:off x="2895600" y="1879910"/>
            <a:ext cx="3873500" cy="624480"/>
            <a:chOff x="2895600" y="1767366"/>
            <a:chExt cx="3873500" cy="624480"/>
          </a:xfrm>
        </p:grpSpPr>
        <p:graphicFrame>
          <p:nvGraphicFramePr>
            <p:cNvPr id="19459" name="Object 3"/>
            <p:cNvGraphicFramePr>
              <a:graphicFrameLocks noChangeAspect="1"/>
            </p:cNvGraphicFramePr>
            <p:nvPr/>
          </p:nvGraphicFramePr>
          <p:xfrm>
            <a:off x="2895600" y="1806847"/>
            <a:ext cx="926248" cy="584999"/>
          </p:xfrm>
          <a:graphic>
            <a:graphicData uri="http://schemas.openxmlformats.org/presentationml/2006/ole">
              <p:oleObj spid="_x0000_s19459" name="Equation" r:id="rId4" imgW="723600" imgH="457200" progId="Equation.DSMT4">
                <p:embed/>
              </p:oleObj>
            </a:graphicData>
          </a:graphic>
        </p:graphicFrame>
        <p:graphicFrame>
          <p:nvGraphicFramePr>
            <p:cNvPr id="19460" name="Object 4"/>
            <p:cNvGraphicFramePr>
              <a:graphicFrameLocks noChangeAspect="1"/>
            </p:cNvGraphicFramePr>
            <p:nvPr/>
          </p:nvGraphicFramePr>
          <p:xfrm>
            <a:off x="3993587" y="1767366"/>
            <a:ext cx="1334294" cy="624480"/>
          </p:xfrm>
          <a:graphic>
            <a:graphicData uri="http://schemas.openxmlformats.org/presentationml/2006/ole">
              <p:oleObj spid="_x0000_s19460" name="Equation" r:id="rId5" imgW="977760" imgH="457200" progId="Equation.DSMT4">
                <p:embed/>
              </p:oleObj>
            </a:graphicData>
          </a:graphic>
        </p:graphicFrame>
        <p:graphicFrame>
          <p:nvGraphicFramePr>
            <p:cNvPr id="19461" name="Object 5"/>
            <p:cNvGraphicFramePr>
              <a:graphicFrameLocks noChangeAspect="1"/>
            </p:cNvGraphicFramePr>
            <p:nvPr/>
          </p:nvGraphicFramePr>
          <p:xfrm>
            <a:off x="5538788" y="1795631"/>
            <a:ext cx="1230312" cy="565150"/>
          </p:xfrm>
          <a:graphic>
            <a:graphicData uri="http://schemas.openxmlformats.org/presentationml/2006/ole">
              <p:oleObj spid="_x0000_s19461" name="Equation" r:id="rId6" imgW="939600" imgH="431640" progId="Equation.DSMT4">
                <p:embed/>
              </p:oleObj>
            </a:graphicData>
          </a:graphic>
        </p:graphicFrame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9660" y="762000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Mechanical Behavior with hydrological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sorption effects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460496" y="3260564"/>
          <a:ext cx="2435104" cy="569918"/>
        </p:xfrm>
        <a:graphic>
          <a:graphicData uri="http://schemas.openxmlformats.org/presentationml/2006/ole">
            <p:oleObj spid="_x0000_s19462" name="Equation" r:id="rId7" imgW="1790640" imgH="419040" progId="Equation.DSMT4">
              <p:embed/>
            </p:oleObj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481509" y="4018970"/>
          <a:ext cx="4483100" cy="431800"/>
        </p:xfrm>
        <a:graphic>
          <a:graphicData uri="http://schemas.openxmlformats.org/presentationml/2006/ole">
            <p:oleObj spid="_x0000_s19463" name="Equation" r:id="rId8" imgW="4483080" imgH="431640" progId="Equation.DSMT4">
              <p:embed/>
            </p:oleObj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460496" y="5550482"/>
          <a:ext cx="1003300" cy="431800"/>
        </p:xfrm>
        <a:graphic>
          <a:graphicData uri="http://schemas.openxmlformats.org/presentationml/2006/ole">
            <p:oleObj spid="_x0000_s19464" name="Equation" r:id="rId9" imgW="1002960" imgH="431640" progId="Equation.DSMT4">
              <p:embed/>
            </p:oleObj>
          </a:graphicData>
        </a:graphic>
      </p:graphicFrame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460496" y="6022415"/>
          <a:ext cx="787400" cy="419100"/>
        </p:xfrm>
        <a:graphic>
          <a:graphicData uri="http://schemas.openxmlformats.org/presentationml/2006/ole">
            <p:oleObj spid="_x0000_s19465" name="Equation" r:id="rId10" imgW="787320" imgH="419040" progId="Equation.DSMT4">
              <p:embed/>
            </p:oleObj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/>
        </p:nvGraphicFramePr>
        <p:xfrm>
          <a:off x="460496" y="5087948"/>
          <a:ext cx="2057400" cy="393700"/>
        </p:xfrm>
        <a:graphic>
          <a:graphicData uri="http://schemas.openxmlformats.org/presentationml/2006/ole">
            <p:oleObj spid="_x0000_s19466" name="Equation" r:id="rId11" imgW="2057400" imgH="393480" progId="Equation.DSMT4">
              <p:embed/>
            </p:oleObj>
          </a:graphicData>
        </a:graphic>
      </p:graphicFrame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460496" y="4519515"/>
          <a:ext cx="2349500" cy="482600"/>
        </p:xfrm>
        <a:graphic>
          <a:graphicData uri="http://schemas.openxmlformats.org/presentationml/2006/ole">
            <p:oleObj spid="_x0000_s19467" name="Equation" r:id="rId12" imgW="2349360" imgH="482400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812799" y="282089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/>
        </p:nvGraphicFramePr>
        <p:xfrm>
          <a:off x="5543038" y="3989837"/>
          <a:ext cx="2705100" cy="482600"/>
        </p:xfrm>
        <a:graphic>
          <a:graphicData uri="http://schemas.openxmlformats.org/presentationml/2006/ole">
            <p:oleObj spid="_x0000_s19468" name="Equation" r:id="rId13" imgW="2705040" imgH="482400" progId="Equation.DSMT4">
              <p:embed/>
            </p:oleObj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/>
        </p:nvGraphicFramePr>
        <p:xfrm>
          <a:off x="5524833" y="4522565"/>
          <a:ext cx="2794000" cy="482600"/>
        </p:xfrm>
        <a:graphic>
          <a:graphicData uri="http://schemas.openxmlformats.org/presentationml/2006/ole">
            <p:oleObj spid="_x0000_s19469" name="Equation" r:id="rId14" imgW="2793960" imgH="482400" progId="Equation.DSMT4">
              <p:embed/>
            </p:oleObj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235700" y="281666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Fracture</a:t>
            </a:r>
            <a:endParaRPr lang="en-US" dirty="0"/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5257800" y="3254925"/>
          <a:ext cx="3663156" cy="630998"/>
        </p:xfrm>
        <a:graphic>
          <a:graphicData uri="http://schemas.openxmlformats.org/presentationml/2006/ole">
            <p:oleObj spid="_x0000_s19470" name="Equation" r:id="rId15" imgW="2806560" imgH="482400" progId="Equation.DSMT4">
              <p:embed/>
            </p:oleObj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5529267" y="5502927"/>
          <a:ext cx="3289300" cy="482600"/>
        </p:xfrm>
        <a:graphic>
          <a:graphicData uri="http://schemas.openxmlformats.org/presentationml/2006/ole">
            <p:oleObj spid="_x0000_s19471" name="Equation" r:id="rId16" imgW="3288960" imgH="482400" progId="Equation.DSMT4">
              <p:embed/>
            </p:oleObj>
          </a:graphicData>
        </a:graphic>
      </p:graphicFrame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59660" y="2450356"/>
            <a:ext cx="8305800" cy="4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Hydrological Behavior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5541963" y="5008563"/>
          <a:ext cx="706437" cy="473075"/>
        </p:xfrm>
        <a:graphic>
          <a:graphicData uri="http://schemas.openxmlformats.org/presentationml/2006/ole">
            <p:oleObj spid="_x0000_s19472" name="Equation" r:id="rId17" imgW="622080" imgH="419040" progId="Equation.DSMT4">
              <p:embed/>
            </p:oleObj>
          </a:graphicData>
        </a:graphic>
      </p:graphicFrame>
      <p:sp>
        <p:nvSpPr>
          <p:cNvPr id="132" name="Rounded Rectangle 131"/>
          <p:cNvSpPr/>
          <p:nvPr/>
        </p:nvSpPr>
        <p:spPr>
          <a:xfrm>
            <a:off x="2809996" y="1863119"/>
            <a:ext cx="3992373" cy="6385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277612" y="3906426"/>
            <a:ext cx="4797304" cy="26385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5327881" y="3962698"/>
            <a:ext cx="3593075" cy="25822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/>
          <a:lstStyle/>
          <a:p>
            <a:r>
              <a:rPr lang="en-US" dirty="0" smtClean="0"/>
              <a:t>Formulation</a:t>
            </a:r>
            <a:endParaRPr lang="en-US" dirty="0"/>
          </a:p>
        </p:txBody>
      </p:sp>
      <p:pic>
        <p:nvPicPr>
          <p:cNvPr id="4" name="Picture 3" descr="loading diagram2.png"/>
          <p:cNvPicPr/>
          <p:nvPr/>
        </p:nvPicPr>
        <p:blipFill>
          <a:blip r:embed="rId3" cstate="print"/>
          <a:srcRect l="29166" r="25962" b="80000"/>
          <a:stretch>
            <a:fillRect/>
          </a:stretch>
        </p:blipFill>
        <p:spPr>
          <a:xfrm>
            <a:off x="-140680" y="2947176"/>
            <a:ext cx="64770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879662"/>
            <a:ext cx="86106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Models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Axial Symmetric Stress-Strain </a:t>
            </a:r>
            <a:r>
              <a:rPr lang="en-US" dirty="0" smtClean="0">
                <a:sym typeface="Symbol" pitchFamily="18" charset="2"/>
              </a:rPr>
              <a:t>                                      </a:t>
            </a: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uaxi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, 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Diffusion Equation (matrix)   </a:t>
            </a:r>
            <a:r>
              <a:rPr lang="en-US" dirty="0" smtClean="0">
                <a:sym typeface="Symbol" pitchFamily="18" charset="2"/>
              </a:rPr>
              <a:t>                                         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1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Diffusion Equation (fracture) </a:t>
            </a:r>
            <a:r>
              <a:rPr lang="en-US" dirty="0" smtClean="0">
                <a:sym typeface="Symbol" pitchFamily="18" charset="2"/>
              </a:rPr>
              <a:t>                                          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p</a:t>
            </a:r>
            <a:r>
              <a:rPr lang="en-US" baseline="-250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39063" y="1379808"/>
          <a:ext cx="1528111" cy="334929"/>
        </p:xfrm>
        <a:graphic>
          <a:graphicData uri="http://schemas.openxmlformats.org/presentationml/2006/ole">
            <p:oleObj spid="_x0000_s27650" name="Equation" r:id="rId4" imgW="927000" imgH="2030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61236" y="1756941"/>
          <a:ext cx="2065848" cy="566737"/>
        </p:xfrm>
        <a:graphic>
          <a:graphicData uri="http://schemas.openxmlformats.org/presentationml/2006/ole">
            <p:oleObj spid="_x0000_s27651" name="Equation" r:id="rId5" imgW="1434960" imgH="393480" progId="Equation.DSMT4">
              <p:embed/>
            </p:oleObj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3952538" y="2276526"/>
          <a:ext cx="2230438" cy="566738"/>
        </p:xfrm>
        <a:graphic>
          <a:graphicData uri="http://schemas.openxmlformats.org/presentationml/2006/ole">
            <p:oleObj spid="_x0000_s27653" name="Equation" r:id="rId6" imgW="1549080" imgH="393480" progId="Equation.DSMT4">
              <p:embed/>
            </p:oleObj>
          </a:graphicData>
        </a:graphic>
      </p:graphicFrame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649920" y="3589608"/>
            <a:ext cx="2261968" cy="1910095"/>
            <a:chOff x="6649920" y="3589608"/>
            <a:chExt cx="2261968" cy="1910095"/>
          </a:xfrm>
        </p:grpSpPr>
        <p:graphicFrame>
          <p:nvGraphicFramePr>
            <p:cNvPr id="27661" name="Object 13"/>
            <p:cNvGraphicFramePr>
              <a:graphicFrameLocks noChangeAspect="1"/>
            </p:cNvGraphicFramePr>
            <p:nvPr/>
          </p:nvGraphicFramePr>
          <p:xfrm>
            <a:off x="6659884" y="3589608"/>
            <a:ext cx="826480" cy="325172"/>
          </p:xfrm>
          <a:graphic>
            <a:graphicData uri="http://schemas.openxmlformats.org/presentationml/2006/ole">
              <p:oleObj spid="_x0000_s27661" name="Equation" r:id="rId7" imgW="583947" imgH="228501" progId="Equation.DSMT4">
                <p:embed/>
              </p:oleObj>
            </a:graphicData>
          </a:graphic>
        </p:graphicFrame>
        <p:graphicFrame>
          <p:nvGraphicFramePr>
            <p:cNvPr id="27663" name="Object 15"/>
            <p:cNvGraphicFramePr>
              <a:graphicFrameLocks noChangeAspect="1"/>
            </p:cNvGraphicFramePr>
            <p:nvPr/>
          </p:nvGraphicFramePr>
          <p:xfrm>
            <a:off x="7598908" y="3589608"/>
            <a:ext cx="975516" cy="325172"/>
          </p:xfrm>
          <a:graphic>
            <a:graphicData uri="http://schemas.openxmlformats.org/presentationml/2006/ole">
              <p:oleObj spid="_x0000_s27663" name="Equation" r:id="rId8" imgW="774364" imgH="253890" progId="Equation.DSMT4">
                <p:embed/>
              </p:oleObj>
            </a:graphicData>
          </a:graphic>
        </p:graphicFrame>
        <p:graphicFrame>
          <p:nvGraphicFramePr>
            <p:cNvPr id="27665" name="Object 17"/>
            <p:cNvGraphicFramePr>
              <a:graphicFrameLocks noChangeAspect="1"/>
            </p:cNvGraphicFramePr>
            <p:nvPr/>
          </p:nvGraphicFramePr>
          <p:xfrm>
            <a:off x="6659884" y="3914780"/>
            <a:ext cx="826480" cy="309930"/>
          </p:xfrm>
          <a:graphic>
            <a:graphicData uri="http://schemas.openxmlformats.org/presentationml/2006/ole">
              <p:oleObj spid="_x0000_s27665" name="Equation" r:id="rId9" imgW="609600" imgH="228600" progId="Equation.DSMT4">
                <p:embed/>
              </p:oleObj>
            </a:graphicData>
          </a:graphic>
        </p:graphicFrame>
        <p:graphicFrame>
          <p:nvGraphicFramePr>
            <p:cNvPr id="27667" name="Object 19"/>
            <p:cNvGraphicFramePr>
              <a:graphicFrameLocks noChangeAspect="1"/>
            </p:cNvGraphicFramePr>
            <p:nvPr/>
          </p:nvGraphicFramePr>
          <p:xfrm>
            <a:off x="7598908" y="3986585"/>
            <a:ext cx="975516" cy="338721"/>
          </p:xfrm>
          <a:graphic>
            <a:graphicData uri="http://schemas.openxmlformats.org/presentationml/2006/ole">
              <p:oleObj spid="_x0000_s27667" name="Equation" r:id="rId10" imgW="685800" imgH="241300" progId="Equation.DSMT4">
                <p:embed/>
              </p:oleObj>
            </a:graphicData>
          </a:graphic>
        </p:graphicFrame>
        <p:graphicFrame>
          <p:nvGraphicFramePr>
            <p:cNvPr id="27669" name="Object 21"/>
            <p:cNvGraphicFramePr>
              <a:graphicFrameLocks noChangeAspect="1"/>
            </p:cNvGraphicFramePr>
            <p:nvPr/>
          </p:nvGraphicFramePr>
          <p:xfrm>
            <a:off x="6659884" y="4325306"/>
            <a:ext cx="826480" cy="296052"/>
          </p:xfrm>
          <a:graphic>
            <a:graphicData uri="http://schemas.openxmlformats.org/presentationml/2006/ole">
              <p:oleObj spid="_x0000_s27669" name="Equation" r:id="rId11" imgW="634725" imgH="228501" progId="Equation.DSMT4">
                <p:embed/>
              </p:oleObj>
            </a:graphicData>
          </a:graphic>
        </p:graphicFrame>
        <p:graphicFrame>
          <p:nvGraphicFramePr>
            <p:cNvPr id="27671" name="Object 23"/>
            <p:cNvGraphicFramePr>
              <a:graphicFrameLocks noChangeAspect="1"/>
            </p:cNvGraphicFramePr>
            <p:nvPr/>
          </p:nvGraphicFramePr>
          <p:xfrm>
            <a:off x="7595610" y="4300682"/>
            <a:ext cx="1229522" cy="487378"/>
          </p:xfrm>
          <a:graphic>
            <a:graphicData uri="http://schemas.openxmlformats.org/presentationml/2006/ole">
              <p:oleObj spid="_x0000_s27671" name="Equation" r:id="rId12" imgW="1054100" imgH="419100" progId="Equation.DSMT4">
                <p:embed/>
              </p:oleObj>
            </a:graphicData>
          </a:graphic>
        </p:graphicFrame>
        <p:graphicFrame>
          <p:nvGraphicFramePr>
            <p:cNvPr id="27673" name="Object 25"/>
            <p:cNvGraphicFramePr>
              <a:graphicFrameLocks noChangeAspect="1"/>
            </p:cNvGraphicFramePr>
            <p:nvPr/>
          </p:nvGraphicFramePr>
          <p:xfrm>
            <a:off x="6649920" y="4781036"/>
            <a:ext cx="864580" cy="300723"/>
          </p:xfrm>
          <a:graphic>
            <a:graphicData uri="http://schemas.openxmlformats.org/presentationml/2006/ole">
              <p:oleObj spid="_x0000_s27673" name="Equation" r:id="rId13" imgW="660400" imgH="228600" progId="Equation.DSMT4">
                <p:embed/>
              </p:oleObj>
            </a:graphicData>
          </a:graphic>
        </p:graphicFrame>
        <p:graphicFrame>
          <p:nvGraphicFramePr>
            <p:cNvPr id="27675" name="Object 27"/>
            <p:cNvGraphicFramePr>
              <a:graphicFrameLocks noChangeAspect="1"/>
            </p:cNvGraphicFramePr>
            <p:nvPr/>
          </p:nvGraphicFramePr>
          <p:xfrm>
            <a:off x="7639504" y="4705713"/>
            <a:ext cx="1272384" cy="486825"/>
          </p:xfrm>
          <a:graphic>
            <a:graphicData uri="http://schemas.openxmlformats.org/presentationml/2006/ole">
              <p:oleObj spid="_x0000_s27675" name="Equation" r:id="rId14" imgW="1091726" imgH="418918" progId="Equation.DSMT4">
                <p:embed/>
              </p:oleObj>
            </a:graphicData>
          </a:graphic>
        </p:graphicFrame>
        <p:graphicFrame>
          <p:nvGraphicFramePr>
            <p:cNvPr id="27677" name="Object 29"/>
            <p:cNvGraphicFramePr>
              <a:graphicFrameLocks noChangeAspect="1"/>
            </p:cNvGraphicFramePr>
            <p:nvPr/>
          </p:nvGraphicFramePr>
          <p:xfrm>
            <a:off x="6649920" y="5200135"/>
            <a:ext cx="861282" cy="283161"/>
          </p:xfrm>
          <a:graphic>
            <a:graphicData uri="http://schemas.openxmlformats.org/presentationml/2006/ole">
              <p:oleObj spid="_x0000_s27677" name="Equation" r:id="rId15" imgW="698500" imgH="228600" progId="Equation.DSMT4">
                <p:embed/>
              </p:oleObj>
            </a:graphicData>
          </a:graphic>
        </p:graphicFrame>
        <p:graphicFrame>
          <p:nvGraphicFramePr>
            <p:cNvPr id="27679" name="Object 31"/>
            <p:cNvGraphicFramePr>
              <a:graphicFrameLocks noChangeAspect="1"/>
            </p:cNvGraphicFramePr>
            <p:nvPr/>
          </p:nvGraphicFramePr>
          <p:xfrm>
            <a:off x="7695776" y="5228271"/>
            <a:ext cx="859536" cy="271432"/>
          </p:xfrm>
          <a:graphic>
            <a:graphicData uri="http://schemas.openxmlformats.org/presentationml/2006/ole">
              <p:oleObj spid="_x0000_s27679" name="Equation" r:id="rId16" imgW="723586" imgH="228501" progId="Equation.DSMT4">
                <p:embed/>
              </p:oleObj>
            </a:graphicData>
          </a:graphic>
        </p:graphicFrame>
      </p:grpSp>
      <p:sp>
        <p:nvSpPr>
          <p:cNvPr id="39" name="Left Brace 38"/>
          <p:cNvSpPr/>
          <p:nvPr/>
        </p:nvSpPr>
        <p:spPr>
          <a:xfrm>
            <a:off x="6267384" y="3589608"/>
            <a:ext cx="320040" cy="18936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6192" y="3040216"/>
            <a:ext cx="150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BCs and ICs</a:t>
            </a:r>
            <a:endParaRPr lang="en-US" dirty="0"/>
          </a:p>
        </p:txBody>
      </p:sp>
      <p:sp>
        <p:nvSpPr>
          <p:cNvPr id="31" name="Left Brace 30"/>
          <p:cNvSpPr/>
          <p:nvPr/>
        </p:nvSpPr>
        <p:spPr>
          <a:xfrm>
            <a:off x="539446" y="1329682"/>
            <a:ext cx="182698" cy="141510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3211" y="686965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noProof="0" dirty="0" smtClean="0"/>
              <a:t>Gas flow in </a:t>
            </a:r>
            <a:r>
              <a:rPr lang="en-US" sz="2400" dirty="0" smtClean="0"/>
              <a:t>matrix and fracture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3211" y="3484888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Matrix pore pressure and permeability evolution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4763569" y="4191000"/>
          <a:ext cx="4228031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381000" y="4267200"/>
          <a:ext cx="4190999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Matrix pore pressure 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380163" y="1142999"/>
            <a:ext cx="3047999" cy="2285999"/>
          </a:xfrm>
          <a:prstGeom prst="rect">
            <a:avLst/>
          </a:prstGeom>
        </p:spPr>
      </p:pic>
      <p:pic>
        <p:nvPicPr>
          <p:cNvPr id="13" name="Fracture pore pressure movi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763569" y="1136256"/>
            <a:ext cx="3047999" cy="2285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09599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997246"/>
          <a:ext cx="5105400" cy="276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3211" y="609600"/>
            <a:ext cx="8305800" cy="38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Matrix </a:t>
            </a:r>
            <a:r>
              <a:rPr lang="en-US" sz="2400" dirty="0" err="1" smtClean="0"/>
              <a:t>storativity</a:t>
            </a:r>
            <a:r>
              <a:rPr lang="en-US" sz="2400" dirty="0" smtClean="0"/>
              <a:t> and volumetric strain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4876801" y="1142998"/>
          <a:ext cx="4267199" cy="261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3211" y="3758709"/>
            <a:ext cx="8305800" cy="3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/>
              <a:t>Fracture pore pressure and permeability evolution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13211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495800" y="4146356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4038600"/>
            <a:ext cx="8762999" cy="2743200"/>
            <a:chOff x="381001" y="838200"/>
            <a:chExt cx="8762999" cy="2743200"/>
          </a:xfrm>
        </p:grpSpPr>
        <p:graphicFrame>
          <p:nvGraphicFramePr>
            <p:cNvPr id="4" name="Chart 3"/>
            <p:cNvGraphicFramePr/>
            <p:nvPr/>
          </p:nvGraphicFramePr>
          <p:xfrm>
            <a:off x="381001" y="990600"/>
            <a:ext cx="4190999" cy="2438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/>
          </p:nvGraphicFramePr>
          <p:xfrm>
            <a:off x="4572000" y="8382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228600" y="838200"/>
            <a:ext cx="853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Pressure transient in a typical dual-porosity reservoir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1" y="3686145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Pressure transient in a dual-porosity coal seam</a:t>
            </a:r>
            <a:endParaRPr lang="en-US" sz="2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76600" y="1104748"/>
            <a:ext cx="4876800" cy="2743200"/>
            <a:chOff x="3276600" y="1238310"/>
            <a:chExt cx="4876800" cy="2743200"/>
          </a:xfrm>
        </p:grpSpPr>
        <p:sp>
          <p:nvSpPr>
            <p:cNvPr id="12" name="TextBox 11"/>
            <p:cNvSpPr txBox="1"/>
            <p:nvPr/>
          </p:nvSpPr>
          <p:spPr>
            <a:xfrm>
              <a:off x="6257646" y="2947737"/>
              <a:ext cx="18957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(</a:t>
              </a:r>
              <a:r>
                <a:rPr lang="en-US" sz="1200" dirty="0" err="1" smtClean="0"/>
                <a:t>Bai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Elsworth</a:t>
              </a:r>
              <a:r>
                <a:rPr lang="en-US" sz="1200" dirty="0" smtClean="0"/>
                <a:t>, 2000)</a:t>
              </a:r>
              <a:endParaRPr lang="en-US" sz="1200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276600" y="1238310"/>
              <a:ext cx="3128963" cy="2743200"/>
              <a:chOff x="3276600" y="1238310"/>
              <a:chExt cx="3128963" cy="27432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276600" y="1238310"/>
                <a:ext cx="3128963" cy="2743200"/>
                <a:chOff x="2344993" y="1143000"/>
                <a:chExt cx="3128963" cy="2743200"/>
              </a:xfrm>
            </p:grpSpPr>
            <p:graphicFrame>
              <p:nvGraphicFramePr>
                <p:cNvPr id="8" name="Chart 7"/>
                <p:cNvGraphicFramePr/>
                <p:nvPr/>
              </p:nvGraphicFramePr>
              <p:xfrm>
                <a:off x="2344993" y="1143000"/>
                <a:ext cx="3128963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pSp>
              <p:nvGrpSpPr>
                <p:cNvPr id="23" name="Group 22"/>
                <p:cNvGrpSpPr/>
                <p:nvPr/>
              </p:nvGrpSpPr>
              <p:grpSpPr>
                <a:xfrm>
                  <a:off x="3014168" y="1524000"/>
                  <a:ext cx="1235825" cy="400110"/>
                  <a:chOff x="3014168" y="1524000"/>
                  <a:chExt cx="1235825" cy="400110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106993" y="1524000"/>
                    <a:ext cx="1143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/>
                      <a:t>Measured data</a:t>
                    </a:r>
                  </a:p>
                  <a:p>
                    <a:r>
                      <a:rPr lang="en-US" sz="1000" dirty="0" smtClean="0"/>
                      <a:t>Calculation</a:t>
                    </a:r>
                    <a:endParaRPr lang="en-US" sz="100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3054068" y="1620424"/>
                    <a:ext cx="52925" cy="5486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3014168" y="1802349"/>
                    <a:ext cx="152400" cy="1588"/>
                  </a:xfrm>
                  <a:prstGeom prst="line">
                    <a:avLst/>
                  </a:prstGeom>
                  <a:ln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" name="TextBox 8"/>
              <p:cNvSpPr txBox="1"/>
              <p:nvPr/>
            </p:nvSpPr>
            <p:spPr>
              <a:xfrm>
                <a:off x="4191000" y="2466945"/>
                <a:ext cx="1981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/>
                  <a:t>slope change due to fluid supply from matrix to fractures</a:t>
                </a:r>
                <a:endParaRPr lang="en-US" sz="1000" b="1" dirty="0"/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/>
          <a:lstStyle/>
          <a:p>
            <a:r>
              <a:rPr lang="en-US" dirty="0" smtClean="0"/>
              <a:t>Parametric study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419600" y="1004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52720" y="984404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situ stress</a:t>
            </a:r>
            <a:endParaRPr lang="en-US" sz="1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600200" y="3657600"/>
          <a:ext cx="54006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86200" y="36576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Fracture spacing</a:t>
            </a:r>
            <a:endParaRPr lang="en-US" sz="16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52400" y="891355"/>
          <a:ext cx="4568005" cy="27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99720" y="10045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Bulk modulus ratio</a:t>
            </a: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3671</TotalTime>
  <Words>739</Words>
  <Application>Microsoft Macintosh PowerPoint</Application>
  <PresentationFormat>On-screen Show (4:3)</PresentationFormat>
  <Paragraphs>118</Paragraphs>
  <Slides>11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Coupled Hydro-Mechanical Response of  a dual porosity coal seam</vt:lpstr>
      <vt:lpstr>Introduction</vt:lpstr>
      <vt:lpstr>Introduction</vt:lpstr>
      <vt:lpstr>Governing Equations</vt:lpstr>
      <vt:lpstr>Formulation</vt:lpstr>
      <vt:lpstr>Solution</vt:lpstr>
      <vt:lpstr>Solution</vt:lpstr>
      <vt:lpstr>Validation</vt:lpstr>
      <vt:lpstr>Parametric study</vt:lpstr>
      <vt:lpstr>Conclusions and future work</vt:lpstr>
      <vt:lpstr>References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Analysis of Expansion Opportunity for Earth &amp; Mineral Co.</dc:title>
  <dc:creator>Meredith Bembenic</dc:creator>
  <cp:lastModifiedBy>Shugang Wang</cp:lastModifiedBy>
  <cp:revision>186</cp:revision>
  <dcterms:created xsi:type="dcterms:W3CDTF">2009-04-20T14:01:51Z</dcterms:created>
  <dcterms:modified xsi:type="dcterms:W3CDTF">2009-05-01T20:35:24Z</dcterms:modified>
</cp:coreProperties>
</file>