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308754-9240-43A9-9790-FD160A0E1EE0}" type="datetimeFigureOut">
              <a:rPr lang="en-US" smtClean="0"/>
              <a:pPr/>
              <a:t>5/1/2007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51AF95-2BBD-4A95-B667-695996C83C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449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2-D FEM MODELING OF MICROWAVE HEATING OF COAL PARTICLES</a:t>
            </a:r>
            <a:br>
              <a:rPr lang="en-US" sz="3200" dirty="0" smtClean="0"/>
            </a:br>
            <a:r>
              <a:rPr lang="en-US" sz="3200" dirty="0" smtClean="0"/>
              <a:t>EGEE 520 SEMESTER PRESENTATION</a:t>
            </a:r>
            <a:br>
              <a:rPr lang="en-US" sz="3200" dirty="0" smtClean="0"/>
            </a:br>
            <a:r>
              <a:rPr lang="en-US" sz="3200" dirty="0" smtClean="0"/>
              <a:t>by</a:t>
            </a:r>
            <a:br>
              <a:rPr lang="en-US" sz="3200" dirty="0" smtClean="0"/>
            </a:br>
            <a:r>
              <a:rPr lang="en-US" sz="3200" dirty="0" smtClean="0"/>
              <a:t>Ojogbane M. Achimugu</a:t>
            </a:r>
            <a:br>
              <a:rPr lang="en-US" sz="3200" dirty="0" smtClean="0"/>
            </a:br>
            <a:r>
              <a:rPr lang="en-US" sz="3200" dirty="0" smtClean="0"/>
              <a:t>May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2007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41116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Outline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638799"/>
          </a:xfrm>
        </p:spPr>
        <p:txBody>
          <a:bodyPr/>
          <a:lstStyle/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Governing Equations</a:t>
            </a:r>
          </a:p>
          <a:p>
            <a:pPr lvl="1"/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Parametric study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Introduction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00400"/>
            <a:ext cx="838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5800" y="10668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sz="2000" dirty="0" smtClean="0"/>
              <a:t>Typical behavior of Microwave heating in coal particles</a:t>
            </a:r>
          </a:p>
          <a:p>
            <a:pPr>
              <a:buFontTx/>
              <a:buChar char="-"/>
            </a:pPr>
            <a:r>
              <a:rPr lang="en-US" sz="2000" dirty="0" smtClean="0"/>
              <a:t>Fast, volumetric heating and energy savings,</a:t>
            </a:r>
          </a:p>
          <a:p>
            <a:pPr>
              <a:buFontTx/>
              <a:buChar char="-"/>
            </a:pPr>
            <a:r>
              <a:rPr lang="en-US" sz="2000" dirty="0" smtClean="0"/>
              <a:t>More efficient than conventional heating</a:t>
            </a:r>
          </a:p>
          <a:p>
            <a:pPr>
              <a:buFontTx/>
              <a:buChar char="-"/>
            </a:pPr>
            <a:r>
              <a:rPr lang="en-US" sz="2000" dirty="0" smtClean="0"/>
              <a:t>Draw back is temperature measurement and commercialization</a:t>
            </a:r>
          </a:p>
          <a:p>
            <a:r>
              <a:rPr lang="en-US" sz="2000" dirty="0" smtClean="0"/>
              <a:t>(Marland S. et. al)</a:t>
            </a:r>
          </a:p>
          <a:p>
            <a:r>
              <a:rPr lang="en-US" sz="2000" dirty="0" smtClean="0"/>
              <a:t> </a:t>
            </a:r>
          </a:p>
          <a:p>
            <a:pPr>
              <a:buFontTx/>
              <a:buChar char="-"/>
            </a:pPr>
            <a:r>
              <a:rPr lang="en-US" sz="2000" dirty="0" smtClean="0"/>
              <a:t>Application of the Finite Elemental Model (FEM) to solve PDE of a 2-D problem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762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4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ability to visualize system behavior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ability to predict temperature rise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verify results with respect to previous work done 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 smtClean="0"/>
              <a:t>study basic parameters that influences the behavior of FEM analysis within coal particles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45720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Governing equations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248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Constitutive relations</a:t>
            </a:r>
          </a:p>
          <a:p>
            <a:pPr lvl="2"/>
            <a:r>
              <a:rPr lang="en-US" dirty="0" smtClean="0"/>
              <a:t>Heat equation</a:t>
            </a:r>
          </a:p>
          <a:p>
            <a:pPr lvl="2">
              <a:buNone/>
            </a:pPr>
            <a:r>
              <a:rPr lang="en-US" i="1" dirty="0"/>
              <a:t> </a:t>
            </a:r>
            <a:r>
              <a:rPr lang="en-US" i="1" dirty="0" smtClean="0"/>
              <a:t>  V</a:t>
            </a:r>
            <a:r>
              <a:rPr lang="en-US" dirty="0" smtClean="0"/>
              <a:t>ρ</a:t>
            </a:r>
            <a:r>
              <a:rPr lang="en-US" i="1" dirty="0" smtClean="0"/>
              <a:t>С</a:t>
            </a:r>
            <a:r>
              <a:rPr lang="en-US" i="1" baseline="-25000" dirty="0" smtClean="0"/>
              <a:t>Ρ</a:t>
            </a:r>
            <a:r>
              <a:rPr lang="en-US" dirty="0"/>
              <a:t>∂T/∂</a:t>
            </a:r>
            <a:r>
              <a:rPr lang="en-US" dirty="0" smtClean="0"/>
              <a:t>T=</a:t>
            </a:r>
            <a:r>
              <a:rPr lang="en-US" i="1" dirty="0" smtClean="0"/>
              <a:t>v</a:t>
            </a:r>
            <a:r>
              <a:rPr lang="en-US" dirty="0" smtClean="0"/>
              <a:t>( </a:t>
            </a:r>
            <a:r>
              <a:rPr lang="en-US" i="1" dirty="0"/>
              <a:t>k </a:t>
            </a:r>
            <a:r>
              <a:rPr lang="en-US" i="1" dirty="0" err="1" smtClean="0"/>
              <a:t>v</a:t>
            </a:r>
            <a:r>
              <a:rPr lang="en-US" dirty="0" err="1" smtClean="0"/>
              <a:t>T</a:t>
            </a:r>
            <a:r>
              <a:rPr lang="en-US" dirty="0"/>
              <a:t>)+</a:t>
            </a:r>
            <a:r>
              <a:rPr lang="en-US" dirty="0" smtClean="0"/>
              <a:t>P</a:t>
            </a:r>
            <a:r>
              <a:rPr lang="en-US" i="1" dirty="0"/>
              <a:t>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Maxwell’s equation</a:t>
            </a:r>
            <a:endParaRPr lang="en-US" dirty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r>
              <a:rPr lang="en-US" dirty="0" smtClean="0"/>
              <a:t>E= electric field intensity, C = speed of light m/s2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long with frequency respond analysis from the structural mechanics module to incorporate 2450Hz</a:t>
            </a:r>
          </a:p>
          <a:p>
            <a:pPr lvl="1"/>
            <a:r>
              <a:rPr lang="en-US" dirty="0" smtClean="0"/>
              <a:t>Boundary conditions; </a:t>
            </a:r>
            <a:r>
              <a:rPr lang="en-US" dirty="0"/>
              <a:t>For x = 0   -</a:t>
            </a:r>
            <a:r>
              <a:rPr lang="en-US" i="1" dirty="0"/>
              <a:t>k </a:t>
            </a:r>
            <a:r>
              <a:rPr lang="en-US" dirty="0"/>
              <a:t>∂T/∂x = 0 t&gt; </a:t>
            </a:r>
            <a:r>
              <a:rPr lang="en-US" dirty="0" smtClean="0"/>
              <a:t>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Initial condition</a:t>
            </a:r>
          </a:p>
          <a:p>
            <a:pPr lvl="2"/>
            <a:r>
              <a:rPr lang="en-US" dirty="0"/>
              <a:t>T (x, y, 0) T</a:t>
            </a:r>
            <a:r>
              <a:rPr lang="en-US" baseline="-25000" dirty="0"/>
              <a:t>A</a:t>
            </a:r>
            <a:r>
              <a:rPr lang="en-US" dirty="0"/>
              <a:t>, </a:t>
            </a:r>
            <a:r>
              <a:rPr lang="en-US" dirty="0" err="1"/>
              <a:t>dt</a:t>
            </a:r>
            <a:r>
              <a:rPr lang="en-US" dirty="0"/>
              <a:t>/</a:t>
            </a:r>
            <a:r>
              <a:rPr lang="en-US" dirty="0" err="1"/>
              <a:t>dx</a:t>
            </a:r>
            <a:r>
              <a:rPr lang="en-US" dirty="0"/>
              <a:t> = 0 at x=0. Where T</a:t>
            </a:r>
            <a:r>
              <a:rPr lang="en-US" baseline="-25000" dirty="0"/>
              <a:t>A</a:t>
            </a:r>
            <a:r>
              <a:rPr lang="en-US" dirty="0"/>
              <a:t> = the ambient temperature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57400"/>
            <a:ext cx="304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45720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Solutions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1"/>
            <a:ext cx="4133334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914401"/>
            <a:ext cx="4267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724401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Heating profile of coal particles at time 120 second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4953001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Cross section of temperature time profile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5562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= 1500W, time = 120s, F=2450Hz, E”=3.44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45720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Validation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0"/>
            <a:ext cx="4495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724401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density =2.89 W/cm2 for slabs &amp; 3.48W/cm2 for cylinder.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4648200"/>
            <a:ext cx="2967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density = 1.875 W/m2</a:t>
            </a:r>
            <a:endParaRPr lang="en-US" dirty="0"/>
          </a:p>
        </p:txBody>
      </p:sp>
      <p:pic>
        <p:nvPicPr>
          <p:cNvPr id="8" name="Content Placeholder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143001"/>
            <a:ext cx="385152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53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Parametric study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1" y="685800"/>
            <a:ext cx="4114800" cy="419100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609600"/>
            <a:ext cx="4191000" cy="42672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" y="51054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temperature distribution at higher inward heat heat flux = 38750 W/ m2 and frequency = 28GHz, Time = 120s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1" y="5257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thermal conductivity of 200 W/ (</a:t>
            </a:r>
            <a:r>
              <a:rPr lang="en-US" dirty="0" err="1" smtClean="0"/>
              <a:t>m.K</a:t>
            </a:r>
            <a:r>
              <a:rPr lang="en-US" dirty="0" smtClean="0"/>
              <a:t>), time 120s, power 1500W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4572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1"/>
            <a:ext cx="8763000" cy="5943600"/>
          </a:xfrm>
        </p:spPr>
        <p:txBody>
          <a:bodyPr/>
          <a:lstStyle/>
          <a:p>
            <a:pPr lvl="1"/>
            <a:r>
              <a:rPr lang="en-US" dirty="0" smtClean="0"/>
              <a:t>Coal grinding and cleaning remains an issue at lower temperature</a:t>
            </a:r>
          </a:p>
          <a:p>
            <a:pPr lvl="2"/>
            <a:r>
              <a:rPr lang="en-US" dirty="0" smtClean="0"/>
              <a:t>Selective heating by </a:t>
            </a:r>
            <a:r>
              <a:rPr lang="en-US" dirty="0" smtClean="0">
                <a:solidFill>
                  <a:srgbClr val="FF0000"/>
                </a:solidFill>
              </a:rPr>
              <a:t>microwave pretreatment </a:t>
            </a:r>
            <a:r>
              <a:rPr lang="en-US" dirty="0" smtClean="0"/>
              <a:t>can be predicted for coal analysis and grinding using </a:t>
            </a:r>
            <a:r>
              <a:rPr lang="en-US" dirty="0" smtClean="0">
                <a:solidFill>
                  <a:srgbClr val="0070C0"/>
                </a:solidFill>
              </a:rPr>
              <a:t>FEM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The use of FEM for a 2-D problem thus appears to be a good approach in studying microwave heating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Parameters needs to be valid to operate in FEM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Though time consuming, but very realistic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341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2-D FEM MODELING OF MICROWAVE HEATING OF COAL PARTICLES EGEE 520 SEMESTER PRESENTATION by Ojogbane M. Achimugu May 3rd 2007</vt:lpstr>
      <vt:lpstr>Outline</vt:lpstr>
      <vt:lpstr>Introduction</vt:lpstr>
      <vt:lpstr>Objectives</vt:lpstr>
      <vt:lpstr>Governing equations</vt:lpstr>
      <vt:lpstr>Solutions</vt:lpstr>
      <vt:lpstr>Validation</vt:lpstr>
      <vt:lpstr>Parametric study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2-D FEM MODELING OF MICROWAVE HEATING OF COAL PARTICLES EGEE 520 SEMESTER PRESENTATION by Ojogbane M. Achimugu May 3rd 2007</dc:title>
  <dc:creator>oma108egee</dc:creator>
  <cp:lastModifiedBy>oma108egee</cp:lastModifiedBy>
  <cp:revision>16</cp:revision>
  <dcterms:created xsi:type="dcterms:W3CDTF">2007-05-01T14:32:52Z</dcterms:created>
  <dcterms:modified xsi:type="dcterms:W3CDTF">2007-05-01T18:16:11Z</dcterms:modified>
</cp:coreProperties>
</file>