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9"/>
  </p:notesMasterIdLst>
  <p:sldIdLst>
    <p:sldId id="293" r:id="rId5"/>
    <p:sldId id="294" r:id="rId6"/>
    <p:sldId id="296" r:id="rId7"/>
    <p:sldId id="29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799C"/>
    <a:srgbClr val="76C3EA"/>
    <a:srgbClr val="BA8CDC"/>
    <a:srgbClr val="CFAFE7"/>
    <a:srgbClr val="DFC9EF"/>
    <a:srgbClr val="FFE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lummer, Stephanie M" userId="57bb4efc-8e84-4ae0-a985-ea1778deb1b3" providerId="ADAL" clId="{309FC356-CE95-4CC2-961C-23311BFD4446}"/>
    <pc:docChg chg="custSel addSld delSld modSld">
      <pc:chgData name="Plummer, Stephanie M" userId="57bb4efc-8e84-4ae0-a985-ea1778deb1b3" providerId="ADAL" clId="{309FC356-CE95-4CC2-961C-23311BFD4446}" dt="2024-04-26T15:58:15.461" v="639" actId="20577"/>
      <pc:docMkLst>
        <pc:docMk/>
      </pc:docMkLst>
      <pc:sldChg chg="modSp mod">
        <pc:chgData name="Plummer, Stephanie M" userId="57bb4efc-8e84-4ae0-a985-ea1778deb1b3" providerId="ADAL" clId="{309FC356-CE95-4CC2-961C-23311BFD4446}" dt="2024-04-26T14:18:04.589" v="29"/>
        <pc:sldMkLst>
          <pc:docMk/>
          <pc:sldMk cId="1019457295" sldId="294"/>
        </pc:sldMkLst>
        <pc:graphicFrameChg chg="mod modGraphic">
          <ac:chgData name="Plummer, Stephanie M" userId="57bb4efc-8e84-4ae0-a985-ea1778deb1b3" providerId="ADAL" clId="{309FC356-CE95-4CC2-961C-23311BFD4446}" dt="2024-04-26T14:18:04.589" v="29"/>
          <ac:graphicFrameMkLst>
            <pc:docMk/>
            <pc:sldMk cId="1019457295" sldId="294"/>
            <ac:graphicFrameMk id="5" creationId="{00000000-0000-0000-0000-000000000000}"/>
          </ac:graphicFrameMkLst>
        </pc:graphicFrameChg>
      </pc:sldChg>
      <pc:sldChg chg="new del">
        <pc:chgData name="Plummer, Stephanie M" userId="57bb4efc-8e84-4ae0-a985-ea1778deb1b3" providerId="ADAL" clId="{309FC356-CE95-4CC2-961C-23311BFD4446}" dt="2024-04-26T13:59:00.457" v="2" actId="2696"/>
        <pc:sldMkLst>
          <pc:docMk/>
          <pc:sldMk cId="970522739" sldId="295"/>
        </pc:sldMkLst>
      </pc:sldChg>
      <pc:sldChg chg="modSp add mod">
        <pc:chgData name="Plummer, Stephanie M" userId="57bb4efc-8e84-4ae0-a985-ea1778deb1b3" providerId="ADAL" clId="{309FC356-CE95-4CC2-961C-23311BFD4446}" dt="2024-04-26T14:31:15.827" v="242" actId="313"/>
        <pc:sldMkLst>
          <pc:docMk/>
          <pc:sldMk cId="1713775057" sldId="296"/>
        </pc:sldMkLst>
        <pc:spChg chg="mod">
          <ac:chgData name="Plummer, Stephanie M" userId="57bb4efc-8e84-4ae0-a985-ea1778deb1b3" providerId="ADAL" clId="{309FC356-CE95-4CC2-961C-23311BFD4446}" dt="2024-04-26T14:24:36.022" v="102" actId="20577"/>
          <ac:spMkLst>
            <pc:docMk/>
            <pc:sldMk cId="1713775057" sldId="296"/>
            <ac:spMk id="2" creationId="{00000000-0000-0000-0000-000000000000}"/>
          </ac:spMkLst>
        </pc:spChg>
        <pc:graphicFrameChg chg="modGraphic">
          <ac:chgData name="Plummer, Stephanie M" userId="57bb4efc-8e84-4ae0-a985-ea1778deb1b3" providerId="ADAL" clId="{309FC356-CE95-4CC2-961C-23311BFD4446}" dt="2024-04-26T14:31:15.827" v="242" actId="313"/>
          <ac:graphicFrameMkLst>
            <pc:docMk/>
            <pc:sldMk cId="1713775057" sldId="296"/>
            <ac:graphicFrameMk id="5" creationId="{00000000-0000-0000-0000-000000000000}"/>
          </ac:graphicFrameMkLst>
        </pc:graphicFrameChg>
      </pc:sldChg>
      <pc:sldChg chg="modSp add mod">
        <pc:chgData name="Plummer, Stephanie M" userId="57bb4efc-8e84-4ae0-a985-ea1778deb1b3" providerId="ADAL" clId="{309FC356-CE95-4CC2-961C-23311BFD4446}" dt="2024-04-26T15:58:15.461" v="639" actId="20577"/>
        <pc:sldMkLst>
          <pc:docMk/>
          <pc:sldMk cId="457807428" sldId="297"/>
        </pc:sldMkLst>
        <pc:spChg chg="mod">
          <ac:chgData name="Plummer, Stephanie M" userId="57bb4efc-8e84-4ae0-a985-ea1778deb1b3" providerId="ADAL" clId="{309FC356-CE95-4CC2-961C-23311BFD4446}" dt="2024-04-26T15:51:19.885" v="270" actId="20577"/>
          <ac:spMkLst>
            <pc:docMk/>
            <pc:sldMk cId="457807428" sldId="297"/>
            <ac:spMk id="2" creationId="{00000000-0000-0000-0000-000000000000}"/>
          </ac:spMkLst>
        </pc:spChg>
        <pc:graphicFrameChg chg="modGraphic">
          <ac:chgData name="Plummer, Stephanie M" userId="57bb4efc-8e84-4ae0-a985-ea1778deb1b3" providerId="ADAL" clId="{309FC356-CE95-4CC2-961C-23311BFD4446}" dt="2024-04-26T15:58:15.461" v="639" actId="20577"/>
          <ac:graphicFrameMkLst>
            <pc:docMk/>
            <pc:sldMk cId="457807428" sldId="297"/>
            <ac:graphicFrameMk id="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8C5DA4D6-FBB3-46A4-8BC5-7569FB8F20C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B31630AE-5C4B-4B57-80CC-2F96A561F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0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C1EE9B15-A6BC-44C8-98E7-C4F00A01CB4A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2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26F36-36FA-4621-B083-D92E3181D4DA}" type="datetime1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3AA66-D783-496C-AC4B-B780D0581F1E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19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9D09-C7FF-44F3-AF9B-4F1841ADB73F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5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2E4A-D824-4F97-90D3-FB21031C5C21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96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BBC-38E3-4212-B01C-06724ECC1B18}" type="datetime1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64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6C509-AC74-483E-AB4B-C8BF9276BA9A}" type="datetime1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99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9A4A-9FDE-4B32-9C82-727CEE547B32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89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0FE4-7714-4F70-89F5-127B40753CB9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3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EBD6-32C5-4809-BC40-3D392D1C888A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4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98B2-7DC8-471E-8C87-01FD4502FF3D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5FB71-43E3-4513-B439-8CE76F4AD398}" type="datetime1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9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14085-F2D2-4EC0-8024-AFC8F4F314DE}" type="datetime1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7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0047-5974-40E3-A44F-04373EE06595}" type="datetime1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4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7534-D1B9-4203-91C0-8AEE9016E209}" type="datetime1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7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C4E6-0465-4906-BFE2-42BF9681BD4F}" type="datetime1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7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0624D-4FEA-4459-AC26-E46FBC5639F8}" type="datetime1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3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BA48311-9689-4416-9A59-10DD88E88DA2}" type="datetime1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AB9F311E-5D86-4F0B-849A-0C985FB56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6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iew.officeapps.live.com/op/view.aspx?src=https%3A%2F%2Fhr.psu.edu%2Fsites%2Fhr%2Ffiles%2FPart-Time_Profile_Codes.xlsx&amp;wdOrigin=BROWSELIN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Differences Between Adjunct, Courtesy, Contingent, and Affiliate Appointments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025682"/>
              </p:ext>
            </p:extLst>
          </p:nvPr>
        </p:nvGraphicFramePr>
        <p:xfrm>
          <a:off x="444845" y="1870322"/>
          <a:ext cx="11330843" cy="4846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5187">
                  <a:extLst>
                    <a:ext uri="{9D8B030D-6E8A-4147-A177-3AD203B41FA5}">
                      <a16:colId xmlns:a16="http://schemas.microsoft.com/office/drawing/2014/main" val="1016864211"/>
                    </a:ext>
                  </a:extLst>
                </a:gridCol>
                <a:gridCol w="1481900">
                  <a:extLst>
                    <a:ext uri="{9D8B030D-6E8A-4147-A177-3AD203B41FA5}">
                      <a16:colId xmlns:a16="http://schemas.microsoft.com/office/drawing/2014/main" val="3373644182"/>
                    </a:ext>
                  </a:extLst>
                </a:gridCol>
                <a:gridCol w="1780284">
                  <a:extLst>
                    <a:ext uri="{9D8B030D-6E8A-4147-A177-3AD203B41FA5}">
                      <a16:colId xmlns:a16="http://schemas.microsoft.com/office/drawing/2014/main" val="3508081681"/>
                    </a:ext>
                  </a:extLst>
                </a:gridCol>
                <a:gridCol w="1483265">
                  <a:extLst>
                    <a:ext uri="{9D8B030D-6E8A-4147-A177-3AD203B41FA5}">
                      <a16:colId xmlns:a16="http://schemas.microsoft.com/office/drawing/2014/main" val="1801700058"/>
                    </a:ext>
                  </a:extLst>
                </a:gridCol>
                <a:gridCol w="1782823">
                  <a:extLst>
                    <a:ext uri="{9D8B030D-6E8A-4147-A177-3AD203B41FA5}">
                      <a16:colId xmlns:a16="http://schemas.microsoft.com/office/drawing/2014/main" val="3121199231"/>
                    </a:ext>
                  </a:extLst>
                </a:gridCol>
                <a:gridCol w="1810028">
                  <a:extLst>
                    <a:ext uri="{9D8B030D-6E8A-4147-A177-3AD203B41FA5}">
                      <a16:colId xmlns:a16="http://schemas.microsoft.com/office/drawing/2014/main" val="1175846648"/>
                    </a:ext>
                  </a:extLst>
                </a:gridCol>
                <a:gridCol w="1427356">
                  <a:extLst>
                    <a:ext uri="{9D8B030D-6E8A-4147-A177-3AD203B41FA5}">
                      <a16:colId xmlns:a16="http://schemas.microsoft.com/office/drawing/2014/main" val="841357029"/>
                    </a:ext>
                  </a:extLst>
                </a:gridCol>
              </a:tblGrid>
              <a:tr h="745439">
                <a:tc>
                  <a:txBody>
                    <a:bodyPr/>
                    <a:lstStyle/>
                    <a:p>
                      <a:r>
                        <a:rPr lang="en-US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Paid Appointment?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Applies to?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Can they be a PSU Employee?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Length of 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Title to Be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Approval Authority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75406"/>
                  </a:ext>
                </a:extLst>
              </a:tr>
              <a:tr h="745439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Adjunct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Yes(HR103), part time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Faculty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One semester</a:t>
                      </a:r>
                      <a:r>
                        <a:rPr lang="en-US" baseline="0"/>
                        <a:t> or up to 1 year at a time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“Adjunct X”</a:t>
                      </a:r>
                    </a:p>
                    <a:p>
                      <a:pPr algn="ctr"/>
                      <a:r>
                        <a:rPr lang="en-US"/>
                        <a:t>i.e. Adjunct Instructor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Hiring Manager</a:t>
                      </a:r>
                    </a:p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752915"/>
                  </a:ext>
                </a:extLst>
              </a:tr>
              <a:tr h="875682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Affiliate</a:t>
                      </a:r>
                    </a:p>
                    <a:p>
                      <a:pPr algn="ctr"/>
                      <a:r>
                        <a:rPr lang="en-US" b="1"/>
                        <a:t>(AC85)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Yes, SUPP pay</a:t>
                      </a:r>
                      <a:r>
                        <a:rPr lang="en-US" baseline="0"/>
                        <a:t> is authorized under HR90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Administrative or Staff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One semester</a:t>
                      </a:r>
                      <a:r>
                        <a:rPr lang="en-US" baseline="0"/>
                        <a:t> or up to 3 years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“Affiliate X”</a:t>
                      </a:r>
                    </a:p>
                    <a:p>
                      <a:pPr algn="ctr"/>
                      <a:r>
                        <a:rPr lang="en-US"/>
                        <a:t>i.e. Affiliate Professor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Dept. Head and  Dean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64851"/>
                  </a:ext>
                </a:extLst>
              </a:tr>
              <a:tr h="745439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Courtesy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Faculty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Yes, from another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One semester</a:t>
                      </a:r>
                      <a:r>
                        <a:rPr lang="en-US" baseline="0"/>
                        <a:t> or up to 3 years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Professor</a:t>
                      </a:r>
                      <a:r>
                        <a:rPr lang="en-US" baseline="0"/>
                        <a:t> of X</a:t>
                      </a:r>
                    </a:p>
                    <a:p>
                      <a:pPr algn="ctr"/>
                      <a:r>
                        <a:rPr lang="en-US" baseline="0"/>
                        <a:t>i.e. Prof of Art and </a:t>
                      </a:r>
                      <a:r>
                        <a:rPr lang="en-US" baseline="0" err="1"/>
                        <a:t>Geog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450923"/>
                  </a:ext>
                </a:extLst>
              </a:tr>
              <a:tr h="745439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Contingent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Staff (HR06) or Visiting Scholars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As determined by 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Contingent or Visiting Scholar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Executive or Dean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16966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60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74" y="785775"/>
            <a:ext cx="10301591" cy="706964"/>
          </a:xfrm>
        </p:spPr>
        <p:txBody>
          <a:bodyPr/>
          <a:lstStyle/>
          <a:p>
            <a:pPr algn="ctr"/>
            <a:r>
              <a:rPr lang="en-US"/>
              <a:t>New Differences Between Appointments</a:t>
            </a:r>
            <a:br>
              <a:rPr lang="en-US"/>
            </a:br>
            <a:r>
              <a:rPr lang="en-US"/>
              <a:t>HR06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357583"/>
              </p:ext>
            </p:extLst>
          </p:nvPr>
        </p:nvGraphicFramePr>
        <p:xfrm>
          <a:off x="291831" y="2742033"/>
          <a:ext cx="11483858" cy="3931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4246">
                  <a:extLst>
                    <a:ext uri="{9D8B030D-6E8A-4147-A177-3AD203B41FA5}">
                      <a16:colId xmlns:a16="http://schemas.microsoft.com/office/drawing/2014/main" val="1016864211"/>
                    </a:ext>
                  </a:extLst>
                </a:gridCol>
                <a:gridCol w="1809344">
                  <a:extLst>
                    <a:ext uri="{9D8B030D-6E8A-4147-A177-3AD203B41FA5}">
                      <a16:colId xmlns:a16="http://schemas.microsoft.com/office/drawing/2014/main" val="3373644182"/>
                    </a:ext>
                  </a:extLst>
                </a:gridCol>
                <a:gridCol w="1264705">
                  <a:extLst>
                    <a:ext uri="{9D8B030D-6E8A-4147-A177-3AD203B41FA5}">
                      <a16:colId xmlns:a16="http://schemas.microsoft.com/office/drawing/2014/main" val="3508081681"/>
                    </a:ext>
                  </a:extLst>
                </a:gridCol>
                <a:gridCol w="1687562">
                  <a:extLst>
                    <a:ext uri="{9D8B030D-6E8A-4147-A177-3AD203B41FA5}">
                      <a16:colId xmlns:a16="http://schemas.microsoft.com/office/drawing/2014/main" val="1801700058"/>
                    </a:ext>
                  </a:extLst>
                </a:gridCol>
                <a:gridCol w="1806899">
                  <a:extLst>
                    <a:ext uri="{9D8B030D-6E8A-4147-A177-3AD203B41FA5}">
                      <a16:colId xmlns:a16="http://schemas.microsoft.com/office/drawing/2014/main" val="3121199231"/>
                    </a:ext>
                  </a:extLst>
                </a:gridCol>
                <a:gridCol w="1834471">
                  <a:extLst>
                    <a:ext uri="{9D8B030D-6E8A-4147-A177-3AD203B41FA5}">
                      <a16:colId xmlns:a16="http://schemas.microsoft.com/office/drawing/2014/main" val="1175846648"/>
                    </a:ext>
                  </a:extLst>
                </a:gridCol>
                <a:gridCol w="1446631">
                  <a:extLst>
                    <a:ext uri="{9D8B030D-6E8A-4147-A177-3AD203B41FA5}">
                      <a16:colId xmlns:a16="http://schemas.microsoft.com/office/drawing/2014/main" val="841357029"/>
                    </a:ext>
                  </a:extLst>
                </a:gridCol>
              </a:tblGrid>
              <a:tr h="745439">
                <a:tc>
                  <a:txBody>
                    <a:bodyPr/>
                    <a:lstStyle/>
                    <a:p>
                      <a:r>
                        <a:rPr lang="en-US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Paid Appointment?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Applies to?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Can they be a PSU Employee?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Length of 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Title to Be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Approval Authority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75406"/>
                  </a:ext>
                </a:extLst>
              </a:tr>
              <a:tr h="875682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Academic Affiliate 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Faculty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 (used for visiting faculty)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One semester or up to 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“Affiliate</a:t>
                      </a:r>
                      <a:r>
                        <a:rPr lang="en-US" baseline="0"/>
                        <a:t> X” i.e. Affiliate Professor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067309"/>
                  </a:ext>
                </a:extLst>
              </a:tr>
              <a:tr h="875682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Affiliate</a:t>
                      </a:r>
                    </a:p>
                    <a:p>
                      <a:pPr algn="ctr"/>
                      <a:r>
                        <a:rPr lang="en-US" b="1"/>
                        <a:t>(AC85)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Yes, follow HR90 Guidelines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Staff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One semester</a:t>
                      </a:r>
                      <a:r>
                        <a:rPr lang="en-US" baseline="0"/>
                        <a:t> or up to 3 years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“Affiliate X”</a:t>
                      </a:r>
                    </a:p>
                    <a:p>
                      <a:pPr algn="ctr"/>
                      <a:r>
                        <a:rPr lang="en-US"/>
                        <a:t>i.e. Affiliate Professor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64851"/>
                  </a:ext>
                </a:extLst>
              </a:tr>
              <a:tr h="745439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Contingent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Staff (HR06) or Visiting Scholars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As determined by 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Contingent or Visiting Scholar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Executive or Dean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45092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5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74" y="785775"/>
            <a:ext cx="10301591" cy="706964"/>
          </a:xfrm>
        </p:spPr>
        <p:txBody>
          <a:bodyPr/>
          <a:lstStyle/>
          <a:p>
            <a:pPr algn="ctr"/>
            <a:r>
              <a:rPr lang="en-US"/>
              <a:t>New Differences Between Academic Part Time Positions (HR103)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150258"/>
              </p:ext>
            </p:extLst>
          </p:nvPr>
        </p:nvGraphicFramePr>
        <p:xfrm>
          <a:off x="291831" y="2253302"/>
          <a:ext cx="11483858" cy="3840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4246">
                  <a:extLst>
                    <a:ext uri="{9D8B030D-6E8A-4147-A177-3AD203B41FA5}">
                      <a16:colId xmlns:a16="http://schemas.microsoft.com/office/drawing/2014/main" val="1016864211"/>
                    </a:ext>
                  </a:extLst>
                </a:gridCol>
                <a:gridCol w="1809344">
                  <a:extLst>
                    <a:ext uri="{9D8B030D-6E8A-4147-A177-3AD203B41FA5}">
                      <a16:colId xmlns:a16="http://schemas.microsoft.com/office/drawing/2014/main" val="3373644182"/>
                    </a:ext>
                  </a:extLst>
                </a:gridCol>
                <a:gridCol w="1264705">
                  <a:extLst>
                    <a:ext uri="{9D8B030D-6E8A-4147-A177-3AD203B41FA5}">
                      <a16:colId xmlns:a16="http://schemas.microsoft.com/office/drawing/2014/main" val="3508081681"/>
                    </a:ext>
                  </a:extLst>
                </a:gridCol>
                <a:gridCol w="1687562">
                  <a:extLst>
                    <a:ext uri="{9D8B030D-6E8A-4147-A177-3AD203B41FA5}">
                      <a16:colId xmlns:a16="http://schemas.microsoft.com/office/drawing/2014/main" val="1801700058"/>
                    </a:ext>
                  </a:extLst>
                </a:gridCol>
                <a:gridCol w="1806899">
                  <a:extLst>
                    <a:ext uri="{9D8B030D-6E8A-4147-A177-3AD203B41FA5}">
                      <a16:colId xmlns:a16="http://schemas.microsoft.com/office/drawing/2014/main" val="3121199231"/>
                    </a:ext>
                  </a:extLst>
                </a:gridCol>
                <a:gridCol w="1834471">
                  <a:extLst>
                    <a:ext uri="{9D8B030D-6E8A-4147-A177-3AD203B41FA5}">
                      <a16:colId xmlns:a16="http://schemas.microsoft.com/office/drawing/2014/main" val="1175846648"/>
                    </a:ext>
                  </a:extLst>
                </a:gridCol>
                <a:gridCol w="1446631">
                  <a:extLst>
                    <a:ext uri="{9D8B030D-6E8A-4147-A177-3AD203B41FA5}">
                      <a16:colId xmlns:a16="http://schemas.microsoft.com/office/drawing/2014/main" val="841357029"/>
                    </a:ext>
                  </a:extLst>
                </a:gridCol>
              </a:tblGrid>
              <a:tr h="745439">
                <a:tc>
                  <a:txBody>
                    <a:bodyPr/>
                    <a:lstStyle/>
                    <a:p>
                      <a:r>
                        <a:rPr lang="en-US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Paid Appointment?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Applies to?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Can they be a PSU Employee?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Length of 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Title to Be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Approval Authority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75406"/>
                  </a:ext>
                </a:extLst>
              </a:tr>
              <a:tr h="745439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Adjunct (Exempt)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Yes, may teach up to 9 credits/</a:t>
                      </a:r>
                      <a:r>
                        <a:rPr lang="en-US" err="1"/>
                        <a:t>sem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/>
                        <a:t>TeachingFaculty</a:t>
                      </a:r>
                      <a:r>
                        <a:rPr lang="en-US"/>
                        <a:t>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One semester</a:t>
                      </a:r>
                      <a:r>
                        <a:rPr lang="en-US" baseline="0"/>
                        <a:t> or up to 1 year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“Adjunct X”</a:t>
                      </a:r>
                    </a:p>
                    <a:p>
                      <a:pPr algn="ctr"/>
                      <a:r>
                        <a:rPr lang="en-US"/>
                        <a:t>i.e. Adjunct Instructor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Hiring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752915"/>
                  </a:ext>
                </a:extLst>
              </a:tr>
              <a:tr h="875682"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hlinkClick r:id="rId2"/>
                        </a:rPr>
                        <a:t>Non-teaching Academic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Yes-can be exempt or non-exempt, if non-exempt, PT hourly wage rules apply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Faculty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One semester or up to 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“Part-time Academic (non-exempt)”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Hiring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0673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7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74" y="785775"/>
            <a:ext cx="10301591" cy="706964"/>
          </a:xfrm>
        </p:spPr>
        <p:txBody>
          <a:bodyPr/>
          <a:lstStyle/>
          <a:p>
            <a:pPr algn="ctr"/>
            <a:r>
              <a:rPr lang="en-US"/>
              <a:t>Other Academic Appointments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657078"/>
              </p:ext>
            </p:extLst>
          </p:nvPr>
        </p:nvGraphicFramePr>
        <p:xfrm>
          <a:off x="291831" y="2253302"/>
          <a:ext cx="11483858" cy="3566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4246">
                  <a:extLst>
                    <a:ext uri="{9D8B030D-6E8A-4147-A177-3AD203B41FA5}">
                      <a16:colId xmlns:a16="http://schemas.microsoft.com/office/drawing/2014/main" val="1016864211"/>
                    </a:ext>
                  </a:extLst>
                </a:gridCol>
                <a:gridCol w="1809344">
                  <a:extLst>
                    <a:ext uri="{9D8B030D-6E8A-4147-A177-3AD203B41FA5}">
                      <a16:colId xmlns:a16="http://schemas.microsoft.com/office/drawing/2014/main" val="3373644182"/>
                    </a:ext>
                  </a:extLst>
                </a:gridCol>
                <a:gridCol w="1264705">
                  <a:extLst>
                    <a:ext uri="{9D8B030D-6E8A-4147-A177-3AD203B41FA5}">
                      <a16:colId xmlns:a16="http://schemas.microsoft.com/office/drawing/2014/main" val="3508081681"/>
                    </a:ext>
                  </a:extLst>
                </a:gridCol>
                <a:gridCol w="1687562">
                  <a:extLst>
                    <a:ext uri="{9D8B030D-6E8A-4147-A177-3AD203B41FA5}">
                      <a16:colId xmlns:a16="http://schemas.microsoft.com/office/drawing/2014/main" val="1801700058"/>
                    </a:ext>
                  </a:extLst>
                </a:gridCol>
                <a:gridCol w="1806899">
                  <a:extLst>
                    <a:ext uri="{9D8B030D-6E8A-4147-A177-3AD203B41FA5}">
                      <a16:colId xmlns:a16="http://schemas.microsoft.com/office/drawing/2014/main" val="3121199231"/>
                    </a:ext>
                  </a:extLst>
                </a:gridCol>
                <a:gridCol w="1834471">
                  <a:extLst>
                    <a:ext uri="{9D8B030D-6E8A-4147-A177-3AD203B41FA5}">
                      <a16:colId xmlns:a16="http://schemas.microsoft.com/office/drawing/2014/main" val="1175846648"/>
                    </a:ext>
                  </a:extLst>
                </a:gridCol>
                <a:gridCol w="1446631">
                  <a:extLst>
                    <a:ext uri="{9D8B030D-6E8A-4147-A177-3AD203B41FA5}">
                      <a16:colId xmlns:a16="http://schemas.microsoft.com/office/drawing/2014/main" val="841357029"/>
                    </a:ext>
                  </a:extLst>
                </a:gridCol>
              </a:tblGrid>
              <a:tr h="745439">
                <a:tc>
                  <a:txBody>
                    <a:bodyPr/>
                    <a:lstStyle/>
                    <a:p>
                      <a:r>
                        <a:rPr lang="en-US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Paid Appointment?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Applies to?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Can they be a PSU Employee?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Length of 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Title to Be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Approval Authority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75406"/>
                  </a:ext>
                </a:extLst>
              </a:tr>
              <a:tr h="745439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Emeritus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Retired, Emeritus Eligible Faculty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No (retired)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Indefinitely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“Emeritus”</a:t>
                      </a:r>
                    </a:p>
                    <a:p>
                      <a:pPr algn="ctr"/>
                      <a:r>
                        <a:rPr lang="en-US"/>
                        <a:t>i.e. Emeritus Professor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752915"/>
                  </a:ext>
                </a:extLst>
              </a:tr>
              <a:tr h="875682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Joint Appointment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Yes, between EMS and another Academic 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Faculty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One semester or up to 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“Depends on rank in home unit” i.e. Assistant Professor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Deans of both 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0673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311E-5D86-4F0B-849A-0C985FB565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07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7f1cb50-daf7-48c9-be60-f9ff6b6633aa" xsi:nil="true"/>
    <lcf76f155ced4ddcb4097134ff3c332f xmlns="f4314f42-8d66-45d7-a590-fb54340608bd">
      <Terms xmlns="http://schemas.microsoft.com/office/infopath/2007/PartnerControls"/>
    </lcf76f155ced4ddcb4097134ff3c332f>
    <SharedWithUsers xmlns="b7f1cb50-daf7-48c9-be60-f9ff6b6633aa">
      <UserInfo>
        <DisplayName>Barlett, John</DisplayName>
        <AccountId>7</AccountId>
        <AccountType/>
      </UserInfo>
      <UserInfo>
        <DisplayName>Plummer, Stephanie M</DisplayName>
        <AccountId>20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00C4AF76F33C4EB64A9780A2FDA46F" ma:contentTypeVersion="18" ma:contentTypeDescription="Create a new document." ma:contentTypeScope="" ma:versionID="bff74cdcd0ad926250062d6819776918">
  <xsd:schema xmlns:xsd="http://www.w3.org/2001/XMLSchema" xmlns:xs="http://www.w3.org/2001/XMLSchema" xmlns:p="http://schemas.microsoft.com/office/2006/metadata/properties" xmlns:ns2="f4314f42-8d66-45d7-a590-fb54340608bd" xmlns:ns3="b7f1cb50-daf7-48c9-be60-f9ff6b6633aa" targetNamespace="http://schemas.microsoft.com/office/2006/metadata/properties" ma:root="true" ma:fieldsID="c4dba29b13133ed6b67650226ee560e2" ns2:_="" ns3:_="">
    <xsd:import namespace="f4314f42-8d66-45d7-a590-fb54340608bd"/>
    <xsd:import namespace="b7f1cb50-daf7-48c9-be60-f9ff6b6633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314f42-8d66-45d7-a590-fb54340608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8b28469-8996-4088-bd89-44d87d6385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1cb50-daf7-48c9-be60-f9ff6b6633a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223804ca-bd97-4dbc-a2c0-085ed508b07b}" ma:internalName="TaxCatchAll" ma:showField="CatchAllData" ma:web="b7f1cb50-daf7-48c9-be60-f9ff6b6633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501FFD-A832-4392-9D5B-5EF1F7203B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6B102D-E764-4800-B89E-90CE482A602C}">
  <ds:schemaRefs>
    <ds:schemaRef ds:uri="b7f1cb50-daf7-48c9-be60-f9ff6b6633aa"/>
    <ds:schemaRef ds:uri="b873d81c-8b8f-46d9-819e-8f3cebe43680"/>
    <ds:schemaRef ds:uri="b8d11d24-d7a5-4b0b-8f9a-038a86f74ee3"/>
    <ds:schemaRef ds:uri="f4314f42-8d66-45d7-a590-fb54340608bd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0F9E785-4EEE-4E92-92A2-9151D675A8F4}">
  <ds:schemaRefs>
    <ds:schemaRef ds:uri="b7f1cb50-daf7-48c9-be60-f9ff6b6633aa"/>
    <ds:schemaRef ds:uri="f4314f42-8d66-45d7-a590-fb54340608b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460</Words>
  <Application>Microsoft Office PowerPoint</Application>
  <PresentationFormat>Widescreen</PresentationFormat>
  <Paragraphs>121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3</vt:lpstr>
      <vt:lpstr>Ion Boardroom</vt:lpstr>
      <vt:lpstr>Differences Between Adjunct, Courtesy, Contingent, and Affiliate Appointments</vt:lpstr>
      <vt:lpstr>New Differences Between Appointments HR06</vt:lpstr>
      <vt:lpstr>New Differences Between Academic Part Time Positions (HR103)</vt:lpstr>
      <vt:lpstr>Other Academic Appointments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Basso, Susan</dc:creator>
  <cp:lastModifiedBy>Kiver, Nicola</cp:lastModifiedBy>
  <cp:revision>1</cp:revision>
  <cp:lastPrinted>2016-11-11T16:10:56Z</cp:lastPrinted>
  <dcterms:created xsi:type="dcterms:W3CDTF">2016-10-10T13:43:14Z</dcterms:created>
  <dcterms:modified xsi:type="dcterms:W3CDTF">2025-02-10T19:29:48Z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1228900</vt:r8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riggerFlowInfo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  <property fmtid="{D5CDD505-2E9C-101B-9397-08002B2CF9AE}" pid="10" name="ContentTypeId">
    <vt:lpwstr>0x010100534A495590534145BB71313AB686C749</vt:lpwstr>
  </property>
</Properties>
</file>