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1532" r:id="rId2"/>
    <p:sldId id="1533" r:id="rId3"/>
    <p:sldId id="1534" r:id="rId4"/>
    <p:sldId id="1535" r:id="rId5"/>
    <p:sldId id="260" r:id="rId6"/>
    <p:sldId id="261" r:id="rId7"/>
    <p:sldId id="265" r:id="rId8"/>
    <p:sldId id="263" r:id="rId9"/>
    <p:sldId id="1536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pennstateoffice365-my.sharepoint.com/personal/sxr133_psu_edu/Documents/Accessibility/Ally%20and%20LP%20Reports/Fall%202026/ally-report-september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pennstateoffice365-my.sharepoint.com/personal/sxr133_psu_edu/Documents/Accessibility/Ally%20and%20LP%20Reports/Fall%202026/ally-report-september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pennstateoffice365-my.sharepoint.com/personal/sxr133_psu_edu/Documents/Accessibility/Ally%20and%20LP%20Reports/Fall%202026/ally-report-september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pennstateoffice365-my.sharepoint.com/personal/sxr133_psu_edu/Documents/Accessibility/Ally%20and%20LP%20Reports/Fall%202026/ally-report-septembe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Percent of Enrollments by Benchmark Level September</a:t>
            </a:r>
            <a:r>
              <a:rPr lang="en-US" baseline="0"/>
              <a:t>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STATS!$E$1</c:f>
              <c:strCache>
                <c:ptCount val="1"/>
                <c:pt idx="0">
                  <c:v>Sections with Ally Score  90% ↑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2.4411509623131974E-3"/>
                  <c:y val="4.312748140683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AD9-D944-903D-C94424643BC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D9-D944-903D-C94424643BC2}"/>
                </c:ext>
              </c:extLst>
            </c:dLbl>
            <c:dLbl>
              <c:idx val="2"/>
              <c:layout>
                <c:manualLayout>
                  <c:x val="2.4411509623132426E-3"/>
                  <c:y val="4.9288550179237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AD9-D944-903D-C94424643BC2}"/>
                </c:ext>
              </c:extLst>
            </c:dLbl>
            <c:dLbl>
              <c:idx val="3"/>
              <c:layout>
                <c:manualLayout>
                  <c:x val="0"/>
                  <c:y val="5.134223977003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D9-D944-903D-C94424643BC2}"/>
                </c:ext>
              </c:extLst>
            </c:dLbl>
            <c:dLbl>
              <c:idx val="4"/>
              <c:layout>
                <c:manualLayout>
                  <c:x val="0"/>
                  <c:y val="4.5181170997633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AD9-D944-903D-C94424643BC2}"/>
                </c:ext>
              </c:extLst>
            </c:dLbl>
            <c:dLbl>
              <c:idx val="5"/>
              <c:layout>
                <c:manualLayout>
                  <c:x val="3.6617264434698413E-3"/>
                  <c:y val="4.31274814068324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AD9-D944-903D-C94424643BC2}"/>
                </c:ext>
              </c:extLst>
            </c:dLbl>
            <c:dLbl>
              <c:idx val="6"/>
              <c:layout>
                <c:manualLayout>
                  <c:x val="0"/>
                  <c:y val="4.9288550179236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AD9-D944-903D-C94424643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STATS!$A$2:$A$8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TOTALS</c:v>
                </c:pt>
              </c:strCache>
            </c:strRef>
          </c:cat>
          <c:val>
            <c:numRef>
              <c:f>STATS!$E$2:$E$8</c:f>
              <c:numCache>
                <c:formatCode>0.00%</c:formatCode>
                <c:ptCount val="7"/>
                <c:pt idx="0">
                  <c:v>0.36363636363636365</c:v>
                </c:pt>
                <c:pt idx="1">
                  <c:v>0.38461538461538464</c:v>
                </c:pt>
                <c:pt idx="2">
                  <c:v>0.47368421052631576</c:v>
                </c:pt>
                <c:pt idx="3">
                  <c:v>0.40350877192982454</c:v>
                </c:pt>
                <c:pt idx="4">
                  <c:v>0.13157894736842105</c:v>
                </c:pt>
                <c:pt idx="5">
                  <c:v>0.33333333333333331</c:v>
                </c:pt>
                <c:pt idx="6">
                  <c:v>0.36713286713286714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AD9-D944-903D-C94424643BC2}"/>
            </c:ext>
          </c:extLst>
        </c:ser>
        <c:ser>
          <c:idx val="1"/>
          <c:order val="1"/>
          <c:tx>
            <c:strRef>
              <c:f>STATS!$G$1</c:f>
              <c:strCache>
                <c:ptCount val="1"/>
                <c:pt idx="0">
                  <c:v>Sections with Ally Score 80% - 89%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STATS!$A$2:$A$8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TOTALS</c:v>
                </c:pt>
              </c:strCache>
            </c:strRef>
          </c:cat>
          <c:val>
            <c:numRef>
              <c:f>STATS!$G$2:$G$8</c:f>
              <c:numCache>
                <c:formatCode>0.00%</c:formatCode>
                <c:ptCount val="7"/>
                <c:pt idx="0">
                  <c:v>0.13636363636363635</c:v>
                </c:pt>
                <c:pt idx="1">
                  <c:v>0.38461538461538464</c:v>
                </c:pt>
                <c:pt idx="2">
                  <c:v>0.13157894736842105</c:v>
                </c:pt>
                <c:pt idx="3">
                  <c:v>0.12280701754385964</c:v>
                </c:pt>
                <c:pt idx="4">
                  <c:v>0.13157894736842105</c:v>
                </c:pt>
                <c:pt idx="5">
                  <c:v>0.1111111111111111</c:v>
                </c:pt>
                <c:pt idx="6">
                  <c:v>0.13986013986013987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AD9-D944-903D-C94424643BC2}"/>
            </c:ext>
          </c:extLst>
        </c:ser>
        <c:ser>
          <c:idx val="2"/>
          <c:order val="2"/>
          <c:tx>
            <c:strRef>
              <c:f>STATS!$I$1</c:f>
              <c:strCache>
                <c:ptCount val="1"/>
                <c:pt idx="0">
                  <c:v>Sections with Ally Score 60% - 79%</c:v>
                </c:pt>
              </c:strCache>
            </c:strRef>
          </c:tx>
          <c:spPr>
            <a:solidFill>
              <a:srgbClr val="FFFFCC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STATS!$A$2:$A$8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TOTALS</c:v>
                </c:pt>
              </c:strCache>
            </c:strRef>
          </c:cat>
          <c:val>
            <c:numRef>
              <c:f>STATS!$I$2:$I$8</c:f>
              <c:numCache>
                <c:formatCode>0.00%</c:formatCode>
                <c:ptCount val="7"/>
                <c:pt idx="0">
                  <c:v>0.24242424242424243</c:v>
                </c:pt>
                <c:pt idx="1">
                  <c:v>0.23076923076923078</c:v>
                </c:pt>
                <c:pt idx="2">
                  <c:v>0.18421052631578946</c:v>
                </c:pt>
                <c:pt idx="3">
                  <c:v>0.22807017543859648</c:v>
                </c:pt>
                <c:pt idx="4">
                  <c:v>0.44736842105263158</c:v>
                </c:pt>
                <c:pt idx="5">
                  <c:v>0.30555555555555558</c:v>
                </c:pt>
                <c:pt idx="6">
                  <c:v>0.25874125874125875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AD9-D944-903D-C94424643BC2}"/>
            </c:ext>
          </c:extLst>
        </c:ser>
        <c:ser>
          <c:idx val="3"/>
          <c:order val="3"/>
          <c:tx>
            <c:strRef>
              <c:f>STATS!$K$1</c:f>
              <c:strCache>
                <c:ptCount val="1"/>
                <c:pt idx="0">
                  <c:v>Sections with Ally Score 40% - 59%</c:v>
                </c:pt>
              </c:strCache>
            </c:strRef>
          </c:tx>
          <c:spPr>
            <a:solidFill>
              <a:srgbClr val="FEA927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2.4411509623132426E-3"/>
                  <c:y val="4.9288550179236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AD9-D944-903D-C94424643BC2}"/>
                </c:ext>
              </c:extLst>
            </c:dLbl>
            <c:dLbl>
              <c:idx val="1"/>
              <c:layout>
                <c:manualLayout>
                  <c:x val="0"/>
                  <c:y val="4.9288550179236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AD9-D944-903D-C94424643BC2}"/>
                </c:ext>
              </c:extLst>
            </c:dLbl>
            <c:dLbl>
              <c:idx val="2"/>
              <c:layout>
                <c:manualLayout>
                  <c:x val="-2.4411509623134212E-3"/>
                  <c:y val="5.1342239770038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AD9-D944-903D-C94424643BC2}"/>
                </c:ext>
              </c:extLst>
            </c:dLbl>
            <c:dLbl>
              <c:idx val="3"/>
              <c:layout>
                <c:manualLayout>
                  <c:x val="2.4411509623132426E-3"/>
                  <c:y val="5.5449618951641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AD9-D944-903D-C94424643BC2}"/>
                </c:ext>
              </c:extLst>
            </c:dLbl>
            <c:dLbl>
              <c:idx val="4"/>
              <c:layout>
                <c:manualLayout>
                  <c:x val="2.4411509623132426E-3"/>
                  <c:y val="5.134223977003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AD9-D944-903D-C94424643BC2}"/>
                </c:ext>
              </c:extLst>
            </c:dLbl>
            <c:dLbl>
              <c:idx val="5"/>
              <c:layout>
                <c:manualLayout>
                  <c:x val="0"/>
                  <c:y val="4.3127481406832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AD9-D944-903D-C94424643BC2}"/>
                </c:ext>
              </c:extLst>
            </c:dLbl>
            <c:dLbl>
              <c:idx val="6"/>
              <c:layout>
                <c:manualLayout>
                  <c:x val="-1.7901566923201747E-16"/>
                  <c:y val="4.5181170997633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AD9-D944-903D-C94424643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STATS!$A$2:$A$8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TOTALS</c:v>
                </c:pt>
              </c:strCache>
            </c:strRef>
          </c:cat>
          <c:val>
            <c:numRef>
              <c:f>STATS!$K$2:$K$8</c:f>
              <c:numCache>
                <c:formatCode>0.00%</c:formatCode>
                <c:ptCount val="7"/>
                <c:pt idx="0">
                  <c:v>0.15151515151515152</c:v>
                </c:pt>
                <c:pt idx="1">
                  <c:v>0</c:v>
                </c:pt>
                <c:pt idx="2">
                  <c:v>0.10526315789473684</c:v>
                </c:pt>
                <c:pt idx="3">
                  <c:v>0.17543859649122806</c:v>
                </c:pt>
                <c:pt idx="4">
                  <c:v>0.15789473684210525</c:v>
                </c:pt>
                <c:pt idx="5">
                  <c:v>0.16666666666666666</c:v>
                </c:pt>
                <c:pt idx="6">
                  <c:v>0.13986013986013987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AD9-D944-903D-C94424643BC2}"/>
            </c:ext>
          </c:extLst>
        </c:ser>
        <c:ser>
          <c:idx val="4"/>
          <c:order val="4"/>
          <c:tx>
            <c:strRef>
              <c:f>STATS!$M$1</c:f>
              <c:strCache>
                <c:ptCount val="1"/>
                <c:pt idx="0">
                  <c:v>Sections with Ally Score below 40%</c:v>
                </c:pt>
              </c:strCache>
            </c:strRef>
          </c:tx>
          <c:spPr>
            <a:solidFill>
              <a:srgbClr val="EE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4.9288550179236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AD9-D944-903D-C94424643BC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AD9-D944-903D-C94424643BC2}"/>
                </c:ext>
              </c:extLst>
            </c:dLbl>
            <c:dLbl>
              <c:idx val="2"/>
              <c:layout>
                <c:manualLayout>
                  <c:x val="1.0985179330409411E-2"/>
                  <c:y val="4.518117099763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AD9-D944-903D-C94424643BC2}"/>
                </c:ext>
              </c:extLst>
            </c:dLbl>
            <c:dLbl>
              <c:idx val="3"/>
              <c:layout>
                <c:manualLayout>
                  <c:x val="1.2205754811566213E-3"/>
                  <c:y val="5.134223977003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AD9-D944-903D-C94424643BC2}"/>
                </c:ext>
              </c:extLst>
            </c:dLbl>
            <c:dLbl>
              <c:idx val="4"/>
              <c:layout>
                <c:manualLayout>
                  <c:x val="0"/>
                  <c:y val="5.134223977003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AD9-D944-903D-C94424643BC2}"/>
                </c:ext>
              </c:extLst>
            </c:dLbl>
            <c:dLbl>
              <c:idx val="5"/>
              <c:layout>
                <c:manualLayout>
                  <c:x val="2.4411509623132426E-3"/>
                  <c:y val="4.3127481406832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AD9-D944-903D-C94424643BC2}"/>
                </c:ext>
              </c:extLst>
            </c:dLbl>
            <c:dLbl>
              <c:idx val="6"/>
              <c:layout>
                <c:manualLayout>
                  <c:x val="0"/>
                  <c:y val="5.1342239770038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AD9-D944-903D-C94424643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STATS!$A$2:$A$8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TOTALS</c:v>
                </c:pt>
              </c:strCache>
            </c:strRef>
          </c:cat>
          <c:val>
            <c:numRef>
              <c:f>STATS!$M$2:$M$8</c:f>
              <c:numCache>
                <c:formatCode>0.00%</c:formatCode>
                <c:ptCount val="7"/>
                <c:pt idx="0">
                  <c:v>0.10606060606060606</c:v>
                </c:pt>
                <c:pt idx="1">
                  <c:v>0</c:v>
                </c:pt>
                <c:pt idx="2">
                  <c:v>0.10526315789473684</c:v>
                </c:pt>
                <c:pt idx="3">
                  <c:v>7.0175438596491224E-2</c:v>
                </c:pt>
                <c:pt idx="4">
                  <c:v>0.13157894736842105</c:v>
                </c:pt>
                <c:pt idx="5">
                  <c:v>8.3333333333333329E-2</c:v>
                </c:pt>
                <c:pt idx="6">
                  <c:v>9.4405594405594401E-2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4AD9-D944-903D-C94424643B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8102079"/>
        <c:axId val="585406143"/>
      </c:barChart>
      <c:catAx>
        <c:axId val="55810207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406143"/>
        <c:crosses val="autoZero"/>
        <c:auto val="1"/>
        <c:lblAlgn val="ctr"/>
        <c:lblOffset val="100"/>
        <c:noMultiLvlLbl val="0"/>
      </c:catAx>
      <c:valAx>
        <c:axId val="585406143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102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Enrollments Impacted at</a:t>
            </a:r>
            <a:r>
              <a:rPr lang="en-US" baseline="0"/>
              <a:t> Benchmark Levels September 2026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STATS!$D$11</c:f>
              <c:strCache>
                <c:ptCount val="1"/>
                <c:pt idx="0">
                  <c:v>Enrollments above Benchmark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STATS!$A$12:$A$18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</c:v>
                </c:pt>
              </c:strCache>
            </c:strRef>
          </c:cat>
          <c:val>
            <c:numRef>
              <c:f>STATS!$D$12:$D$18</c:f>
              <c:numCache>
                <c:formatCode>#,##0</c:formatCode>
                <c:ptCount val="7"/>
                <c:pt idx="0">
                  <c:v>2505</c:v>
                </c:pt>
                <c:pt idx="1">
                  <c:v>90</c:v>
                </c:pt>
                <c:pt idx="2">
                  <c:v>1112</c:v>
                </c:pt>
                <c:pt idx="3">
                  <c:v>3302</c:v>
                </c:pt>
                <c:pt idx="4">
                  <c:v>401</c:v>
                </c:pt>
                <c:pt idx="5">
                  <c:v>643</c:v>
                </c:pt>
                <c:pt idx="6">
                  <c:v>8053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C-544A-9C5F-D839B20271F9}"/>
            </c:ext>
          </c:extLst>
        </c:ser>
        <c:ser>
          <c:idx val="1"/>
          <c:order val="1"/>
          <c:tx>
            <c:strRef>
              <c:f>STATS!$F$11</c:f>
              <c:strCache>
                <c:ptCount val="1"/>
                <c:pt idx="0">
                  <c:v>Enrollments nearly to benchmark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STATS!$A$12:$A$18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</c:v>
                </c:pt>
              </c:strCache>
            </c:strRef>
          </c:cat>
          <c:val>
            <c:numRef>
              <c:f>STATS!$F$12:$F$18</c:f>
              <c:numCache>
                <c:formatCode>#,##0</c:formatCode>
                <c:ptCount val="7"/>
                <c:pt idx="0">
                  <c:v>205</c:v>
                </c:pt>
                <c:pt idx="1">
                  <c:v>94</c:v>
                </c:pt>
                <c:pt idx="2">
                  <c:v>972</c:v>
                </c:pt>
                <c:pt idx="3">
                  <c:v>129</c:v>
                </c:pt>
                <c:pt idx="4">
                  <c:v>216</c:v>
                </c:pt>
                <c:pt idx="5">
                  <c:v>38</c:v>
                </c:pt>
                <c:pt idx="6">
                  <c:v>1654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2C-544A-9C5F-D839B20271F9}"/>
            </c:ext>
          </c:extLst>
        </c:ser>
        <c:ser>
          <c:idx val="2"/>
          <c:order val="2"/>
          <c:tx>
            <c:strRef>
              <c:f>STATS!$G$11</c:f>
              <c:strCache>
                <c:ptCount val="1"/>
                <c:pt idx="0">
                  <c:v>Enrollments below Benchmark</c:v>
                </c:pt>
              </c:strCache>
            </c:strRef>
          </c:tx>
          <c:spPr>
            <a:solidFill>
              <a:srgbClr val="EE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STATS!$A$12:$A$18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</c:v>
                </c:pt>
              </c:strCache>
            </c:strRef>
          </c:cat>
          <c:val>
            <c:numRef>
              <c:f>STATS!$G$12:$G$18</c:f>
              <c:numCache>
                <c:formatCode>#,##0</c:formatCode>
                <c:ptCount val="7"/>
                <c:pt idx="0">
                  <c:v>1286</c:v>
                </c:pt>
                <c:pt idx="1">
                  <c:v>57</c:v>
                </c:pt>
                <c:pt idx="2">
                  <c:v>650</c:v>
                </c:pt>
                <c:pt idx="3">
                  <c:v>772</c:v>
                </c:pt>
                <c:pt idx="4">
                  <c:v>875</c:v>
                </c:pt>
                <c:pt idx="5">
                  <c:v>402</c:v>
                </c:pt>
                <c:pt idx="6">
                  <c:v>4042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2C-544A-9C5F-D839B2027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86493759"/>
        <c:axId val="586488383"/>
      </c:barChart>
      <c:catAx>
        <c:axId val="58649375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6488383"/>
        <c:crosses val="autoZero"/>
        <c:auto val="1"/>
        <c:lblAlgn val="ctr"/>
        <c:lblOffset val="100"/>
        <c:noMultiLvlLbl val="0"/>
      </c:catAx>
      <c:valAx>
        <c:axId val="586488383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64937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755105774195744"/>
          <c:y val="0.8616111382781434"/>
          <c:w val="0.79560491503250508"/>
          <c:h val="0.138309939363951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Enrollments by Accessibility Level September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4"/>
          <c:order val="0"/>
          <c:tx>
            <c:strRef>
              <c:f>STATS!$D$22</c:f>
              <c:strCache>
                <c:ptCount val="1"/>
                <c:pt idx="0">
                  <c:v>Enrollments at 90% and ↑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4.9571532446212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025-0149-B6BC-CB076216CCBC}"/>
                </c:ext>
              </c:extLst>
            </c:dLbl>
            <c:dLbl>
              <c:idx val="1"/>
              <c:layout>
                <c:manualLayout>
                  <c:x val="0"/>
                  <c:y val="-4.9571532446213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25-0149-B6BC-CB076216CCBC}"/>
                </c:ext>
              </c:extLst>
            </c:dLbl>
            <c:dLbl>
              <c:idx val="2"/>
              <c:layout>
                <c:manualLayout>
                  <c:x val="9.3549864054687983E-17"/>
                  <c:y val="-4.9571532446213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025-0149-B6BC-CB076216CCBC}"/>
                </c:ext>
              </c:extLst>
            </c:dLbl>
            <c:dLbl>
              <c:idx val="3"/>
              <c:layout>
                <c:manualLayout>
                  <c:x val="0"/>
                  <c:y val="-5.03252365116289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025-0149-B6BC-CB076216CCBC}"/>
                </c:ext>
              </c:extLst>
            </c:dLbl>
            <c:dLbl>
              <c:idx val="4"/>
              <c:layout>
                <c:manualLayout>
                  <c:x val="0"/>
                  <c:y val="-4.7210983282107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025-0149-B6BC-CB076216CCBC}"/>
                </c:ext>
              </c:extLst>
            </c:dLbl>
            <c:dLbl>
              <c:idx val="5"/>
              <c:layout>
                <c:manualLayout>
                  <c:x val="0"/>
                  <c:y val="-4.95715324462129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025-0149-B6BC-CB076216CCBC}"/>
                </c:ext>
              </c:extLst>
            </c:dLbl>
            <c:dLbl>
              <c:idx val="6"/>
              <c:layout>
                <c:manualLayout>
                  <c:x val="0"/>
                  <c:y val="-4.4850434118002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025-0149-B6BC-CB076216CC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STATS!$A$23:$A$29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</c:v>
                </c:pt>
              </c:strCache>
            </c:strRef>
          </c:cat>
          <c:val>
            <c:numRef>
              <c:f>STATS!$D$23:$D$29</c:f>
              <c:numCache>
                <c:formatCode>#,##0</c:formatCode>
                <c:ptCount val="7"/>
                <c:pt idx="0">
                  <c:v>2505</c:v>
                </c:pt>
                <c:pt idx="1">
                  <c:v>90</c:v>
                </c:pt>
                <c:pt idx="2">
                  <c:v>1112</c:v>
                </c:pt>
                <c:pt idx="3">
                  <c:v>3302</c:v>
                </c:pt>
                <c:pt idx="4">
                  <c:v>401</c:v>
                </c:pt>
                <c:pt idx="5">
                  <c:v>643</c:v>
                </c:pt>
                <c:pt idx="6">
                  <c:v>8053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025-0149-B6BC-CB076216CCBC}"/>
            </c:ext>
          </c:extLst>
        </c:ser>
        <c:ser>
          <c:idx val="3"/>
          <c:order val="1"/>
          <c:tx>
            <c:strRef>
              <c:f>STATS!$F$22</c:f>
              <c:strCache>
                <c:ptCount val="1"/>
                <c:pt idx="0">
                  <c:v>Enrollments with score 80-89%</c:v>
                </c:pt>
              </c:strCache>
            </c:strRef>
          </c:tx>
          <c:spPr>
            <a:solidFill>
              <a:srgbClr val="9BBB59">
                <a:lumMod val="20000"/>
                <a:lumOff val="8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STATS!$A$23:$A$29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</c:v>
                </c:pt>
              </c:strCache>
            </c:strRef>
          </c:cat>
          <c:val>
            <c:numRef>
              <c:f>STATS!$F$23:$F$29</c:f>
              <c:numCache>
                <c:formatCode>#,##0</c:formatCode>
                <c:ptCount val="7"/>
                <c:pt idx="0">
                  <c:v>205</c:v>
                </c:pt>
                <c:pt idx="1">
                  <c:v>94</c:v>
                </c:pt>
                <c:pt idx="2">
                  <c:v>972</c:v>
                </c:pt>
                <c:pt idx="3">
                  <c:v>129</c:v>
                </c:pt>
                <c:pt idx="4">
                  <c:v>216</c:v>
                </c:pt>
                <c:pt idx="5">
                  <c:v>38</c:v>
                </c:pt>
                <c:pt idx="6">
                  <c:v>1654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025-0149-B6BC-CB076216CCBC}"/>
            </c:ext>
          </c:extLst>
        </c:ser>
        <c:ser>
          <c:idx val="2"/>
          <c:order val="2"/>
          <c:tx>
            <c:strRef>
              <c:f>STATS!$H$22</c:f>
              <c:strCache>
                <c:ptCount val="1"/>
                <c:pt idx="0">
                  <c:v>Enrollments with score 60-79 </c:v>
                </c:pt>
              </c:strCache>
            </c:strRef>
          </c:tx>
          <c:spPr>
            <a:solidFill>
              <a:srgbClr val="FFFFCC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STATS!$A$23:$A$29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</c:v>
                </c:pt>
              </c:strCache>
            </c:strRef>
          </c:cat>
          <c:val>
            <c:numRef>
              <c:f>STATS!$H$23:$H$29</c:f>
              <c:numCache>
                <c:formatCode>#,##0</c:formatCode>
                <c:ptCount val="7"/>
                <c:pt idx="0">
                  <c:v>888</c:v>
                </c:pt>
                <c:pt idx="1">
                  <c:v>57</c:v>
                </c:pt>
                <c:pt idx="2">
                  <c:v>355</c:v>
                </c:pt>
                <c:pt idx="3">
                  <c:v>459</c:v>
                </c:pt>
                <c:pt idx="4">
                  <c:v>504</c:v>
                </c:pt>
                <c:pt idx="5">
                  <c:v>276</c:v>
                </c:pt>
                <c:pt idx="6">
                  <c:v>2539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025-0149-B6BC-CB076216CCBC}"/>
            </c:ext>
          </c:extLst>
        </c:ser>
        <c:ser>
          <c:idx val="1"/>
          <c:order val="3"/>
          <c:tx>
            <c:strRef>
              <c:f>STATS!$J$22</c:f>
              <c:strCache>
                <c:ptCount val="1"/>
                <c:pt idx="0">
                  <c:v>Enrollments with score 40-59 </c:v>
                </c:pt>
              </c:strCache>
            </c:strRef>
          </c:tx>
          <c:spPr>
            <a:solidFill>
              <a:srgbClr val="FEA927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025-0149-B6BC-CB076216CC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STATS!$A$23:$A$29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</c:v>
                </c:pt>
              </c:strCache>
            </c:strRef>
          </c:cat>
          <c:val>
            <c:numRef>
              <c:f>STATS!$J$23:$J$29</c:f>
              <c:numCache>
                <c:formatCode>#,##0</c:formatCode>
                <c:ptCount val="7"/>
                <c:pt idx="0">
                  <c:v>274</c:v>
                </c:pt>
                <c:pt idx="1">
                  <c:v>0</c:v>
                </c:pt>
                <c:pt idx="2">
                  <c:v>188</c:v>
                </c:pt>
                <c:pt idx="3">
                  <c:v>285</c:v>
                </c:pt>
                <c:pt idx="4">
                  <c:v>325</c:v>
                </c:pt>
                <c:pt idx="5">
                  <c:v>108</c:v>
                </c:pt>
                <c:pt idx="6">
                  <c:v>1180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025-0149-B6BC-CB076216CCBC}"/>
            </c:ext>
          </c:extLst>
        </c:ser>
        <c:ser>
          <c:idx val="0"/>
          <c:order val="4"/>
          <c:tx>
            <c:strRef>
              <c:f>STATS!$L$22</c:f>
              <c:strCache>
                <c:ptCount val="1"/>
                <c:pt idx="0">
                  <c:v>Enrollments with score under 40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4.7210983282107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025-0149-B6BC-CB076216CCBC}"/>
                </c:ext>
              </c:extLst>
            </c:dLbl>
            <c:dLbl>
              <c:idx val="2"/>
              <c:layout>
                <c:manualLayout>
                  <c:x val="1.1693733006835998E-17"/>
                  <c:y val="-4.7210983282107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025-0149-B6BC-CB076216CCBC}"/>
                </c:ext>
              </c:extLst>
            </c:dLbl>
            <c:dLbl>
              <c:idx val="3"/>
              <c:layout>
                <c:manualLayout>
                  <c:x val="-1.2756947011459154E-3"/>
                  <c:y val="-4.7210983282107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025-0149-B6BC-CB076216CCBC}"/>
                </c:ext>
              </c:extLst>
            </c:dLbl>
            <c:dLbl>
              <c:idx val="4"/>
              <c:layout>
                <c:manualLayout>
                  <c:x val="6.3784735057295771E-3"/>
                  <c:y val="-4.7210983282107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025-0149-B6BC-CB076216CCBC}"/>
                </c:ext>
              </c:extLst>
            </c:dLbl>
            <c:dLbl>
              <c:idx val="5"/>
              <c:layout>
                <c:manualLayout>
                  <c:x val="-1.2756947011459154E-3"/>
                  <c:y val="-4.7210983282107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025-0149-B6BC-CB076216CCBC}"/>
                </c:ext>
              </c:extLst>
            </c:dLbl>
            <c:dLbl>
              <c:idx val="6"/>
              <c:layout>
                <c:manualLayout>
                  <c:x val="-1.2756947011459037E-3"/>
                  <c:y val="-4.95715324462129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025-0149-B6BC-CB076216CC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STATS!$A$23:$A$29</c:f>
              <c:strCache>
                <c:ptCount val="7"/>
                <c:pt idx="0">
                  <c:v>EME</c:v>
                </c:pt>
                <c:pt idx="1">
                  <c:v>EMSC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COLLEGE TOTAL</c:v>
                </c:pt>
              </c:strCache>
            </c:strRef>
          </c:cat>
          <c:val>
            <c:numRef>
              <c:f>STATS!$L$23:$L$29</c:f>
              <c:numCache>
                <c:formatCode>#,##0</c:formatCode>
                <c:ptCount val="7"/>
                <c:pt idx="0">
                  <c:v>124</c:v>
                </c:pt>
                <c:pt idx="1">
                  <c:v>0</c:v>
                </c:pt>
                <c:pt idx="2">
                  <c:v>107</c:v>
                </c:pt>
                <c:pt idx="3">
                  <c:v>28</c:v>
                </c:pt>
                <c:pt idx="4">
                  <c:v>46</c:v>
                </c:pt>
                <c:pt idx="5">
                  <c:v>18</c:v>
                </c:pt>
                <c:pt idx="6">
                  <c:v>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025-0149-B6BC-CB076216C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85808319"/>
        <c:axId val="591353535"/>
      </c:barChart>
      <c:catAx>
        <c:axId val="585808319"/>
        <c:scaling>
          <c:orientation val="maxMin"/>
        </c:scaling>
        <c:delete val="0"/>
        <c:axPos val="r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353535"/>
        <c:crosses val="max"/>
        <c:auto val="1"/>
        <c:lblAlgn val="ctr"/>
        <c:lblOffset val="100"/>
        <c:noMultiLvlLbl val="0"/>
      </c:catAx>
      <c:valAx>
        <c:axId val="591353535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808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9929533606505639E-2"/>
          <c:y val="0.96029383974062066"/>
          <c:w val="0.85771554717215792"/>
          <c:h val="3.96946734599351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Siteimprove Scores for EMS</a:t>
            </a:r>
            <a:r>
              <a:rPr lang="en-US" baseline="0"/>
              <a:t> Websites (Top 9)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SiteImprove!$B$1</c:f>
              <c:strCache>
                <c:ptCount val="1"/>
                <c:pt idx="0">
                  <c:v>WCAG 2.1 A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SiteImprove!$A$2:$A$10</c:f>
              <c:strCache>
                <c:ptCount val="9"/>
                <c:pt idx="0">
                  <c:v>EMS</c:v>
                </c:pt>
                <c:pt idx="1">
                  <c:v>EME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ENERGY</c:v>
                </c:pt>
                <c:pt idx="7">
                  <c:v>EESI</c:v>
                </c:pt>
                <c:pt idx="8">
                  <c:v>MUSEUM</c:v>
                </c:pt>
              </c:strCache>
            </c:strRef>
          </c:cat>
          <c:val>
            <c:numRef>
              <c:f>SiteImprove!$B$2:$B$10</c:f>
              <c:numCache>
                <c:formatCode>General</c:formatCode>
                <c:ptCount val="9"/>
                <c:pt idx="0">
                  <c:v>90.9</c:v>
                </c:pt>
                <c:pt idx="1">
                  <c:v>93.2</c:v>
                </c:pt>
                <c:pt idx="2">
                  <c:v>85.8</c:v>
                </c:pt>
                <c:pt idx="3">
                  <c:v>90.9</c:v>
                </c:pt>
                <c:pt idx="4">
                  <c:v>87.4</c:v>
                </c:pt>
                <c:pt idx="5">
                  <c:v>91.6</c:v>
                </c:pt>
                <c:pt idx="6">
                  <c:v>93.5</c:v>
                </c:pt>
                <c:pt idx="7">
                  <c:v>94.5</c:v>
                </c:pt>
                <c:pt idx="8">
                  <c:v>93.3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79-154F-BEB3-86F7A3FE8ADA}"/>
            </c:ext>
          </c:extLst>
        </c:ser>
        <c:ser>
          <c:idx val="1"/>
          <c:order val="1"/>
          <c:tx>
            <c:strRef>
              <c:f>SiteImprove!$C$1</c:f>
              <c:strCache>
                <c:ptCount val="1"/>
                <c:pt idx="0">
                  <c:v>WCAG 2.1 AA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SiteImprove!$A$2:$A$10</c:f>
              <c:strCache>
                <c:ptCount val="9"/>
                <c:pt idx="0">
                  <c:v>EMS</c:v>
                </c:pt>
                <c:pt idx="1">
                  <c:v>EME</c:v>
                </c:pt>
                <c:pt idx="2">
                  <c:v>GEOG</c:v>
                </c:pt>
                <c:pt idx="3">
                  <c:v>GEOSC</c:v>
                </c:pt>
                <c:pt idx="4">
                  <c:v>MATSE</c:v>
                </c:pt>
                <c:pt idx="5">
                  <c:v>METEO</c:v>
                </c:pt>
                <c:pt idx="6">
                  <c:v>ENERGY</c:v>
                </c:pt>
                <c:pt idx="7">
                  <c:v>EESI</c:v>
                </c:pt>
                <c:pt idx="8">
                  <c:v>MUSEUM</c:v>
                </c:pt>
              </c:strCache>
            </c:strRef>
          </c:cat>
          <c:val>
            <c:numRef>
              <c:f>SiteImprove!$C$2:$C$10</c:f>
              <c:numCache>
                <c:formatCode>General</c:formatCode>
                <c:ptCount val="9"/>
                <c:pt idx="0">
                  <c:v>93.1</c:v>
                </c:pt>
                <c:pt idx="1">
                  <c:v>84.4</c:v>
                </c:pt>
                <c:pt idx="2">
                  <c:v>84.3</c:v>
                </c:pt>
                <c:pt idx="3">
                  <c:v>82.7</c:v>
                </c:pt>
                <c:pt idx="4">
                  <c:v>84.7</c:v>
                </c:pt>
                <c:pt idx="5">
                  <c:v>84.7</c:v>
                </c:pt>
                <c:pt idx="6">
                  <c:v>89.1</c:v>
                </c:pt>
                <c:pt idx="7">
                  <c:v>85.9</c:v>
                </c:pt>
                <c:pt idx="8">
                  <c:v>84.4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79-154F-BEB3-86F7A3FE8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5216703"/>
        <c:axId val="372652031"/>
      </c:barChart>
      <c:catAx>
        <c:axId val="5852167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52031"/>
        <c:crosses val="autoZero"/>
        <c:auto val="1"/>
        <c:lblAlgn val="ctr"/>
        <c:lblOffset val="100"/>
        <c:noMultiLvlLbl val="0"/>
      </c:catAx>
      <c:valAx>
        <c:axId val="372652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2167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7AE39-7362-4E78-9E4E-659F9CC7D8F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40590-07F4-4951-8FC8-2DC46750F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35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Cannot find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861EE-7D03-F544-BFAD-3CB5F8C8B9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040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DB7C4-CA69-F55B-6758-59C235004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0DD29A-2198-B30F-CFE5-933DE118B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0E930-DD9E-EDAB-E858-9ABFA408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DC924-9E07-EAD2-B796-955C0F860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01168-86CC-675B-E41B-1156D41C6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81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1A95E-220A-859B-33A8-19E7B42BF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20C22-5243-693E-A41E-A3EAEEF38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DA447-0DAE-42A5-85B2-5BB99B5A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04C51-E2F9-B144-A7DF-F6EBA13BD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E105E-5E19-F30D-D534-B2BE2DD87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0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E08C5-BF2F-842B-45A3-FF7D4188D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40D8E-B619-128E-ED56-BD0517102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E686D-0510-C21C-D8D6-B0F1BF915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48A63-6F92-D9D9-185F-73CFD1632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07FFA-2FA5-E455-BF33-714DD354F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83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FF866-7146-D851-2C02-1B089FE26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DAD7A-F1F3-E368-CC3E-5FA947FD97E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Box 1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0C821-B985-9C96-C38D-246EC4E92F3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Box 2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590E5-5ED9-CA90-CE9C-BE9356DD7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470B1-B7E9-B88E-F8D8-1C1AE46CE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E81C0-0942-9B70-DCA9-0EAD7E723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09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l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BE7B7-8722-1F31-3EFA-92F1D1ED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309CF-51C5-5E25-A45E-DF117C4AEDD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Box 1 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B0AB4-309C-7163-EC74-BC248778B5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Box 1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C2998B-B08A-B014-1D4A-7D9BCE626D0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Box 2 Heading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E31128-9252-6E21-9985-02DD3E5620A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D9BB48-85B5-4D83-D008-AE1D48BB2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F5064-A1BB-A44C-2308-148DCD4B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D68246-119C-CF92-517A-C0F550F12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62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5C6E2-798D-D02F-A2EC-DA51A41C9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218C89-1CED-0D6F-8815-7F9A9F1E1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6FDE62-27ED-529F-1710-03CC863C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50E890-0ED2-D763-BDF2-EE3E78ABF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62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box layout w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0FC14-5BB4-9082-CAFA-AE1ADD03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24" y="136525"/>
            <a:ext cx="105774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ection Header 1">
            <a:extLst>
              <a:ext uri="{FF2B5EF4-FFF2-40B4-BE49-F238E27FC236}">
                <a16:creationId xmlns:a16="http://schemas.microsoft.com/office/drawing/2014/main" id="{46D8F88D-5032-E896-9030-C831287EEC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9724" y="1524685"/>
            <a:ext cx="5202936" cy="461962"/>
          </a:xfrm>
        </p:spPr>
        <p:txBody>
          <a:bodyPr/>
          <a:lstStyle/>
          <a:p>
            <a:pPr lvl="0"/>
            <a:r>
              <a:rPr lang="en-US"/>
              <a:t>Box 1 Heading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0A930262-44FD-5424-C7D5-ACEF6DCB683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9724" y="2025847"/>
            <a:ext cx="5202936" cy="1828800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0"/>
            <a:r>
              <a:rPr lang="en-US"/>
              <a:t>Box 1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ection Header 2">
            <a:extLst>
              <a:ext uri="{FF2B5EF4-FFF2-40B4-BE49-F238E27FC236}">
                <a16:creationId xmlns:a16="http://schemas.microsoft.com/office/drawing/2014/main" id="{0BE96632-CF35-842F-BA67-33058DCC7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18367" y="1524685"/>
            <a:ext cx="5198796" cy="461962"/>
          </a:xfrm>
        </p:spPr>
        <p:txBody>
          <a:bodyPr/>
          <a:lstStyle/>
          <a:p>
            <a:pPr lvl="0"/>
            <a:r>
              <a:rPr lang="en-US"/>
              <a:t>Box 2 Heading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2">
            <a:extLst>
              <a:ext uri="{FF2B5EF4-FFF2-40B4-BE49-F238E27FC236}">
                <a16:creationId xmlns:a16="http://schemas.microsoft.com/office/drawing/2014/main" id="{544A8154-C482-9387-C0EA-528264DA82D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18367" y="2025847"/>
            <a:ext cx="5202936" cy="1828800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Section Header 3">
            <a:extLst>
              <a:ext uri="{FF2B5EF4-FFF2-40B4-BE49-F238E27FC236}">
                <a16:creationId xmlns:a16="http://schemas.microsoft.com/office/drawing/2014/main" id="{AEC253BC-F6BE-6B9F-5DC7-2F79349C8F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9724" y="3976307"/>
            <a:ext cx="5202936" cy="461962"/>
          </a:xfrm>
        </p:spPr>
        <p:txBody>
          <a:bodyPr/>
          <a:lstStyle/>
          <a:p>
            <a:pPr lvl="0"/>
            <a:r>
              <a:rPr lang="en-US"/>
              <a:t>Box 3 Heading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</a:t>
            </a:r>
            <a:r>
              <a:rPr lang="en-US" err="1"/>
              <a:t>levelA</a:t>
            </a:r>
            <a:endParaRPr lang="en-US"/>
          </a:p>
        </p:txBody>
      </p:sp>
      <p:sp>
        <p:nvSpPr>
          <p:cNvPr id="12" name="Content 3">
            <a:extLst>
              <a:ext uri="{FF2B5EF4-FFF2-40B4-BE49-F238E27FC236}">
                <a16:creationId xmlns:a16="http://schemas.microsoft.com/office/drawing/2014/main" id="{3FEE5AAB-A958-5B52-BF12-BE52E093349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39724" y="4482909"/>
            <a:ext cx="5202936" cy="1828800"/>
          </a:xfrm>
        </p:spPr>
        <p:txBody>
          <a:bodyPr/>
          <a:lstStyle/>
          <a:p>
            <a:pPr lvl="0"/>
            <a:r>
              <a:rPr lang="en-US"/>
              <a:t>Box 3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Section Header 4">
            <a:extLst>
              <a:ext uri="{FF2B5EF4-FFF2-40B4-BE49-F238E27FC236}">
                <a16:creationId xmlns:a16="http://schemas.microsoft.com/office/drawing/2014/main" id="{9D9C74E4-EFFD-CD30-CD45-AD7A0FCC56C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8367" y="3976307"/>
            <a:ext cx="5202936" cy="461962"/>
          </a:xfrm>
        </p:spPr>
        <p:txBody>
          <a:bodyPr/>
          <a:lstStyle/>
          <a:p>
            <a:pPr lvl="0"/>
            <a:r>
              <a:rPr lang="en-US"/>
              <a:t>Box 4 Heading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4">
            <a:extLst>
              <a:ext uri="{FF2B5EF4-FFF2-40B4-BE49-F238E27FC236}">
                <a16:creationId xmlns:a16="http://schemas.microsoft.com/office/drawing/2014/main" id="{463D544D-43CA-C755-38EC-503EDFA1D8B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18367" y="4482909"/>
            <a:ext cx="5202936" cy="1828800"/>
          </a:xfrm>
        </p:spPr>
        <p:txBody>
          <a:bodyPr/>
          <a:lstStyle/>
          <a:p>
            <a:pPr lvl="0"/>
            <a:r>
              <a:rPr lang="en-US"/>
              <a:t>Box 4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B16D7D-1780-4710-B7BD-199FC82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82A52B-53C0-AC24-5F03-8F0AF971A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505301-6AFE-C636-22CC-AEF07D70C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803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full then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3B67-0120-CE0C-CE65-957C7E55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5391FD-2C20-1A72-1451-9A32582AB0E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690688"/>
            <a:ext cx="10515600" cy="957262"/>
          </a:xfrm>
        </p:spPr>
        <p:txBody>
          <a:bodyPr/>
          <a:lstStyle>
            <a:lvl3pPr marL="914400" indent="0">
              <a:buNone/>
              <a:defRPr/>
            </a:lvl3pPr>
          </a:lstStyle>
          <a:p>
            <a:pPr lvl="0"/>
            <a:r>
              <a:rPr lang="en-US"/>
              <a:t>Box 1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A58C57-1255-F141-8856-88FD2A61FE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647950"/>
            <a:ext cx="5119255" cy="3708400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7B151F4C-505A-A3FC-801D-A65FE7A231D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4544" y="2647950"/>
            <a:ext cx="5119255" cy="3708400"/>
          </a:xfrm>
        </p:spPr>
        <p:txBody>
          <a:bodyPr/>
          <a:lstStyle/>
          <a:p>
            <a:pPr lvl="0"/>
            <a:r>
              <a:rPr lang="en-US"/>
              <a:t>Box 3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A362E-FBA0-DD9D-326E-6C20601D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FC522-AA01-6654-99CB-CA021E82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9173C-AB25-37C4-D00F-85E30451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1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top full width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3B67-0120-CE0C-CE65-957C7E55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A58C57-1255-F141-8856-88FD2A61FE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199" y="1843088"/>
            <a:ext cx="5119255" cy="2711979"/>
          </a:xfrm>
        </p:spPr>
        <p:txBody>
          <a:bodyPr/>
          <a:lstStyle/>
          <a:p>
            <a:pPr lvl="0"/>
            <a:r>
              <a:rPr lang="en-US"/>
              <a:t>Box 1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7B151F4C-505A-A3FC-801D-A65FE7A231D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4543" y="1843088"/>
            <a:ext cx="5119255" cy="2711979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full width">
            <a:extLst>
              <a:ext uri="{FF2B5EF4-FFF2-40B4-BE49-F238E27FC236}">
                <a16:creationId xmlns:a16="http://schemas.microsoft.com/office/drawing/2014/main" id="{3F5391FD-2C20-1A72-1451-9A32582AB0E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199" y="4707467"/>
            <a:ext cx="10515600" cy="1496483"/>
          </a:xfrm>
        </p:spPr>
        <p:txBody>
          <a:bodyPr/>
          <a:lstStyle/>
          <a:p>
            <a:pPr lvl="0"/>
            <a:r>
              <a:rPr lang="en-US"/>
              <a:t>Box 3 Full width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A362E-FBA0-DD9D-326E-6C20601D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FC522-AA01-6654-99CB-CA021E82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9173C-AB25-37C4-D00F-85E30451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8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-full width then two col w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3B67-0120-CE0C-CE65-957C7E55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op full width content">
            <a:extLst>
              <a:ext uri="{FF2B5EF4-FFF2-40B4-BE49-F238E27FC236}">
                <a16:creationId xmlns:a16="http://schemas.microsoft.com/office/drawing/2014/main" id="{3F5391FD-2C20-1A72-1451-9A32582AB0E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690688"/>
            <a:ext cx="10515600" cy="592137"/>
          </a:xfrm>
        </p:spPr>
        <p:txBody>
          <a:bodyPr/>
          <a:lstStyle/>
          <a:p>
            <a:pPr lvl="0"/>
            <a:r>
              <a:rPr lang="en-US"/>
              <a:t>Box 1 Text full width</a:t>
            </a:r>
          </a:p>
        </p:txBody>
      </p:sp>
      <p:sp>
        <p:nvSpPr>
          <p:cNvPr id="8" name="subhead col 1">
            <a:extLst>
              <a:ext uri="{FF2B5EF4-FFF2-40B4-BE49-F238E27FC236}">
                <a16:creationId xmlns:a16="http://schemas.microsoft.com/office/drawing/2014/main" id="{CA981D76-7B24-9A46-2690-3E2D9C8850A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8200" y="2268537"/>
            <a:ext cx="5119688" cy="592135"/>
          </a:xfrm>
        </p:spPr>
        <p:txBody>
          <a:bodyPr/>
          <a:lstStyle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Box 2 Heading</a:t>
            </a:r>
          </a:p>
        </p:txBody>
      </p:sp>
      <p:sp>
        <p:nvSpPr>
          <p:cNvPr id="9" name="col 1">
            <a:extLst>
              <a:ext uri="{FF2B5EF4-FFF2-40B4-BE49-F238E27FC236}">
                <a16:creationId xmlns:a16="http://schemas.microsoft.com/office/drawing/2014/main" id="{1DA58C57-1255-F141-8856-88FD2A61FE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860674"/>
            <a:ext cx="5119255" cy="3495675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subhead col 2">
            <a:extLst>
              <a:ext uri="{FF2B5EF4-FFF2-40B4-BE49-F238E27FC236}">
                <a16:creationId xmlns:a16="http://schemas.microsoft.com/office/drawing/2014/main" id="{C4B60A6B-FE10-A288-78DF-277445A3995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34113" y="2282825"/>
            <a:ext cx="5119687" cy="577847"/>
          </a:xfrm>
        </p:spPr>
        <p:txBody>
          <a:bodyPr/>
          <a:lstStyle/>
          <a:p>
            <a:pPr lvl="0"/>
            <a:r>
              <a:rPr lang="en-US"/>
              <a:t>Box 3 Heading</a:t>
            </a:r>
          </a:p>
        </p:txBody>
      </p:sp>
      <p:sp>
        <p:nvSpPr>
          <p:cNvPr id="10" name="col 2">
            <a:extLst>
              <a:ext uri="{FF2B5EF4-FFF2-40B4-BE49-F238E27FC236}">
                <a16:creationId xmlns:a16="http://schemas.microsoft.com/office/drawing/2014/main" id="{7B151F4C-505A-A3FC-801D-A65FE7A231D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4544" y="2860672"/>
            <a:ext cx="5119255" cy="3495678"/>
          </a:xfrm>
        </p:spPr>
        <p:txBody>
          <a:bodyPr/>
          <a:lstStyle/>
          <a:p>
            <a:pPr lvl="0"/>
            <a:r>
              <a:rPr lang="en-US"/>
              <a:t>Box 3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A362E-FBA0-DD9D-326E-6C20601D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FC522-AA01-6654-99CB-CA021E82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9173C-AB25-37C4-D00F-85E30451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07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full width then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3B67-0120-CE0C-CE65-957C7E55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op full width content">
            <a:extLst>
              <a:ext uri="{FF2B5EF4-FFF2-40B4-BE49-F238E27FC236}">
                <a16:creationId xmlns:a16="http://schemas.microsoft.com/office/drawing/2014/main" id="{3F5391FD-2C20-1A72-1451-9A32582AB0E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690688"/>
            <a:ext cx="10515600" cy="1552575"/>
          </a:xfrm>
        </p:spPr>
        <p:txBody>
          <a:bodyPr/>
          <a:lstStyle/>
          <a:p>
            <a:pPr lvl="0"/>
            <a:r>
              <a:rPr lang="en-US"/>
              <a:t>Box 1 Full width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ol 1">
            <a:extLst>
              <a:ext uri="{FF2B5EF4-FFF2-40B4-BE49-F238E27FC236}">
                <a16:creationId xmlns:a16="http://schemas.microsoft.com/office/drawing/2014/main" id="{1DA58C57-1255-F141-8856-88FD2A61FE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3429098"/>
            <a:ext cx="5119255" cy="2747962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l 2">
            <a:extLst>
              <a:ext uri="{FF2B5EF4-FFF2-40B4-BE49-F238E27FC236}">
                <a16:creationId xmlns:a16="http://schemas.microsoft.com/office/drawing/2014/main" id="{7B151F4C-505A-A3FC-801D-A65FE7A231D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4544" y="3429098"/>
            <a:ext cx="5119255" cy="2747962"/>
          </a:xfrm>
        </p:spPr>
        <p:txBody>
          <a:bodyPr/>
          <a:lstStyle/>
          <a:p>
            <a:pPr lvl="0"/>
            <a:r>
              <a:rPr lang="en-US"/>
              <a:t>Box 3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A362E-FBA0-DD9D-326E-6C20601D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FC522-AA01-6654-99CB-CA021E82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9173C-AB25-37C4-D00F-85E30451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92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3B67-0120-CE0C-CE65-957C7E55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op full width content">
            <a:extLst>
              <a:ext uri="{FF2B5EF4-FFF2-40B4-BE49-F238E27FC236}">
                <a16:creationId xmlns:a16="http://schemas.microsoft.com/office/drawing/2014/main" id="{3F5391FD-2C20-1A72-1451-9A32582AB0E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09218"/>
            <a:ext cx="10515600" cy="2375433"/>
          </a:xfrm>
        </p:spPr>
        <p:txBody>
          <a:bodyPr/>
          <a:lstStyle/>
          <a:p>
            <a:pPr lvl="0"/>
            <a:r>
              <a:rPr lang="en-US"/>
              <a:t>Box 1 Full Width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bottom full width content">
            <a:extLst>
              <a:ext uri="{FF2B5EF4-FFF2-40B4-BE49-F238E27FC236}">
                <a16:creationId xmlns:a16="http://schemas.microsoft.com/office/drawing/2014/main" id="{7B7F97BE-2BB4-EBE5-1F0E-FEC3583EE80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4419600"/>
            <a:ext cx="10515600" cy="1701801"/>
          </a:xfrm>
        </p:spPr>
        <p:txBody>
          <a:bodyPr/>
          <a:lstStyle/>
          <a:p>
            <a:pPr lvl="0"/>
            <a:r>
              <a:rPr lang="en-US"/>
              <a:t>Box 2 Full Width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A362E-FBA0-DD9D-326E-6C20601D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FC522-AA01-6654-99CB-CA021E82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9173C-AB25-37C4-D00F-85E30451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20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ull width 2 col bottom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C121-F097-C702-16A9-59471A046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op full">
            <a:extLst>
              <a:ext uri="{FF2B5EF4-FFF2-40B4-BE49-F238E27FC236}">
                <a16:creationId xmlns:a16="http://schemas.microsoft.com/office/drawing/2014/main" id="{9CDD97FF-DA60-0155-DBF2-0DCD74E848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28800"/>
            <a:ext cx="10515600" cy="965200"/>
          </a:xfrm>
        </p:spPr>
        <p:txBody>
          <a:bodyPr/>
          <a:lstStyle/>
          <a:p>
            <a:pPr lvl="0"/>
            <a:r>
              <a:rPr lang="en-US"/>
              <a:t>Box 1 Full Width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second full">
            <a:extLst>
              <a:ext uri="{FF2B5EF4-FFF2-40B4-BE49-F238E27FC236}">
                <a16:creationId xmlns:a16="http://schemas.microsoft.com/office/drawing/2014/main" id="{1145EC05-B967-0FD2-02C5-353BF1E5E09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928938"/>
            <a:ext cx="10515600" cy="1066800"/>
          </a:xfrm>
        </p:spPr>
        <p:txBody>
          <a:bodyPr/>
          <a:lstStyle/>
          <a:p>
            <a:pPr lvl="0"/>
            <a:r>
              <a:rPr lang="en-US"/>
              <a:t>Box 2 Full Width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left col">
            <a:extLst>
              <a:ext uri="{FF2B5EF4-FFF2-40B4-BE49-F238E27FC236}">
                <a16:creationId xmlns:a16="http://schemas.microsoft.com/office/drawing/2014/main" id="{0F587966-95B9-A526-A407-17F6379AC99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4097338"/>
            <a:ext cx="5138738" cy="1320800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US"/>
              <a:t>Box 3 Text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Level</a:t>
            </a:r>
          </a:p>
          <a:p>
            <a:pPr lvl="0"/>
            <a:endParaRPr lang="en-US"/>
          </a:p>
        </p:txBody>
      </p:sp>
      <p:sp>
        <p:nvSpPr>
          <p:cNvPr id="12" name="right col">
            <a:extLst>
              <a:ext uri="{FF2B5EF4-FFF2-40B4-BE49-F238E27FC236}">
                <a16:creationId xmlns:a16="http://schemas.microsoft.com/office/drawing/2014/main" id="{5285C8F4-8371-2F06-1A92-EF4BF55C46C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15064" y="4097338"/>
            <a:ext cx="5138738" cy="1320800"/>
          </a:xfrm>
        </p:spPr>
        <p:txBody>
          <a:bodyPr/>
          <a:lstStyle/>
          <a:p>
            <a:pPr lvl="0"/>
            <a:r>
              <a:rPr lang="en-US"/>
              <a:t>Box 4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bottom full">
            <a:extLst>
              <a:ext uri="{FF2B5EF4-FFF2-40B4-BE49-F238E27FC236}">
                <a16:creationId xmlns:a16="http://schemas.microsoft.com/office/drawing/2014/main" id="{C7ADBB80-DB43-2A61-5339-8B735095E5F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5531379"/>
            <a:ext cx="10515600" cy="711729"/>
          </a:xfrm>
        </p:spPr>
        <p:txBody>
          <a:bodyPr/>
          <a:lstStyle/>
          <a:p>
            <a:pPr lvl="0"/>
            <a:r>
              <a:rPr lang="en-US"/>
              <a:t>Box 5 Full Width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A9F886-3D22-0FA2-C001-2E8EBACD1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833917-D602-21C2-7DAA-287D5D28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BE4A22-9AB8-EED3-3419-6014ADD7A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39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content wel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5F91-3B61-75C2-F3E0-E486ECF25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6F8F32B9-4B5C-965B-FC96-33ABD0B2FA0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5467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1 text </a:t>
            </a:r>
          </a:p>
        </p:txBody>
      </p:sp>
      <p:sp>
        <p:nvSpPr>
          <p:cNvPr id="8" name="Content 2">
            <a:extLst>
              <a:ext uri="{FF2B5EF4-FFF2-40B4-BE49-F238E27FC236}">
                <a16:creationId xmlns:a16="http://schemas.microsoft.com/office/drawing/2014/main" id="{A47A8D8F-0684-172C-07FE-EF48933FE93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642534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1E1C5FB-0997-F035-EAB2-D264E669CBC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49601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3 text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45C0F282-68B9-F647-3434-0B5F7279D32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56668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4 text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A7FB10C-3CF6-AED1-6CFC-794B3EE24D3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63735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5 text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61407AF-94A2-22E2-0D3E-B609FDC578A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670802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6 text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13A897E8-D052-DF2E-6E92-9EDF8995F1D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177869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7 text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5F029104-165D-8C8F-0E42-250E69F24F35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0684936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8 text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1EAFE952-39ED-866B-7C58-05FD8303D55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35464" y="3300570"/>
            <a:ext cx="1371600" cy="1371600"/>
          </a:xfrm>
        </p:spPr>
        <p:txBody>
          <a:bodyPr/>
          <a:lstStyle/>
          <a:p>
            <a:pPr lvl="0"/>
            <a:r>
              <a:rPr lang="en-US"/>
              <a:t>Box 9 text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9494E8D1-CBCA-D21F-9853-F5E7120C40B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642534" y="3300570"/>
            <a:ext cx="1371600" cy="1371600"/>
          </a:xfrm>
        </p:spPr>
        <p:txBody>
          <a:bodyPr/>
          <a:lstStyle/>
          <a:p>
            <a:pPr lvl="0"/>
            <a:r>
              <a:rPr lang="en-US"/>
              <a:t>Box 10 text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673ED6E1-96AE-8B2D-FF2C-CCAA5B2F3AB8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49598" y="3304806"/>
            <a:ext cx="1371600" cy="1371600"/>
          </a:xfrm>
        </p:spPr>
        <p:txBody>
          <a:bodyPr/>
          <a:lstStyle/>
          <a:p>
            <a:pPr lvl="0"/>
            <a:r>
              <a:rPr lang="en-US"/>
              <a:t>Box 11 text</a:t>
            </a: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A690215F-33DA-313B-E1AE-44D13718AF8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656668" y="3300570"/>
            <a:ext cx="1371600" cy="1371600"/>
          </a:xfrm>
        </p:spPr>
        <p:txBody>
          <a:bodyPr/>
          <a:lstStyle/>
          <a:p>
            <a:pPr lvl="0"/>
            <a:r>
              <a:rPr lang="en-US"/>
              <a:t>Box 12 text</a:t>
            </a:r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DE0824E-6DEB-37DC-3449-462D741234B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63735" y="3316870"/>
            <a:ext cx="1371600" cy="1371600"/>
          </a:xfrm>
        </p:spPr>
        <p:txBody>
          <a:bodyPr/>
          <a:lstStyle/>
          <a:p>
            <a:pPr lvl="0"/>
            <a:r>
              <a:rPr lang="en-US"/>
              <a:t>Box 13 text</a:t>
            </a:r>
          </a:p>
        </p:txBody>
      </p:sp>
      <p:sp>
        <p:nvSpPr>
          <p:cNvPr id="20" name="Content Placeholder 14">
            <a:extLst>
              <a:ext uri="{FF2B5EF4-FFF2-40B4-BE49-F238E27FC236}">
                <a16:creationId xmlns:a16="http://schemas.microsoft.com/office/drawing/2014/main" id="{A0FDC393-1633-1BE4-0360-7DCF2EA106D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7670802" y="3294766"/>
            <a:ext cx="1371600" cy="1371600"/>
          </a:xfrm>
        </p:spPr>
        <p:txBody>
          <a:bodyPr/>
          <a:lstStyle/>
          <a:p>
            <a:pPr lvl="0"/>
            <a:r>
              <a:rPr lang="en-US"/>
              <a:t>Box 14 text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836EE224-D52C-BAB9-44F8-7BD7E98728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177869" y="3294766"/>
            <a:ext cx="1371600" cy="1371600"/>
          </a:xfrm>
        </p:spPr>
        <p:txBody>
          <a:bodyPr/>
          <a:lstStyle/>
          <a:p>
            <a:pPr lvl="0"/>
            <a:r>
              <a:rPr lang="en-US"/>
              <a:t>Box 15 text</a:t>
            </a:r>
          </a:p>
        </p:txBody>
      </p:sp>
      <p:sp>
        <p:nvSpPr>
          <p:cNvPr id="22" name="Content Placeholder 16">
            <a:extLst>
              <a:ext uri="{FF2B5EF4-FFF2-40B4-BE49-F238E27FC236}">
                <a16:creationId xmlns:a16="http://schemas.microsoft.com/office/drawing/2014/main" id="{D8C12577-906D-5B89-88B5-DDEDE50D8BB6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10684936" y="3304806"/>
            <a:ext cx="1371600" cy="1371600"/>
          </a:xfrm>
        </p:spPr>
        <p:txBody>
          <a:bodyPr/>
          <a:lstStyle/>
          <a:p>
            <a:pPr lvl="0"/>
            <a:r>
              <a:rPr lang="en-US"/>
              <a:t>Box 16 text</a:t>
            </a:r>
          </a:p>
        </p:txBody>
      </p:sp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C184D0E0-EF5B-138D-FF4F-B1E1C76025DE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135467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17 text</a:t>
            </a:r>
          </a:p>
        </p:txBody>
      </p:sp>
      <p:sp>
        <p:nvSpPr>
          <p:cNvPr id="24" name="Content Placeholder 18">
            <a:extLst>
              <a:ext uri="{FF2B5EF4-FFF2-40B4-BE49-F238E27FC236}">
                <a16:creationId xmlns:a16="http://schemas.microsoft.com/office/drawing/2014/main" id="{05A4A559-4E3C-4012-6061-96FE60618DC5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1642534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18 text</a:t>
            </a:r>
          </a:p>
        </p:txBody>
      </p:sp>
      <p:sp>
        <p:nvSpPr>
          <p:cNvPr id="25" name="Content Placeholder 19">
            <a:extLst>
              <a:ext uri="{FF2B5EF4-FFF2-40B4-BE49-F238E27FC236}">
                <a16:creationId xmlns:a16="http://schemas.microsoft.com/office/drawing/2014/main" id="{5832A552-7588-BF2A-DF99-9E1D1C80DD25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149601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19 text</a:t>
            </a:r>
          </a:p>
        </p:txBody>
      </p:sp>
      <p:sp>
        <p:nvSpPr>
          <p:cNvPr id="26" name="Content Placeholder 20">
            <a:extLst>
              <a:ext uri="{FF2B5EF4-FFF2-40B4-BE49-F238E27FC236}">
                <a16:creationId xmlns:a16="http://schemas.microsoft.com/office/drawing/2014/main" id="{694E00C4-0550-0819-95CA-DB47973683B3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656668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20 text</a:t>
            </a:r>
          </a:p>
        </p:txBody>
      </p:sp>
      <p:sp>
        <p:nvSpPr>
          <p:cNvPr id="27" name="Content Placeholder 21">
            <a:extLst>
              <a:ext uri="{FF2B5EF4-FFF2-40B4-BE49-F238E27FC236}">
                <a16:creationId xmlns:a16="http://schemas.microsoft.com/office/drawing/2014/main" id="{6AB2BF5F-DC97-2BB5-86BA-24086D9E7070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6163735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21 text</a:t>
            </a:r>
          </a:p>
        </p:txBody>
      </p:sp>
      <p:sp>
        <p:nvSpPr>
          <p:cNvPr id="28" name="Content Placeholder 22">
            <a:extLst>
              <a:ext uri="{FF2B5EF4-FFF2-40B4-BE49-F238E27FC236}">
                <a16:creationId xmlns:a16="http://schemas.microsoft.com/office/drawing/2014/main" id="{B304CBDD-6EB1-A70C-7BF1-F9F6D2882214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7670802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22 text</a:t>
            </a:r>
          </a:p>
        </p:txBody>
      </p:sp>
      <p:sp>
        <p:nvSpPr>
          <p:cNvPr id="29" name="Content Placeholder 23">
            <a:extLst>
              <a:ext uri="{FF2B5EF4-FFF2-40B4-BE49-F238E27FC236}">
                <a16:creationId xmlns:a16="http://schemas.microsoft.com/office/drawing/2014/main" id="{A7D6059B-F11A-2D06-C90F-2CC236501E70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177869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23 text</a:t>
            </a:r>
          </a:p>
        </p:txBody>
      </p:sp>
      <p:sp>
        <p:nvSpPr>
          <p:cNvPr id="30" name="Content Placeholder 24">
            <a:extLst>
              <a:ext uri="{FF2B5EF4-FFF2-40B4-BE49-F238E27FC236}">
                <a16:creationId xmlns:a16="http://schemas.microsoft.com/office/drawing/2014/main" id="{A5B29C76-82E0-5747-1C16-AA9145CD5FE3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10684936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24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5F9799-2869-37DC-BB13-DA0E85EF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C1F1931D-83A8-6CBB-1E0D-ECC68417D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61557A-FF7B-DE42-B338-CB8A62727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49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F26BA6-C4E6-E44B-C17D-5AB22A126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1FF983-6094-9930-2C6E-7F4C1E39E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5DB44-3F9D-4700-857D-E32B0252A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78CB849-F291-6C65-8C42-7729E2A5B6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38" y="406400"/>
            <a:ext cx="11464925" cy="1371600"/>
          </a:xfrm>
        </p:spPr>
        <p:txBody>
          <a:bodyPr anchor="ctr">
            <a:noAutofit/>
          </a:bodyPr>
          <a:lstStyle>
            <a:lvl1pPr marL="0" indent="0">
              <a:buNone/>
              <a:defRPr sz="48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Title Only</a:t>
            </a:r>
          </a:p>
        </p:txBody>
      </p:sp>
    </p:spTree>
    <p:extLst>
      <p:ext uri="{BB962C8B-B14F-4D97-AF65-F5344CB8AC3E}">
        <p14:creationId xmlns:p14="http://schemas.microsoft.com/office/powerpoint/2010/main" val="2088023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80121-438B-9D85-F7D3-8C5C1B690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ACFBB-9EC3-CA3D-4C6C-C315CF424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EE377-DF0C-E002-577D-1B44CE4B1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288A67-3F2C-55DA-8DA0-C70E0E1FF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FBB903-AC30-2247-08A5-A243C49A0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25C13-129F-FA58-8F8E-CF172E30D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34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37226-1ADD-707E-710C-62982DB3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7A6C04-6EF3-D3EE-3BB2-3B7F2A2E70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D03E2-FDE6-19FB-E02A-F79C294CB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9A8E0-63E7-93E2-21FD-071296D50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BA7AB-4CC3-D02C-294E-6D2F01227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F048F-94D9-18E4-39DB-4844E4982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274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372C7-1E38-F850-44E9-BF6EC8A6D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63D348-3DE1-0BBE-5104-846FF1319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DC512-DE6B-8FED-08AC-4969AC50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BDAB0-90B5-9ED7-82E5-E562D12D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1BDAD-3AF7-19BE-63AE-3DF827C99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618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345E35-E0B6-C0FB-8202-DA2401562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2F9E3-77D6-841E-F600-F390FE082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21C5A-9A33-350B-7904-E2CA95AF8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F1418-77F7-87CC-3E7C-AC9D1184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0B5CE-7349-032D-3A74-966C3C2EB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78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287C44-BE76-25FD-752B-4DFE0A00F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AEE1B-0C12-42E1-B3F2-4E9363E25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49D56-FAD3-3BC8-CE6A-F5BC380EA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4774F-16F7-CE07-B2E5-CD3A9C73F5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C03D7-9CBE-0981-3ED8-23E12E6B5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9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Atkinson Hyperlegible Nex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tkinson Hyperlegible Nex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tkinson Hyperlegible Nex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tkinson Hyperlegible Nex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erture.it.psu.edu/ally/cours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ms.psu.edu/accessibility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4BCBF2-1E1A-8384-115B-04BACD09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85C12D-0E83-7BA1-1E88-CC57CEAB8D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055" y="644526"/>
            <a:ext cx="4572000" cy="2133599"/>
          </a:xfrm>
        </p:spPr>
        <p:txBody>
          <a:bodyPr/>
          <a:lstStyle/>
          <a:p>
            <a:r>
              <a:rPr lang="en-US"/>
              <a:t>Accessibility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943BFF-534D-F7C7-8D4F-911E3E0D4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514" y="3422651"/>
            <a:ext cx="2898843" cy="984553"/>
          </a:xfrm>
        </p:spPr>
        <p:txBody>
          <a:bodyPr/>
          <a:lstStyle/>
          <a:p>
            <a:r>
              <a:rPr lang="en-US"/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536610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CAC07-E465-7456-F636-B275F32B8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Reminder…Some Caveats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5E8AB-42EB-0DEB-36FD-1CE1B9F28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This only includes Ally scores</a:t>
            </a:r>
          </a:p>
          <a:p>
            <a:r>
              <a:rPr lang="en-US"/>
              <a:t>Ally only finds about 80% of issues</a:t>
            </a:r>
          </a:p>
          <a:p>
            <a:r>
              <a:rPr lang="en-US"/>
              <a:t>Does not include textbooks, publisher materials, external content, etc.</a:t>
            </a:r>
          </a:p>
          <a:p>
            <a:r>
              <a:rPr lang="en-US"/>
              <a:t>Does include unpublished material in Canvas</a:t>
            </a:r>
          </a:p>
          <a:p>
            <a:r>
              <a:rPr lang="en-US"/>
              <a:t>Remember: </a:t>
            </a:r>
            <a:r>
              <a:rPr lang="en-US">
                <a:hlinkClick r:id="rId3"/>
              </a:rPr>
              <a:t>Aperture Analytics</a:t>
            </a:r>
            <a:r>
              <a:rPr lang="en-US"/>
              <a:t> has your Ally scores for each and every course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94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889C9-9F4C-8A9C-8857-07FF533F6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/>
              <a:t>Current State: Fall 2026</a:t>
            </a:r>
          </a:p>
        </p:txBody>
      </p:sp>
      <p:graphicFrame>
        <p:nvGraphicFramePr>
          <p:cNvPr id="4" name="Content Placeholder 3" descr="Bar chart showing Percent of enrollments by benchmark level for each department.">
            <a:extLst>
              <a:ext uri="{FF2B5EF4-FFF2-40B4-BE49-F238E27FC236}">
                <a16:creationId xmlns:a16="http://schemas.microsoft.com/office/drawing/2014/main" id="{6AD986F5-F3F1-BA4F-9961-70147D59827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55600" y="1032933"/>
          <a:ext cx="11463867" cy="5655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6325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F5EFB-BA90-A1CD-3B6B-08FA989BB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49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/>
              <a:t>Enrollments impacted above, near, and below benchmark (90% or above)</a:t>
            </a:r>
          </a:p>
        </p:txBody>
      </p:sp>
      <p:graphicFrame>
        <p:nvGraphicFramePr>
          <p:cNvPr id="4" name="Content Placeholder 3" descr="Bar chart showing number of enrollments by above 90%, from 80-89%, and below 80%">
            <a:extLst>
              <a:ext uri="{FF2B5EF4-FFF2-40B4-BE49-F238E27FC236}">
                <a16:creationId xmlns:a16="http://schemas.microsoft.com/office/drawing/2014/main" id="{0CC03CC3-A0FF-E649-9CFA-E2C2B7A373C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8799" y="1407055"/>
          <a:ext cx="11243733" cy="5213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0502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1B589-4A6D-6616-CEE1-3E289602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/>
              <a:t>Enrollments by Accessibility Level</a:t>
            </a:r>
          </a:p>
        </p:txBody>
      </p:sp>
      <p:graphicFrame>
        <p:nvGraphicFramePr>
          <p:cNvPr id="4" name="Content Placeholder 3" descr="Stacked bar chart showing enrollments by each level of accessibility per department and for the college overall.">
            <a:extLst>
              <a:ext uri="{FF2B5EF4-FFF2-40B4-BE49-F238E27FC236}">
                <a16:creationId xmlns:a16="http://schemas.microsoft.com/office/drawing/2014/main" id="{9027985F-8968-0E4E-B808-F74C2A336BA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5467" y="982133"/>
          <a:ext cx="11650133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695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2631C-583B-2621-B2DA-A25D97D37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8299"/>
            <a:ext cx="10515600" cy="1325563"/>
          </a:xfrm>
        </p:spPr>
        <p:txBody>
          <a:bodyPr/>
          <a:lstStyle/>
          <a:p>
            <a:r>
              <a:rPr lang="en-US"/>
              <a:t>Fall 2025 to Fall 2026</a:t>
            </a:r>
          </a:p>
        </p:txBody>
      </p:sp>
      <p:pic>
        <p:nvPicPr>
          <p:cNvPr id="5" name="Content Placeholder 4" descr="Image showing all levels of accessibility for departments—end Fall 2025 compared to September 2026">
            <a:extLst>
              <a:ext uri="{FF2B5EF4-FFF2-40B4-BE49-F238E27FC236}">
                <a16:creationId xmlns:a16="http://schemas.microsoft.com/office/drawing/2014/main" id="{D8263304-1B55-2CDD-1831-572DFCE2B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752602"/>
            <a:ext cx="10381227" cy="622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04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BE442-0EAB-379D-0E72-A1C784578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EMS Websites</a:t>
            </a:r>
          </a:p>
        </p:txBody>
      </p:sp>
      <p:graphicFrame>
        <p:nvGraphicFramePr>
          <p:cNvPr id="4" name="Content Placeholder 3" descr="EMS Websites Graph">
            <a:extLst>
              <a:ext uri="{FF2B5EF4-FFF2-40B4-BE49-F238E27FC236}">
                <a16:creationId xmlns:a16="http://schemas.microsoft.com/office/drawing/2014/main" id="{C9D8E6E4-86F2-287C-D191-8D4387CD894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8667" y="1320800"/>
          <a:ext cx="11633200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0030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53853-3A38-DF1E-6A89-A74C7BD4F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975E-DB4B-9C8F-0850-837690025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AC48F-CF40-4969-F3AD-1D1BB78B6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Training Conducted</a:t>
            </a:r>
          </a:p>
          <a:p>
            <a:pPr lvl="1"/>
            <a:r>
              <a:rPr lang="en-US"/>
              <a:t>Word Accessibility Training</a:t>
            </a:r>
          </a:p>
          <a:p>
            <a:pPr lvl="1"/>
            <a:r>
              <a:rPr lang="en-US"/>
              <a:t>PPT Accessibility</a:t>
            </a:r>
          </a:p>
          <a:p>
            <a:pPr lvl="1"/>
            <a:r>
              <a:rPr lang="en-US"/>
              <a:t>Email Accessibility</a:t>
            </a:r>
          </a:p>
          <a:p>
            <a:r>
              <a:rPr lang="en-US"/>
              <a:t>Future Training</a:t>
            </a:r>
          </a:p>
          <a:p>
            <a:pPr lvl="1"/>
            <a:r>
              <a:rPr lang="en-US"/>
              <a:t>Mailchimp Accessibility</a:t>
            </a:r>
          </a:p>
          <a:p>
            <a:pPr lvl="1"/>
            <a:r>
              <a:rPr lang="en-US"/>
              <a:t>Social Media Accessibility (poss.)</a:t>
            </a:r>
          </a:p>
          <a:p>
            <a:pPr lvl="1"/>
            <a:r>
              <a:rPr lang="en-US"/>
              <a:t>The Five Minute Fix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1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BCDE4-9E63-6882-E70D-4C5206330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8734F-E5F3-A52D-C6D0-39A4A7E5B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>
                <a:hlinkClick r:id="rId2"/>
              </a:rPr>
              <a:t>Accessibility Site</a:t>
            </a:r>
            <a:endParaRPr lang="en-US"/>
          </a:p>
          <a:p>
            <a:r>
              <a:rPr lang="en-US"/>
              <a:t>Short-form and Long-form Videos</a:t>
            </a:r>
          </a:p>
          <a:p>
            <a:r>
              <a:rPr lang="en-US"/>
              <a:t>Other ideas?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17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24FCD6-CF48-AC95-DFEF-B5EAACE13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How can we make this less stressful?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BDFE86-222A-FD94-427E-8BDE23C5C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else do people need, or need to know? </a:t>
            </a:r>
          </a:p>
          <a:p>
            <a:r>
              <a:rPr lang="en-US"/>
              <a:t>How can we make this less overwhelming?</a:t>
            </a:r>
          </a:p>
          <a:p>
            <a:r>
              <a:rPr lang="en-US"/>
              <a:t>Anything else I need to know?</a:t>
            </a:r>
          </a:p>
        </p:txBody>
      </p:sp>
    </p:spTree>
    <p:extLst>
      <p:ext uri="{BB962C8B-B14F-4D97-AF65-F5344CB8AC3E}">
        <p14:creationId xmlns:p14="http://schemas.microsoft.com/office/powerpoint/2010/main" val="309368567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ccessible-ppt-multiple layouts" id="{E75F9D81-17B3-D148-B1DF-194B193BFDE7}" vid="{5C846F77-6C1B-1544-B913-0C9F5953F5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</Words>
  <Application>Microsoft Office PowerPoint</Application>
  <PresentationFormat>Widescreen</PresentationFormat>
  <Paragraphs>36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Atkinson Hyperlegible Next</vt:lpstr>
      <vt:lpstr>2_Office Theme</vt:lpstr>
      <vt:lpstr>Accessibility Update</vt:lpstr>
      <vt:lpstr>Reminder…Some Caveats</vt:lpstr>
      <vt:lpstr>Current State: Fall 2026</vt:lpstr>
      <vt:lpstr>Enrollments impacted above, near, and below benchmark (90% or above)</vt:lpstr>
      <vt:lpstr>Enrollments by Accessibility Level</vt:lpstr>
      <vt:lpstr>Fall 2025 to Fall 2026</vt:lpstr>
      <vt:lpstr>EMS Websites</vt:lpstr>
      <vt:lpstr>Training</vt:lpstr>
      <vt:lpstr>Future Plans</vt:lpstr>
      <vt:lpstr>How can we make this less stressful?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Craig, Patricia Lee</dc:creator>
  <cp:lastModifiedBy>Craig, Patricia Lee</cp:lastModifiedBy>
  <cp:revision>1</cp:revision>
  <dcterms:created xsi:type="dcterms:W3CDTF">2026-10-02T20:14:17Z</dcterms:created>
  <dcterms:modified xsi:type="dcterms:W3CDTF">2026-10-02T20:14:53Z</dcterms:modified>
</cp:coreProperties>
</file>