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35"/>
  </p:notesMasterIdLst>
  <p:sldIdLst>
    <p:sldId id="1527" r:id="rId6"/>
    <p:sldId id="1546" r:id="rId7"/>
    <p:sldId id="326" r:id="rId8"/>
    <p:sldId id="1538" r:id="rId9"/>
    <p:sldId id="293" r:id="rId10"/>
    <p:sldId id="1537" r:id="rId11"/>
    <p:sldId id="341" r:id="rId12"/>
    <p:sldId id="1539" r:id="rId13"/>
    <p:sldId id="1529" r:id="rId14"/>
    <p:sldId id="1540" r:id="rId15"/>
    <p:sldId id="1530" r:id="rId16"/>
    <p:sldId id="1541" r:id="rId17"/>
    <p:sldId id="627" r:id="rId18"/>
    <p:sldId id="280" r:id="rId19"/>
    <p:sldId id="623" r:id="rId20"/>
    <p:sldId id="601" r:id="rId21"/>
    <p:sldId id="631" r:id="rId22"/>
    <p:sldId id="645" r:id="rId23"/>
    <p:sldId id="1531" r:id="rId24"/>
    <p:sldId id="311" r:id="rId25"/>
    <p:sldId id="1542" r:id="rId26"/>
    <p:sldId id="632" r:id="rId27"/>
    <p:sldId id="1543" r:id="rId28"/>
    <p:sldId id="310" r:id="rId29"/>
    <p:sldId id="1544" r:id="rId30"/>
    <p:sldId id="1545" r:id="rId31"/>
    <p:sldId id="291" r:id="rId32"/>
    <p:sldId id="643" r:id="rId33"/>
    <p:sldId id="638"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8" d="100"/>
          <a:sy n="78" d="100"/>
        </p:scale>
        <p:origin x="86" y="33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ig, Patricia Lee" userId="5d243132-a4a0-4548-8191-cec85f357eae" providerId="ADAL" clId="{09C8AD1C-50CE-4DEF-AAF0-1E56D60D3020}"/>
    <pc:docChg chg="modSld">
      <pc:chgData name="Craig, Patricia Lee" userId="5d243132-a4a0-4548-8191-cec85f357eae" providerId="ADAL" clId="{09C8AD1C-50CE-4DEF-AAF0-1E56D60D3020}" dt="2026-10-02T20:27:10.043" v="8" actId="13244"/>
      <pc:docMkLst>
        <pc:docMk/>
      </pc:docMkLst>
      <pc:sldChg chg="modSp mod">
        <pc:chgData name="Craig, Patricia Lee" userId="5d243132-a4a0-4548-8191-cec85f357eae" providerId="ADAL" clId="{09C8AD1C-50CE-4DEF-AAF0-1E56D60D3020}" dt="2026-10-02T20:26:34.438" v="6" actId="13244"/>
        <pc:sldMkLst>
          <pc:docMk/>
          <pc:sldMk cId="41090920" sldId="341"/>
        </pc:sldMkLst>
        <pc:spChg chg="ord">
          <ac:chgData name="Craig, Patricia Lee" userId="5d243132-a4a0-4548-8191-cec85f357eae" providerId="ADAL" clId="{09C8AD1C-50CE-4DEF-AAF0-1E56D60D3020}" dt="2026-10-02T20:26:34.438" v="6" actId="13244"/>
          <ac:spMkLst>
            <pc:docMk/>
            <pc:sldMk cId="41090920" sldId="341"/>
            <ac:spMk id="3" creationId="{6A083DF3-9A6B-9F01-7A35-C2399A911080}"/>
          </ac:spMkLst>
        </pc:spChg>
        <pc:spChg chg="ord">
          <ac:chgData name="Craig, Patricia Lee" userId="5d243132-a4a0-4548-8191-cec85f357eae" providerId="ADAL" clId="{09C8AD1C-50CE-4DEF-AAF0-1E56D60D3020}" dt="2026-10-02T20:24:52.957" v="2" actId="13244"/>
          <ac:spMkLst>
            <pc:docMk/>
            <pc:sldMk cId="41090920" sldId="341"/>
            <ac:spMk id="16" creationId="{C4269CD0-AF44-F696-206E-D6FE999122A4}"/>
          </ac:spMkLst>
        </pc:spChg>
        <pc:spChg chg="ord">
          <ac:chgData name="Craig, Patricia Lee" userId="5d243132-a4a0-4548-8191-cec85f357eae" providerId="ADAL" clId="{09C8AD1C-50CE-4DEF-AAF0-1E56D60D3020}" dt="2026-10-02T20:25:01.387" v="3" actId="13244"/>
          <ac:spMkLst>
            <pc:docMk/>
            <pc:sldMk cId="41090920" sldId="341"/>
            <ac:spMk id="18" creationId="{932298D4-0397-DBD4-00D3-90E1FE530B89}"/>
          </ac:spMkLst>
        </pc:spChg>
        <pc:picChg chg="mod ord">
          <ac:chgData name="Craig, Patricia Lee" userId="5d243132-a4a0-4548-8191-cec85f357eae" providerId="ADAL" clId="{09C8AD1C-50CE-4DEF-AAF0-1E56D60D3020}" dt="2026-10-02T20:26:16.217" v="5" actId="962"/>
          <ac:picMkLst>
            <pc:docMk/>
            <pc:sldMk cId="41090920" sldId="341"/>
            <ac:picMk id="35" creationId="{188D529D-9D74-3864-9E5A-878C5A93EBAC}"/>
          </ac:picMkLst>
        </pc:picChg>
      </pc:sldChg>
      <pc:sldChg chg="modSp mod">
        <pc:chgData name="Craig, Patricia Lee" userId="5d243132-a4a0-4548-8191-cec85f357eae" providerId="ADAL" clId="{09C8AD1C-50CE-4DEF-AAF0-1E56D60D3020}" dt="2026-10-02T20:24:22.410" v="1" actId="962"/>
        <pc:sldMkLst>
          <pc:docMk/>
          <pc:sldMk cId="0" sldId="1527"/>
        </pc:sldMkLst>
        <pc:spChg chg="mod">
          <ac:chgData name="Craig, Patricia Lee" userId="5d243132-a4a0-4548-8191-cec85f357eae" providerId="ADAL" clId="{09C8AD1C-50CE-4DEF-AAF0-1E56D60D3020}" dt="2026-10-02T20:24:22.410" v="1" actId="962"/>
          <ac:spMkLst>
            <pc:docMk/>
            <pc:sldMk cId="0" sldId="1527"/>
            <ac:spMk id="12" creationId="{0A115DE9-15E9-6BFC-E3A8-26B669BB1CA5}"/>
          </ac:spMkLst>
        </pc:spChg>
        <pc:picChg chg="mod">
          <ac:chgData name="Craig, Patricia Lee" userId="5d243132-a4a0-4548-8191-cec85f357eae" providerId="ADAL" clId="{09C8AD1C-50CE-4DEF-AAF0-1E56D60D3020}" dt="2026-10-02T20:24:19.650" v="0" actId="962"/>
          <ac:picMkLst>
            <pc:docMk/>
            <pc:sldMk cId="0" sldId="1527"/>
            <ac:picMk id="38" creationId="{7AA0B7D5-5F21-82DB-AAF3-F4B9D37B037B}"/>
          </ac:picMkLst>
        </pc:picChg>
      </pc:sldChg>
      <pc:sldChg chg="modSp mod">
        <pc:chgData name="Craig, Patricia Lee" userId="5d243132-a4a0-4548-8191-cec85f357eae" providerId="ADAL" clId="{09C8AD1C-50CE-4DEF-AAF0-1E56D60D3020}" dt="2026-10-02T20:27:10.043" v="8" actId="13244"/>
        <pc:sldMkLst>
          <pc:docMk/>
          <pc:sldMk cId="1917726840" sldId="1530"/>
        </pc:sldMkLst>
        <pc:spChg chg="ord">
          <ac:chgData name="Craig, Patricia Lee" userId="5d243132-a4a0-4548-8191-cec85f357eae" providerId="ADAL" clId="{09C8AD1C-50CE-4DEF-AAF0-1E56D60D3020}" dt="2026-10-02T20:27:10.043" v="8" actId="13244"/>
          <ac:spMkLst>
            <pc:docMk/>
            <pc:sldMk cId="1917726840" sldId="1530"/>
            <ac:spMk id="14" creationId="{88EA1A9D-3CEA-2D68-E736-B0D00D25E85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7D7AB1-49B6-4EE2-BD77-8967B254DFB3}"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FC30D98E-53B4-47ED-84CA-CF69E551411A}">
      <dgm:prSet/>
      <dgm:spPr/>
      <dgm:t>
        <a:bodyPr/>
        <a:lstStyle/>
        <a:p>
          <a:r>
            <a:rPr lang="en-US"/>
            <a:t>Under what conditions and where would wildfire risks be elevated or not?</a:t>
          </a:r>
        </a:p>
      </dgm:t>
      <dgm:extLst>
        <a:ext uri="{E40237B7-FDA0-4F09-8148-C483321AD2D9}">
          <dgm14:cNvPr xmlns:dgm14="http://schemas.microsoft.com/office/drawing/2010/diagram" id="0" name="" descr="Under what conditions and where would wildfire risks be elevated or not?&#10;How likely are these conditions in the future?  What do we know/not know?&#10;What data/indices/tools are needed to help make better forecasts of risks and impacts?&#10;">
            <a:extLst>
              <a:ext uri="{C183D7F6-B498-43B3-948B-1728B52AA6E4}">
                <adec:decorative xmlns:adec="http://schemas.microsoft.com/office/drawing/2017/decorative" val="1"/>
              </a:ext>
            </a:extLst>
          </dgm14:cNvPr>
        </a:ext>
      </dgm:extLst>
    </dgm:pt>
    <dgm:pt modelId="{ADC96497-5F83-4FC3-B3E0-1D2CBD3D1175}" type="parTrans" cxnId="{27AF5916-8FD0-4FF6-9AD3-AD699BD8431F}">
      <dgm:prSet/>
      <dgm:spPr/>
      <dgm:t>
        <a:bodyPr/>
        <a:lstStyle/>
        <a:p>
          <a:endParaRPr lang="en-US"/>
        </a:p>
      </dgm:t>
    </dgm:pt>
    <dgm:pt modelId="{3C9CCAFC-9CDE-4C05-B6A2-A202C243FB6A}" type="sibTrans" cxnId="{27AF5916-8FD0-4FF6-9AD3-AD699BD8431F}">
      <dgm:prSet/>
      <dgm:spPr/>
      <dgm:t>
        <a:bodyPr/>
        <a:lstStyle/>
        <a:p>
          <a:endParaRPr lang="en-US"/>
        </a:p>
      </dgm:t>
    </dgm:pt>
    <dgm:pt modelId="{17FD14DF-9D6A-4336-81F6-906C07EBFBD1}">
      <dgm:prSet/>
      <dgm:spPr/>
      <dgm:t>
        <a:bodyPr/>
        <a:lstStyle/>
        <a:p>
          <a:r>
            <a:rPr lang="en-US"/>
            <a:t>How likely are these conditions in the future?  What do we know/not know?</a:t>
          </a:r>
        </a:p>
      </dgm:t>
      <dgm:extLst>
        <a:ext uri="{E40237B7-FDA0-4F09-8148-C483321AD2D9}">
          <dgm14:cNvPr xmlns:dgm14="http://schemas.microsoft.com/office/drawing/2010/diagram" id="0" name="" descr="Under what conditions and where would wildfire risks be elevated or not?&#10;How likely are these conditions in the future?  What do we know/not know?&#10;What data/indices/tools are needed to help make better forecasts of risks and impacts?&#10;">
            <a:extLst>
              <a:ext uri="{C183D7F6-B498-43B3-948B-1728B52AA6E4}">
                <adec:decorative xmlns:adec="http://schemas.microsoft.com/office/drawing/2017/decorative" val="1"/>
              </a:ext>
            </a:extLst>
          </dgm14:cNvPr>
        </a:ext>
      </dgm:extLst>
    </dgm:pt>
    <dgm:pt modelId="{AD0DE2FF-6994-4FC1-A8C6-BCCCC6A9D63A}" type="parTrans" cxnId="{D1E45EC7-A74C-47CF-A997-053D8E85DE58}">
      <dgm:prSet/>
      <dgm:spPr/>
      <dgm:t>
        <a:bodyPr/>
        <a:lstStyle/>
        <a:p>
          <a:endParaRPr lang="en-US"/>
        </a:p>
      </dgm:t>
    </dgm:pt>
    <dgm:pt modelId="{5A76259B-16CD-4822-ABAA-6E081214DD86}" type="sibTrans" cxnId="{D1E45EC7-A74C-47CF-A997-053D8E85DE58}">
      <dgm:prSet/>
      <dgm:spPr/>
      <dgm:t>
        <a:bodyPr/>
        <a:lstStyle/>
        <a:p>
          <a:endParaRPr lang="en-US"/>
        </a:p>
      </dgm:t>
    </dgm:pt>
    <dgm:pt modelId="{0EB58681-3C02-4960-B114-27F435990DA4}">
      <dgm:prSet/>
      <dgm:spPr/>
      <dgm:t>
        <a:bodyPr/>
        <a:lstStyle/>
        <a:p>
          <a:r>
            <a:rPr lang="en-US"/>
            <a:t>What data/indices/tools are needed to help make better forecasts of risks and impacts?</a:t>
          </a:r>
        </a:p>
      </dgm:t>
      <dgm:extLst>
        <a:ext uri="{E40237B7-FDA0-4F09-8148-C483321AD2D9}">
          <dgm14:cNvPr xmlns:dgm14="http://schemas.microsoft.com/office/drawing/2010/diagram" id="0" name="" descr="Under what conditions and where would wildfire risks be elevated or not?&#10;How likely are these conditions in the future?  What do we know/not know?&#10;What data/indices/tools are needed to help make better forecasts of risks and impacts?&#10;">
            <a:extLst>
              <a:ext uri="{C183D7F6-B498-43B3-948B-1728B52AA6E4}">
                <adec:decorative xmlns:adec="http://schemas.microsoft.com/office/drawing/2017/decorative" val="1"/>
              </a:ext>
            </a:extLst>
          </dgm14:cNvPr>
        </a:ext>
      </dgm:extLst>
    </dgm:pt>
    <dgm:pt modelId="{2CA35E49-0BCD-4DB4-8F9E-ED9873319785}" type="parTrans" cxnId="{D2B18307-E473-4B39-8AFC-4351340BBEF4}">
      <dgm:prSet/>
      <dgm:spPr/>
      <dgm:t>
        <a:bodyPr/>
        <a:lstStyle/>
        <a:p>
          <a:endParaRPr lang="en-US"/>
        </a:p>
      </dgm:t>
    </dgm:pt>
    <dgm:pt modelId="{3F3B8DE5-B589-45EC-82D3-71599103B86B}" type="sibTrans" cxnId="{D2B18307-E473-4B39-8AFC-4351340BBEF4}">
      <dgm:prSet/>
      <dgm:spPr/>
      <dgm:t>
        <a:bodyPr/>
        <a:lstStyle/>
        <a:p>
          <a:endParaRPr lang="en-US"/>
        </a:p>
      </dgm:t>
    </dgm:pt>
    <dgm:pt modelId="{22772CB0-1D37-4581-85E3-155BA42BD1D1}" type="pres">
      <dgm:prSet presAssocID="{9B7D7AB1-49B6-4EE2-BD77-8967B254DFB3}" presName="vert0" presStyleCnt="0">
        <dgm:presLayoutVars>
          <dgm:dir/>
          <dgm:animOne val="branch"/>
          <dgm:animLvl val="lvl"/>
        </dgm:presLayoutVars>
      </dgm:prSet>
      <dgm:spPr/>
    </dgm:pt>
    <dgm:pt modelId="{026F314E-6005-4884-B3A4-9761E1B982DA}" type="pres">
      <dgm:prSet presAssocID="{FC30D98E-53B4-47ED-84CA-CF69E551411A}" presName="thickLine" presStyleLbl="alignNode1" presStyleIdx="0" presStyleCnt="3"/>
      <dgm:spPr/>
    </dgm:pt>
    <dgm:pt modelId="{E8F13CC5-E804-4A55-A6D6-6187AFB37914}" type="pres">
      <dgm:prSet presAssocID="{FC30D98E-53B4-47ED-84CA-CF69E551411A}" presName="horz1" presStyleCnt="0"/>
      <dgm:spPr/>
    </dgm:pt>
    <dgm:pt modelId="{3F2B241F-2E4C-437D-97E4-1F534C36A785}" type="pres">
      <dgm:prSet presAssocID="{FC30D98E-53B4-47ED-84CA-CF69E551411A}" presName="tx1" presStyleLbl="revTx" presStyleIdx="0" presStyleCnt="3"/>
      <dgm:spPr/>
    </dgm:pt>
    <dgm:pt modelId="{9CB474F4-8EA1-4B03-A5AD-FF3E5B06094A}" type="pres">
      <dgm:prSet presAssocID="{FC30D98E-53B4-47ED-84CA-CF69E551411A}" presName="vert1" presStyleCnt="0"/>
      <dgm:spPr/>
    </dgm:pt>
    <dgm:pt modelId="{FBB08FC2-D34F-4325-897B-934DEC2ED2E0}" type="pres">
      <dgm:prSet presAssocID="{17FD14DF-9D6A-4336-81F6-906C07EBFBD1}" presName="thickLine" presStyleLbl="alignNode1" presStyleIdx="1" presStyleCnt="3"/>
      <dgm:spPr/>
    </dgm:pt>
    <dgm:pt modelId="{3BC87892-A923-48CA-B0FF-D22C5DF4D2FF}" type="pres">
      <dgm:prSet presAssocID="{17FD14DF-9D6A-4336-81F6-906C07EBFBD1}" presName="horz1" presStyleCnt="0"/>
      <dgm:spPr/>
    </dgm:pt>
    <dgm:pt modelId="{D6F89620-62C3-4D49-80D3-90AA75BD2695}" type="pres">
      <dgm:prSet presAssocID="{17FD14DF-9D6A-4336-81F6-906C07EBFBD1}" presName="tx1" presStyleLbl="revTx" presStyleIdx="1" presStyleCnt="3"/>
      <dgm:spPr/>
    </dgm:pt>
    <dgm:pt modelId="{60E8287F-1933-43AF-93B8-634C411F2345}" type="pres">
      <dgm:prSet presAssocID="{17FD14DF-9D6A-4336-81F6-906C07EBFBD1}" presName="vert1" presStyleCnt="0"/>
      <dgm:spPr/>
    </dgm:pt>
    <dgm:pt modelId="{CEAB09DF-603E-49DA-84AA-0ACB2657562A}" type="pres">
      <dgm:prSet presAssocID="{0EB58681-3C02-4960-B114-27F435990DA4}" presName="thickLine" presStyleLbl="alignNode1" presStyleIdx="2" presStyleCnt="3"/>
      <dgm:spPr/>
    </dgm:pt>
    <dgm:pt modelId="{46C7F62F-DD38-4A56-8626-906468903D12}" type="pres">
      <dgm:prSet presAssocID="{0EB58681-3C02-4960-B114-27F435990DA4}" presName="horz1" presStyleCnt="0"/>
      <dgm:spPr/>
    </dgm:pt>
    <dgm:pt modelId="{8DF2DBB1-135F-4FED-B6FB-54DD673A5958}" type="pres">
      <dgm:prSet presAssocID="{0EB58681-3C02-4960-B114-27F435990DA4}" presName="tx1" presStyleLbl="revTx" presStyleIdx="2" presStyleCnt="3"/>
      <dgm:spPr/>
    </dgm:pt>
    <dgm:pt modelId="{54D07562-191F-41D2-A43D-2E31577BFCD1}" type="pres">
      <dgm:prSet presAssocID="{0EB58681-3C02-4960-B114-27F435990DA4}" presName="vert1" presStyleCnt="0"/>
      <dgm:spPr/>
    </dgm:pt>
  </dgm:ptLst>
  <dgm:cxnLst>
    <dgm:cxn modelId="{D2B18307-E473-4B39-8AFC-4351340BBEF4}" srcId="{9B7D7AB1-49B6-4EE2-BD77-8967B254DFB3}" destId="{0EB58681-3C02-4960-B114-27F435990DA4}" srcOrd="2" destOrd="0" parTransId="{2CA35E49-0BCD-4DB4-8F9E-ED9873319785}" sibTransId="{3F3B8DE5-B589-45EC-82D3-71599103B86B}"/>
    <dgm:cxn modelId="{4F88CD10-EB7F-4A7B-8076-2B4B260D1FD0}" type="presOf" srcId="{FC30D98E-53B4-47ED-84CA-CF69E551411A}" destId="{3F2B241F-2E4C-437D-97E4-1F534C36A785}" srcOrd="0" destOrd="0" presId="urn:microsoft.com/office/officeart/2008/layout/LinedList"/>
    <dgm:cxn modelId="{4A2B9413-4989-4BFB-B7FF-83BEF79A4A86}" type="presOf" srcId="{0EB58681-3C02-4960-B114-27F435990DA4}" destId="{8DF2DBB1-135F-4FED-B6FB-54DD673A5958}" srcOrd="0" destOrd="0" presId="urn:microsoft.com/office/officeart/2008/layout/LinedList"/>
    <dgm:cxn modelId="{27AF5916-8FD0-4FF6-9AD3-AD699BD8431F}" srcId="{9B7D7AB1-49B6-4EE2-BD77-8967B254DFB3}" destId="{FC30D98E-53B4-47ED-84CA-CF69E551411A}" srcOrd="0" destOrd="0" parTransId="{ADC96497-5F83-4FC3-B3E0-1D2CBD3D1175}" sibTransId="{3C9CCAFC-9CDE-4C05-B6A2-A202C243FB6A}"/>
    <dgm:cxn modelId="{CE7003B2-C993-4AF5-99E3-DDD4F5C77896}" type="presOf" srcId="{9B7D7AB1-49B6-4EE2-BD77-8967B254DFB3}" destId="{22772CB0-1D37-4581-85E3-155BA42BD1D1}" srcOrd="0" destOrd="0" presId="urn:microsoft.com/office/officeart/2008/layout/LinedList"/>
    <dgm:cxn modelId="{D1E45EC7-A74C-47CF-A997-053D8E85DE58}" srcId="{9B7D7AB1-49B6-4EE2-BD77-8967B254DFB3}" destId="{17FD14DF-9D6A-4336-81F6-906C07EBFBD1}" srcOrd="1" destOrd="0" parTransId="{AD0DE2FF-6994-4FC1-A8C6-BCCCC6A9D63A}" sibTransId="{5A76259B-16CD-4822-ABAA-6E081214DD86}"/>
    <dgm:cxn modelId="{EB5BD0E6-F70B-4C2E-8C31-43E762DC8B65}" type="presOf" srcId="{17FD14DF-9D6A-4336-81F6-906C07EBFBD1}" destId="{D6F89620-62C3-4D49-80D3-90AA75BD2695}" srcOrd="0" destOrd="0" presId="urn:microsoft.com/office/officeart/2008/layout/LinedList"/>
    <dgm:cxn modelId="{FF46C58E-64F7-40A7-9B44-B69D65B5ECD5}" type="presParOf" srcId="{22772CB0-1D37-4581-85E3-155BA42BD1D1}" destId="{026F314E-6005-4884-B3A4-9761E1B982DA}" srcOrd="0" destOrd="0" presId="urn:microsoft.com/office/officeart/2008/layout/LinedList"/>
    <dgm:cxn modelId="{5E6AC948-2843-48C6-B366-947D54B180E0}" type="presParOf" srcId="{22772CB0-1D37-4581-85E3-155BA42BD1D1}" destId="{E8F13CC5-E804-4A55-A6D6-6187AFB37914}" srcOrd="1" destOrd="0" presId="urn:microsoft.com/office/officeart/2008/layout/LinedList"/>
    <dgm:cxn modelId="{7B067CAF-9110-41A2-92EF-54DF89E60938}" type="presParOf" srcId="{E8F13CC5-E804-4A55-A6D6-6187AFB37914}" destId="{3F2B241F-2E4C-437D-97E4-1F534C36A785}" srcOrd="0" destOrd="0" presId="urn:microsoft.com/office/officeart/2008/layout/LinedList"/>
    <dgm:cxn modelId="{36BA7266-E39C-48A7-8605-03B2C341178B}" type="presParOf" srcId="{E8F13CC5-E804-4A55-A6D6-6187AFB37914}" destId="{9CB474F4-8EA1-4B03-A5AD-FF3E5B06094A}" srcOrd="1" destOrd="0" presId="urn:microsoft.com/office/officeart/2008/layout/LinedList"/>
    <dgm:cxn modelId="{4110E899-48BB-4589-ADAB-7DAFB6B97117}" type="presParOf" srcId="{22772CB0-1D37-4581-85E3-155BA42BD1D1}" destId="{FBB08FC2-D34F-4325-897B-934DEC2ED2E0}" srcOrd="2" destOrd="0" presId="urn:microsoft.com/office/officeart/2008/layout/LinedList"/>
    <dgm:cxn modelId="{51261644-A83F-4F70-BC26-B1DF1EDA2E17}" type="presParOf" srcId="{22772CB0-1D37-4581-85E3-155BA42BD1D1}" destId="{3BC87892-A923-48CA-B0FF-D22C5DF4D2FF}" srcOrd="3" destOrd="0" presId="urn:microsoft.com/office/officeart/2008/layout/LinedList"/>
    <dgm:cxn modelId="{9FCE24C8-F52D-4A1F-9F67-C20000C8C3AB}" type="presParOf" srcId="{3BC87892-A923-48CA-B0FF-D22C5DF4D2FF}" destId="{D6F89620-62C3-4D49-80D3-90AA75BD2695}" srcOrd="0" destOrd="0" presId="urn:microsoft.com/office/officeart/2008/layout/LinedList"/>
    <dgm:cxn modelId="{FFC9F4C8-B5E3-47B7-884F-D97559D906E0}" type="presParOf" srcId="{3BC87892-A923-48CA-B0FF-D22C5DF4D2FF}" destId="{60E8287F-1933-43AF-93B8-634C411F2345}" srcOrd="1" destOrd="0" presId="urn:microsoft.com/office/officeart/2008/layout/LinedList"/>
    <dgm:cxn modelId="{CA24FB00-E2E2-4C2A-95A3-A70C01F7DA42}" type="presParOf" srcId="{22772CB0-1D37-4581-85E3-155BA42BD1D1}" destId="{CEAB09DF-603E-49DA-84AA-0ACB2657562A}" srcOrd="4" destOrd="0" presId="urn:microsoft.com/office/officeart/2008/layout/LinedList"/>
    <dgm:cxn modelId="{F5092408-071F-4B68-A215-B5642FF6D14D}" type="presParOf" srcId="{22772CB0-1D37-4581-85E3-155BA42BD1D1}" destId="{46C7F62F-DD38-4A56-8626-906468903D12}" srcOrd="5" destOrd="0" presId="urn:microsoft.com/office/officeart/2008/layout/LinedList"/>
    <dgm:cxn modelId="{97636798-8A90-4A13-AF33-C10876A0864A}" type="presParOf" srcId="{46C7F62F-DD38-4A56-8626-906468903D12}" destId="{8DF2DBB1-135F-4FED-B6FB-54DD673A5958}" srcOrd="0" destOrd="0" presId="urn:microsoft.com/office/officeart/2008/layout/LinedList"/>
    <dgm:cxn modelId="{F7D6B88B-1708-45BC-86CD-F485E5D15493}" type="presParOf" srcId="{46C7F62F-DD38-4A56-8626-906468903D12}" destId="{54D07562-191F-41D2-A43D-2E31577BFCD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6F314E-6005-4884-B3A4-9761E1B982DA}">
      <dsp:nvSpPr>
        <dsp:cNvPr id="0" name=""/>
        <dsp:cNvSpPr/>
      </dsp:nvSpPr>
      <dsp:spPr>
        <a:xfrm>
          <a:off x="0" y="2124"/>
          <a:ext cx="1051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2B241F-2E4C-437D-97E4-1F534C36A785}">
      <dsp:nvSpPr>
        <dsp:cNvPr id="0" name=""/>
        <dsp:cNvSpPr/>
      </dsp:nvSpPr>
      <dsp:spPr>
        <a:xfrm>
          <a:off x="0" y="212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Under what conditions and where would wildfire risks be elevated or not?</a:t>
          </a:r>
        </a:p>
      </dsp:txBody>
      <dsp:txXfrm>
        <a:off x="0" y="2124"/>
        <a:ext cx="10515600" cy="1449029"/>
      </dsp:txXfrm>
    </dsp:sp>
    <dsp:sp modelId="{FBB08FC2-D34F-4325-897B-934DEC2ED2E0}">
      <dsp:nvSpPr>
        <dsp:cNvPr id="0" name=""/>
        <dsp:cNvSpPr/>
      </dsp:nvSpPr>
      <dsp:spPr>
        <a:xfrm>
          <a:off x="0" y="1451154"/>
          <a:ext cx="1051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6F89620-62C3-4D49-80D3-90AA75BD2695}">
      <dsp:nvSpPr>
        <dsp:cNvPr id="0" name=""/>
        <dsp:cNvSpPr/>
      </dsp:nvSpPr>
      <dsp:spPr>
        <a:xfrm>
          <a:off x="0" y="1451154"/>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How likely are these conditions in the future?  What do we know/not know?</a:t>
          </a:r>
        </a:p>
      </dsp:txBody>
      <dsp:txXfrm>
        <a:off x="0" y="1451154"/>
        <a:ext cx="10515600" cy="1449029"/>
      </dsp:txXfrm>
    </dsp:sp>
    <dsp:sp modelId="{CEAB09DF-603E-49DA-84AA-0ACB2657562A}">
      <dsp:nvSpPr>
        <dsp:cNvPr id="0" name=""/>
        <dsp:cNvSpPr/>
      </dsp:nvSpPr>
      <dsp:spPr>
        <a:xfrm>
          <a:off x="0" y="2900183"/>
          <a:ext cx="10515600"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DF2DBB1-135F-4FED-B6FB-54DD673A5958}">
      <dsp:nvSpPr>
        <dsp:cNvPr id="0" name=""/>
        <dsp:cNvSpPr/>
      </dsp:nvSpPr>
      <dsp:spPr>
        <a:xfrm>
          <a:off x="0" y="2900183"/>
          <a:ext cx="10515600" cy="14490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210" tIns="156210" rIns="156210" bIns="156210" numCol="1" spcCol="1270" anchor="t" anchorCtr="0">
          <a:noAutofit/>
        </a:bodyPr>
        <a:lstStyle/>
        <a:p>
          <a:pPr marL="0" lvl="0" indent="0" algn="l" defTabSz="1822450">
            <a:lnSpc>
              <a:spcPct val="90000"/>
            </a:lnSpc>
            <a:spcBef>
              <a:spcPct val="0"/>
            </a:spcBef>
            <a:spcAft>
              <a:spcPct val="35000"/>
            </a:spcAft>
            <a:buNone/>
          </a:pPr>
          <a:r>
            <a:rPr lang="en-US" sz="4100" kern="1200"/>
            <a:t>What data/indices/tools are needed to help make better forecasts of risks and impacts?</a:t>
          </a:r>
        </a:p>
      </dsp:txBody>
      <dsp:txXfrm>
        <a:off x="0" y="2900183"/>
        <a:ext cx="10515600" cy="144902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6630AA-A829-4807-88DE-92390D8E322D}"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5FFBCA-660E-4247-8971-B007BB2C63B8}" type="slidenum">
              <a:rPr lang="en-US" smtClean="0"/>
              <a:t>‹#›</a:t>
            </a:fld>
            <a:endParaRPr lang="en-US"/>
          </a:p>
        </p:txBody>
      </p:sp>
    </p:spTree>
    <p:extLst>
      <p:ext uri="{BB962C8B-B14F-4D97-AF65-F5344CB8AC3E}">
        <p14:creationId xmlns:p14="http://schemas.microsoft.com/office/powerpoint/2010/main" val="482520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41839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2362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052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701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9" name="Google Shape;569;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366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63973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a:extLst>
            <a:ext uri="{FF2B5EF4-FFF2-40B4-BE49-F238E27FC236}">
              <a16:creationId xmlns:a16="http://schemas.microsoft.com/office/drawing/2014/main" id="{F94AA7A6-799C-5226-9588-755FB4979C78}"/>
            </a:ext>
          </a:extLst>
        </p:cNvPr>
        <p:cNvGrpSpPr/>
        <p:nvPr/>
      </p:nvGrpSpPr>
      <p:grpSpPr>
        <a:xfrm>
          <a:off x="0" y="0"/>
          <a:ext cx="0" cy="0"/>
          <a:chOff x="0" y="0"/>
          <a:chExt cx="0" cy="0"/>
        </a:xfrm>
      </p:grpSpPr>
      <p:sp>
        <p:nvSpPr>
          <p:cNvPr id="579" name="Google Shape;579;p45:notes">
            <a:extLst>
              <a:ext uri="{FF2B5EF4-FFF2-40B4-BE49-F238E27FC236}">
                <a16:creationId xmlns:a16="http://schemas.microsoft.com/office/drawing/2014/main" id="{79A94258-99B9-75F8-2C03-FC6940E8F360}"/>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0" name="Google Shape;580;p45:notes">
            <a:extLst>
              <a:ext uri="{FF2B5EF4-FFF2-40B4-BE49-F238E27FC236}">
                <a16:creationId xmlns:a16="http://schemas.microsoft.com/office/drawing/2014/main" id="{D86280A7-0A0D-4215-CE44-9C78456A540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6938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4" name="Google Shape;354;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03997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6274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8804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761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57428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7" name="Google Shape;687;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cap="none">
                <a:solidFill>
                  <a:schemeClr val="dk1"/>
                </a:solidFill>
                <a:effectLst/>
                <a:latin typeface="Arial"/>
                <a:ea typeface="Arial"/>
                <a:cs typeface="Arial"/>
                <a:sym typeface="Arial"/>
              </a:rPr>
              <a:t> T2max (max daily temperature), VPD, DSDI.  This was a season of fires.  The plots show the distribution of seasonal means and mark 2024 values.  You can see just how extreme the dry conditions and high temperatures were for SON 2024.  It is important to note that these extremes did not arise from steady trends in P combined with upward trends in T, </a:t>
            </a:r>
            <a:r>
              <a:rPr lang="en-US" sz="1200" b="0" i="0" u="none" strike="noStrike" cap="none" err="1">
                <a:solidFill>
                  <a:schemeClr val="dk1"/>
                </a:solidFill>
                <a:effectLst/>
                <a:latin typeface="Arial"/>
                <a:ea typeface="Arial"/>
                <a:cs typeface="Arial"/>
                <a:sym typeface="Arial"/>
              </a:rPr>
              <a:t>Tmax</a:t>
            </a:r>
            <a:r>
              <a:rPr lang="en-US" sz="1200" b="0" i="0" u="none" strike="noStrike" cap="none">
                <a:solidFill>
                  <a:schemeClr val="dk1"/>
                </a:solidFill>
                <a:effectLst/>
                <a:latin typeface="Arial"/>
                <a:ea typeface="Arial"/>
                <a:cs typeface="Arial"/>
                <a:sym typeface="Arial"/>
              </a:rPr>
              <a:t> and VPD.  Fall P in the region has been increasing but so has T, </a:t>
            </a:r>
            <a:r>
              <a:rPr lang="en-US" sz="1200" b="0" i="0" u="none" strike="noStrike" cap="none" err="1">
                <a:solidFill>
                  <a:schemeClr val="dk1"/>
                </a:solidFill>
                <a:effectLst/>
                <a:latin typeface="Arial"/>
                <a:ea typeface="Arial"/>
                <a:cs typeface="Arial"/>
                <a:sym typeface="Arial"/>
              </a:rPr>
              <a:t>Tmax</a:t>
            </a:r>
            <a:r>
              <a:rPr lang="en-US" sz="1200" b="0" i="0" u="none" strike="noStrike" cap="none">
                <a:solidFill>
                  <a:schemeClr val="dk1"/>
                </a:solidFill>
                <a:effectLst/>
                <a:latin typeface="Arial"/>
                <a:ea typeface="Arial"/>
                <a:cs typeface="Arial"/>
                <a:sym typeface="Arial"/>
              </a:rPr>
              <a:t> and VPD.  They combine to give an upward trend in DSDI but it still needed some random weather or climate variability to reach the extremes of fall 2024.  (The record fall DSDI was actually 2015.)   Nonetheless I would say the warming is making DSDI values like fall 2024 more likely. </a:t>
            </a:r>
          </a:p>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smtClean="0">
                <a:ln>
                  <a:noFill/>
                </a:ln>
                <a:solidFill>
                  <a:prstClr val="black"/>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a:ea typeface="Arial"/>
              <a:cs typeface="Arial"/>
              <a:sym typeface="Arial"/>
            </a:endParaRPr>
          </a:p>
        </p:txBody>
      </p:sp>
    </p:spTree>
    <p:extLst>
      <p:ext uri="{BB962C8B-B14F-4D97-AF65-F5344CB8AC3E}">
        <p14:creationId xmlns:p14="http://schemas.microsoft.com/office/powerpoint/2010/main" val="21498933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8008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5" name="Google Shape;675;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77B2A0-F3E9-4F8D-8EDC-351ADC3011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954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7298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594534-7A17-4574-AACB-536132A2BA9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2993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5"/>
        <p:cNvGrpSpPr/>
        <p:nvPr/>
      </p:nvGrpSpPr>
      <p:grpSpPr>
        <a:xfrm>
          <a:off x="0" y="0"/>
          <a:ext cx="0" cy="0"/>
          <a:chOff x="0" y="0"/>
          <a:chExt cx="0" cy="0"/>
        </a:xfrm>
      </p:grpSpPr>
      <p:sp>
        <p:nvSpPr>
          <p:cNvPr id="16" name="Google Shape;16;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5126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4 content wel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5F91-3B61-75C2-F3E0-E486ECF25E83}"/>
              </a:ext>
            </a:extLst>
          </p:cNvPr>
          <p:cNvSpPr>
            <a:spLocks noGrp="1"/>
          </p:cNvSpPr>
          <p:nvPr>
            <p:ph type="title"/>
          </p:nvPr>
        </p:nvSpPr>
        <p:spPr/>
        <p:txBody>
          <a:bodyPr/>
          <a:lstStyle/>
          <a:p>
            <a:r>
              <a:rPr lang="en-US"/>
              <a:t>Click to edit Master title style</a:t>
            </a:r>
          </a:p>
        </p:txBody>
      </p:sp>
      <p:sp>
        <p:nvSpPr>
          <p:cNvPr id="7" name="Content 1">
            <a:extLst>
              <a:ext uri="{FF2B5EF4-FFF2-40B4-BE49-F238E27FC236}">
                <a16:creationId xmlns:a16="http://schemas.microsoft.com/office/drawing/2014/main" id="{6F8F32B9-4B5C-965B-FC96-33ABD0B2FA02}"/>
              </a:ext>
            </a:extLst>
          </p:cNvPr>
          <p:cNvSpPr>
            <a:spLocks noGrp="1"/>
          </p:cNvSpPr>
          <p:nvPr>
            <p:ph sz="quarter" idx="13" hasCustomPrompt="1"/>
          </p:nvPr>
        </p:nvSpPr>
        <p:spPr>
          <a:xfrm>
            <a:off x="135467" y="1785938"/>
            <a:ext cx="1371600" cy="1371600"/>
          </a:xfrm>
        </p:spPr>
        <p:txBody>
          <a:bodyPr/>
          <a:lstStyle/>
          <a:p>
            <a:pPr lvl="0"/>
            <a:r>
              <a:rPr lang="en-US"/>
              <a:t>Box 1 text </a:t>
            </a:r>
          </a:p>
        </p:txBody>
      </p:sp>
      <p:sp>
        <p:nvSpPr>
          <p:cNvPr id="8" name="Content 2">
            <a:extLst>
              <a:ext uri="{FF2B5EF4-FFF2-40B4-BE49-F238E27FC236}">
                <a16:creationId xmlns:a16="http://schemas.microsoft.com/office/drawing/2014/main" id="{A47A8D8F-0684-172C-07FE-EF48933FE93A}"/>
              </a:ext>
            </a:extLst>
          </p:cNvPr>
          <p:cNvSpPr>
            <a:spLocks noGrp="1"/>
          </p:cNvSpPr>
          <p:nvPr>
            <p:ph sz="quarter" idx="14" hasCustomPrompt="1"/>
          </p:nvPr>
        </p:nvSpPr>
        <p:spPr>
          <a:xfrm>
            <a:off x="1642534" y="1785938"/>
            <a:ext cx="1371600" cy="1371600"/>
          </a:xfrm>
        </p:spPr>
        <p:txBody>
          <a:bodyPr/>
          <a:lstStyle/>
          <a:p>
            <a:pPr lvl="0"/>
            <a:r>
              <a:rPr lang="en-US"/>
              <a:t>Box 2 text</a:t>
            </a:r>
          </a:p>
        </p:txBody>
      </p:sp>
      <p:sp>
        <p:nvSpPr>
          <p:cNvPr id="9" name="Content Placeholder 3">
            <a:extLst>
              <a:ext uri="{FF2B5EF4-FFF2-40B4-BE49-F238E27FC236}">
                <a16:creationId xmlns:a16="http://schemas.microsoft.com/office/drawing/2014/main" id="{21E1C5FB-0997-F035-EAB2-D264E669CBC3}"/>
              </a:ext>
            </a:extLst>
          </p:cNvPr>
          <p:cNvSpPr>
            <a:spLocks noGrp="1"/>
          </p:cNvSpPr>
          <p:nvPr>
            <p:ph sz="quarter" idx="15" hasCustomPrompt="1"/>
          </p:nvPr>
        </p:nvSpPr>
        <p:spPr>
          <a:xfrm>
            <a:off x="3149601" y="1785938"/>
            <a:ext cx="1371600" cy="1371600"/>
          </a:xfrm>
        </p:spPr>
        <p:txBody>
          <a:bodyPr/>
          <a:lstStyle/>
          <a:p>
            <a:pPr lvl="0"/>
            <a:r>
              <a:rPr lang="en-US"/>
              <a:t>Box 3 text</a:t>
            </a:r>
          </a:p>
        </p:txBody>
      </p:sp>
      <p:sp>
        <p:nvSpPr>
          <p:cNvPr id="10" name="Content Placeholder 4">
            <a:extLst>
              <a:ext uri="{FF2B5EF4-FFF2-40B4-BE49-F238E27FC236}">
                <a16:creationId xmlns:a16="http://schemas.microsoft.com/office/drawing/2014/main" id="{45C0F282-68B9-F647-3434-0B5F7279D32E}"/>
              </a:ext>
            </a:extLst>
          </p:cNvPr>
          <p:cNvSpPr>
            <a:spLocks noGrp="1"/>
          </p:cNvSpPr>
          <p:nvPr>
            <p:ph sz="quarter" idx="16" hasCustomPrompt="1"/>
          </p:nvPr>
        </p:nvSpPr>
        <p:spPr>
          <a:xfrm>
            <a:off x="4656668" y="1785938"/>
            <a:ext cx="1371600" cy="1371600"/>
          </a:xfrm>
        </p:spPr>
        <p:txBody>
          <a:bodyPr/>
          <a:lstStyle/>
          <a:p>
            <a:pPr lvl="0"/>
            <a:r>
              <a:rPr lang="en-US"/>
              <a:t>Box 4 text</a:t>
            </a:r>
          </a:p>
        </p:txBody>
      </p:sp>
      <p:sp>
        <p:nvSpPr>
          <p:cNvPr id="11" name="Content Placeholder 5">
            <a:extLst>
              <a:ext uri="{FF2B5EF4-FFF2-40B4-BE49-F238E27FC236}">
                <a16:creationId xmlns:a16="http://schemas.microsoft.com/office/drawing/2014/main" id="{1A7FB10C-3CF6-AED1-6CFC-794B3EE24D3B}"/>
              </a:ext>
            </a:extLst>
          </p:cNvPr>
          <p:cNvSpPr>
            <a:spLocks noGrp="1"/>
          </p:cNvSpPr>
          <p:nvPr>
            <p:ph sz="quarter" idx="17" hasCustomPrompt="1"/>
          </p:nvPr>
        </p:nvSpPr>
        <p:spPr>
          <a:xfrm>
            <a:off x="6163735" y="1785938"/>
            <a:ext cx="1371600" cy="1371600"/>
          </a:xfrm>
        </p:spPr>
        <p:txBody>
          <a:bodyPr/>
          <a:lstStyle/>
          <a:p>
            <a:pPr lvl="0"/>
            <a:r>
              <a:rPr lang="en-US"/>
              <a:t>Box 5 text</a:t>
            </a:r>
          </a:p>
        </p:txBody>
      </p:sp>
      <p:sp>
        <p:nvSpPr>
          <p:cNvPr id="12" name="Content Placeholder 6">
            <a:extLst>
              <a:ext uri="{FF2B5EF4-FFF2-40B4-BE49-F238E27FC236}">
                <a16:creationId xmlns:a16="http://schemas.microsoft.com/office/drawing/2014/main" id="{F61407AF-94A2-22E2-0D3E-B609FDC578A2}"/>
              </a:ext>
            </a:extLst>
          </p:cNvPr>
          <p:cNvSpPr>
            <a:spLocks noGrp="1"/>
          </p:cNvSpPr>
          <p:nvPr>
            <p:ph sz="quarter" idx="18" hasCustomPrompt="1"/>
          </p:nvPr>
        </p:nvSpPr>
        <p:spPr>
          <a:xfrm>
            <a:off x="7670802" y="1785938"/>
            <a:ext cx="1371600" cy="1371600"/>
          </a:xfrm>
        </p:spPr>
        <p:txBody>
          <a:bodyPr/>
          <a:lstStyle/>
          <a:p>
            <a:pPr lvl="0"/>
            <a:r>
              <a:rPr lang="en-US"/>
              <a:t>Box 6 text</a:t>
            </a:r>
          </a:p>
        </p:txBody>
      </p:sp>
      <p:sp>
        <p:nvSpPr>
          <p:cNvPr id="13" name="Content Placeholder 7">
            <a:extLst>
              <a:ext uri="{FF2B5EF4-FFF2-40B4-BE49-F238E27FC236}">
                <a16:creationId xmlns:a16="http://schemas.microsoft.com/office/drawing/2014/main" id="{13A897E8-D052-DF2E-6E92-9EDF8995F1DF}"/>
              </a:ext>
            </a:extLst>
          </p:cNvPr>
          <p:cNvSpPr>
            <a:spLocks noGrp="1"/>
          </p:cNvSpPr>
          <p:nvPr>
            <p:ph sz="quarter" idx="19" hasCustomPrompt="1"/>
          </p:nvPr>
        </p:nvSpPr>
        <p:spPr>
          <a:xfrm>
            <a:off x="9177869" y="1785938"/>
            <a:ext cx="1371600" cy="1371600"/>
          </a:xfrm>
        </p:spPr>
        <p:txBody>
          <a:bodyPr/>
          <a:lstStyle/>
          <a:p>
            <a:pPr lvl="0"/>
            <a:r>
              <a:rPr lang="en-US"/>
              <a:t>Box 7 text</a:t>
            </a:r>
          </a:p>
        </p:txBody>
      </p:sp>
      <p:sp>
        <p:nvSpPr>
          <p:cNvPr id="14" name="Content Placeholder 8">
            <a:extLst>
              <a:ext uri="{FF2B5EF4-FFF2-40B4-BE49-F238E27FC236}">
                <a16:creationId xmlns:a16="http://schemas.microsoft.com/office/drawing/2014/main" id="{5F029104-165D-8C8F-0E42-250E69F24F35}"/>
              </a:ext>
            </a:extLst>
          </p:cNvPr>
          <p:cNvSpPr>
            <a:spLocks noGrp="1"/>
          </p:cNvSpPr>
          <p:nvPr>
            <p:ph sz="quarter" idx="20" hasCustomPrompt="1"/>
          </p:nvPr>
        </p:nvSpPr>
        <p:spPr>
          <a:xfrm>
            <a:off x="10684936" y="1785938"/>
            <a:ext cx="1371600" cy="1371600"/>
          </a:xfrm>
        </p:spPr>
        <p:txBody>
          <a:bodyPr/>
          <a:lstStyle/>
          <a:p>
            <a:pPr lvl="0"/>
            <a:r>
              <a:rPr lang="en-US"/>
              <a:t>Box 8 text</a:t>
            </a:r>
          </a:p>
        </p:txBody>
      </p:sp>
      <p:sp>
        <p:nvSpPr>
          <p:cNvPr id="15" name="Content Placeholder 9">
            <a:extLst>
              <a:ext uri="{FF2B5EF4-FFF2-40B4-BE49-F238E27FC236}">
                <a16:creationId xmlns:a16="http://schemas.microsoft.com/office/drawing/2014/main" id="{1EAFE952-39ED-866B-7C58-05FD8303D55B}"/>
              </a:ext>
            </a:extLst>
          </p:cNvPr>
          <p:cNvSpPr>
            <a:spLocks noGrp="1"/>
          </p:cNvSpPr>
          <p:nvPr>
            <p:ph sz="quarter" idx="21" hasCustomPrompt="1"/>
          </p:nvPr>
        </p:nvSpPr>
        <p:spPr>
          <a:xfrm>
            <a:off x="135464" y="3300570"/>
            <a:ext cx="1371600" cy="1371600"/>
          </a:xfrm>
        </p:spPr>
        <p:txBody>
          <a:bodyPr/>
          <a:lstStyle/>
          <a:p>
            <a:pPr lvl="0"/>
            <a:r>
              <a:rPr lang="en-US"/>
              <a:t>Box 9 text</a:t>
            </a:r>
          </a:p>
        </p:txBody>
      </p:sp>
      <p:sp>
        <p:nvSpPr>
          <p:cNvPr id="16" name="Content Placeholder 10">
            <a:extLst>
              <a:ext uri="{FF2B5EF4-FFF2-40B4-BE49-F238E27FC236}">
                <a16:creationId xmlns:a16="http://schemas.microsoft.com/office/drawing/2014/main" id="{9494E8D1-CBCA-D21F-9853-F5E7120C40B9}"/>
              </a:ext>
            </a:extLst>
          </p:cNvPr>
          <p:cNvSpPr>
            <a:spLocks noGrp="1"/>
          </p:cNvSpPr>
          <p:nvPr>
            <p:ph sz="quarter" idx="22" hasCustomPrompt="1"/>
          </p:nvPr>
        </p:nvSpPr>
        <p:spPr>
          <a:xfrm>
            <a:off x="1642534" y="3300570"/>
            <a:ext cx="1371600" cy="1371600"/>
          </a:xfrm>
        </p:spPr>
        <p:txBody>
          <a:bodyPr/>
          <a:lstStyle/>
          <a:p>
            <a:pPr lvl="0"/>
            <a:r>
              <a:rPr lang="en-US"/>
              <a:t>Box 10 text</a:t>
            </a:r>
          </a:p>
        </p:txBody>
      </p:sp>
      <p:sp>
        <p:nvSpPr>
          <p:cNvPr id="17" name="Content Placeholder 11">
            <a:extLst>
              <a:ext uri="{FF2B5EF4-FFF2-40B4-BE49-F238E27FC236}">
                <a16:creationId xmlns:a16="http://schemas.microsoft.com/office/drawing/2014/main" id="{673ED6E1-96AE-8B2D-FF2C-CCAA5B2F3AB8}"/>
              </a:ext>
            </a:extLst>
          </p:cNvPr>
          <p:cNvSpPr>
            <a:spLocks noGrp="1"/>
          </p:cNvSpPr>
          <p:nvPr>
            <p:ph sz="quarter" idx="23" hasCustomPrompt="1"/>
          </p:nvPr>
        </p:nvSpPr>
        <p:spPr>
          <a:xfrm>
            <a:off x="3149598" y="3304806"/>
            <a:ext cx="1371600" cy="1371600"/>
          </a:xfrm>
        </p:spPr>
        <p:txBody>
          <a:bodyPr/>
          <a:lstStyle/>
          <a:p>
            <a:pPr lvl="0"/>
            <a:r>
              <a:rPr lang="en-US"/>
              <a:t>Box 11 text</a:t>
            </a:r>
          </a:p>
        </p:txBody>
      </p:sp>
      <p:sp>
        <p:nvSpPr>
          <p:cNvPr id="18" name="Content Placeholder 12">
            <a:extLst>
              <a:ext uri="{FF2B5EF4-FFF2-40B4-BE49-F238E27FC236}">
                <a16:creationId xmlns:a16="http://schemas.microsoft.com/office/drawing/2014/main" id="{A690215F-33DA-313B-E1AE-44D13718AF88}"/>
              </a:ext>
            </a:extLst>
          </p:cNvPr>
          <p:cNvSpPr>
            <a:spLocks noGrp="1"/>
          </p:cNvSpPr>
          <p:nvPr>
            <p:ph sz="quarter" idx="24" hasCustomPrompt="1"/>
          </p:nvPr>
        </p:nvSpPr>
        <p:spPr>
          <a:xfrm>
            <a:off x="4656668" y="3300570"/>
            <a:ext cx="1371600" cy="1371600"/>
          </a:xfrm>
        </p:spPr>
        <p:txBody>
          <a:bodyPr/>
          <a:lstStyle/>
          <a:p>
            <a:pPr lvl="0"/>
            <a:r>
              <a:rPr lang="en-US"/>
              <a:t>Box 12 text</a:t>
            </a:r>
          </a:p>
        </p:txBody>
      </p:sp>
      <p:sp>
        <p:nvSpPr>
          <p:cNvPr id="19" name="Content Placeholder 13">
            <a:extLst>
              <a:ext uri="{FF2B5EF4-FFF2-40B4-BE49-F238E27FC236}">
                <a16:creationId xmlns:a16="http://schemas.microsoft.com/office/drawing/2014/main" id="{4DE0824E-6DEB-37DC-3449-462D741234B6}"/>
              </a:ext>
            </a:extLst>
          </p:cNvPr>
          <p:cNvSpPr>
            <a:spLocks noGrp="1"/>
          </p:cNvSpPr>
          <p:nvPr>
            <p:ph sz="quarter" idx="25" hasCustomPrompt="1"/>
          </p:nvPr>
        </p:nvSpPr>
        <p:spPr>
          <a:xfrm>
            <a:off x="6163735" y="3316870"/>
            <a:ext cx="1371600" cy="1371600"/>
          </a:xfrm>
        </p:spPr>
        <p:txBody>
          <a:bodyPr/>
          <a:lstStyle/>
          <a:p>
            <a:pPr lvl="0"/>
            <a:r>
              <a:rPr lang="en-US"/>
              <a:t>Box 13 text</a:t>
            </a:r>
          </a:p>
        </p:txBody>
      </p:sp>
      <p:sp>
        <p:nvSpPr>
          <p:cNvPr id="20" name="Content Placeholder 14">
            <a:extLst>
              <a:ext uri="{FF2B5EF4-FFF2-40B4-BE49-F238E27FC236}">
                <a16:creationId xmlns:a16="http://schemas.microsoft.com/office/drawing/2014/main" id="{A0FDC393-1633-1BE4-0360-7DCF2EA106D8}"/>
              </a:ext>
            </a:extLst>
          </p:cNvPr>
          <p:cNvSpPr>
            <a:spLocks noGrp="1"/>
          </p:cNvSpPr>
          <p:nvPr>
            <p:ph sz="quarter" idx="26" hasCustomPrompt="1"/>
          </p:nvPr>
        </p:nvSpPr>
        <p:spPr>
          <a:xfrm>
            <a:off x="7670802" y="3294766"/>
            <a:ext cx="1371600" cy="1371600"/>
          </a:xfrm>
        </p:spPr>
        <p:txBody>
          <a:bodyPr/>
          <a:lstStyle/>
          <a:p>
            <a:pPr lvl="0"/>
            <a:r>
              <a:rPr lang="en-US"/>
              <a:t>Box 14 text</a:t>
            </a:r>
          </a:p>
        </p:txBody>
      </p:sp>
      <p:sp>
        <p:nvSpPr>
          <p:cNvPr id="21" name="Content Placeholder 15">
            <a:extLst>
              <a:ext uri="{FF2B5EF4-FFF2-40B4-BE49-F238E27FC236}">
                <a16:creationId xmlns:a16="http://schemas.microsoft.com/office/drawing/2014/main" id="{836EE224-D52C-BAB9-44F8-7BD7E987283F}"/>
              </a:ext>
            </a:extLst>
          </p:cNvPr>
          <p:cNvSpPr>
            <a:spLocks noGrp="1"/>
          </p:cNvSpPr>
          <p:nvPr>
            <p:ph sz="quarter" idx="27" hasCustomPrompt="1"/>
          </p:nvPr>
        </p:nvSpPr>
        <p:spPr>
          <a:xfrm>
            <a:off x="9177869" y="3294766"/>
            <a:ext cx="1371600" cy="1371600"/>
          </a:xfrm>
        </p:spPr>
        <p:txBody>
          <a:bodyPr/>
          <a:lstStyle/>
          <a:p>
            <a:pPr lvl="0"/>
            <a:r>
              <a:rPr lang="en-US"/>
              <a:t>Box 15 text</a:t>
            </a:r>
          </a:p>
        </p:txBody>
      </p:sp>
      <p:sp>
        <p:nvSpPr>
          <p:cNvPr id="22" name="Content Placeholder 16">
            <a:extLst>
              <a:ext uri="{FF2B5EF4-FFF2-40B4-BE49-F238E27FC236}">
                <a16:creationId xmlns:a16="http://schemas.microsoft.com/office/drawing/2014/main" id="{D8C12577-906D-5B89-88B5-DDEDE50D8BB6}"/>
              </a:ext>
            </a:extLst>
          </p:cNvPr>
          <p:cNvSpPr>
            <a:spLocks noGrp="1"/>
          </p:cNvSpPr>
          <p:nvPr>
            <p:ph sz="quarter" idx="28" hasCustomPrompt="1"/>
          </p:nvPr>
        </p:nvSpPr>
        <p:spPr>
          <a:xfrm>
            <a:off x="10684936" y="3304806"/>
            <a:ext cx="1371600" cy="1371600"/>
          </a:xfrm>
        </p:spPr>
        <p:txBody>
          <a:bodyPr/>
          <a:lstStyle/>
          <a:p>
            <a:pPr lvl="0"/>
            <a:r>
              <a:rPr lang="en-US"/>
              <a:t>Box 16 text</a:t>
            </a:r>
          </a:p>
        </p:txBody>
      </p:sp>
      <p:sp>
        <p:nvSpPr>
          <p:cNvPr id="23" name="Content Placeholder 17">
            <a:extLst>
              <a:ext uri="{FF2B5EF4-FFF2-40B4-BE49-F238E27FC236}">
                <a16:creationId xmlns:a16="http://schemas.microsoft.com/office/drawing/2014/main" id="{C184D0E0-EF5B-138D-FF4F-B1E1C76025DE}"/>
              </a:ext>
            </a:extLst>
          </p:cNvPr>
          <p:cNvSpPr>
            <a:spLocks noGrp="1"/>
          </p:cNvSpPr>
          <p:nvPr>
            <p:ph sz="quarter" idx="29" hasCustomPrompt="1"/>
          </p:nvPr>
        </p:nvSpPr>
        <p:spPr>
          <a:xfrm>
            <a:off x="135467" y="4836535"/>
            <a:ext cx="1371600" cy="1371600"/>
          </a:xfrm>
        </p:spPr>
        <p:txBody>
          <a:bodyPr/>
          <a:lstStyle/>
          <a:p>
            <a:pPr lvl="0"/>
            <a:r>
              <a:rPr lang="en-US"/>
              <a:t>Box 17 text</a:t>
            </a:r>
          </a:p>
        </p:txBody>
      </p:sp>
      <p:sp>
        <p:nvSpPr>
          <p:cNvPr id="24" name="Content Placeholder 18">
            <a:extLst>
              <a:ext uri="{FF2B5EF4-FFF2-40B4-BE49-F238E27FC236}">
                <a16:creationId xmlns:a16="http://schemas.microsoft.com/office/drawing/2014/main" id="{05A4A559-4E3C-4012-6061-96FE60618DC5}"/>
              </a:ext>
            </a:extLst>
          </p:cNvPr>
          <p:cNvSpPr>
            <a:spLocks noGrp="1"/>
          </p:cNvSpPr>
          <p:nvPr>
            <p:ph sz="quarter" idx="30" hasCustomPrompt="1"/>
          </p:nvPr>
        </p:nvSpPr>
        <p:spPr>
          <a:xfrm>
            <a:off x="1642534" y="4836535"/>
            <a:ext cx="1371600" cy="1371600"/>
          </a:xfrm>
        </p:spPr>
        <p:txBody>
          <a:bodyPr/>
          <a:lstStyle/>
          <a:p>
            <a:pPr lvl="0"/>
            <a:r>
              <a:rPr lang="en-US"/>
              <a:t>Box 18 text</a:t>
            </a:r>
          </a:p>
        </p:txBody>
      </p:sp>
      <p:sp>
        <p:nvSpPr>
          <p:cNvPr id="25" name="Content Placeholder 19">
            <a:extLst>
              <a:ext uri="{FF2B5EF4-FFF2-40B4-BE49-F238E27FC236}">
                <a16:creationId xmlns:a16="http://schemas.microsoft.com/office/drawing/2014/main" id="{5832A552-7588-BF2A-DF99-9E1D1C80DD25}"/>
              </a:ext>
            </a:extLst>
          </p:cNvPr>
          <p:cNvSpPr>
            <a:spLocks noGrp="1"/>
          </p:cNvSpPr>
          <p:nvPr>
            <p:ph sz="quarter" idx="31" hasCustomPrompt="1"/>
          </p:nvPr>
        </p:nvSpPr>
        <p:spPr>
          <a:xfrm>
            <a:off x="3149601" y="4836535"/>
            <a:ext cx="1371600" cy="1371600"/>
          </a:xfrm>
        </p:spPr>
        <p:txBody>
          <a:bodyPr/>
          <a:lstStyle/>
          <a:p>
            <a:pPr lvl="0"/>
            <a:r>
              <a:rPr lang="en-US"/>
              <a:t>Box 19 text</a:t>
            </a:r>
          </a:p>
        </p:txBody>
      </p:sp>
      <p:sp>
        <p:nvSpPr>
          <p:cNvPr id="26" name="Content Placeholder 20">
            <a:extLst>
              <a:ext uri="{FF2B5EF4-FFF2-40B4-BE49-F238E27FC236}">
                <a16:creationId xmlns:a16="http://schemas.microsoft.com/office/drawing/2014/main" id="{694E00C4-0550-0819-95CA-DB47973683B3}"/>
              </a:ext>
            </a:extLst>
          </p:cNvPr>
          <p:cNvSpPr>
            <a:spLocks noGrp="1"/>
          </p:cNvSpPr>
          <p:nvPr>
            <p:ph sz="quarter" idx="32" hasCustomPrompt="1"/>
          </p:nvPr>
        </p:nvSpPr>
        <p:spPr>
          <a:xfrm>
            <a:off x="4656668" y="4836535"/>
            <a:ext cx="1371600" cy="1371600"/>
          </a:xfrm>
        </p:spPr>
        <p:txBody>
          <a:bodyPr/>
          <a:lstStyle/>
          <a:p>
            <a:pPr lvl="0"/>
            <a:r>
              <a:rPr lang="en-US"/>
              <a:t>Box 20 text</a:t>
            </a:r>
          </a:p>
        </p:txBody>
      </p:sp>
      <p:sp>
        <p:nvSpPr>
          <p:cNvPr id="27" name="Content Placeholder 21">
            <a:extLst>
              <a:ext uri="{FF2B5EF4-FFF2-40B4-BE49-F238E27FC236}">
                <a16:creationId xmlns:a16="http://schemas.microsoft.com/office/drawing/2014/main" id="{6AB2BF5F-DC97-2BB5-86BA-24086D9E7070}"/>
              </a:ext>
            </a:extLst>
          </p:cNvPr>
          <p:cNvSpPr>
            <a:spLocks noGrp="1"/>
          </p:cNvSpPr>
          <p:nvPr>
            <p:ph sz="quarter" idx="33" hasCustomPrompt="1"/>
          </p:nvPr>
        </p:nvSpPr>
        <p:spPr>
          <a:xfrm>
            <a:off x="6163735" y="4836535"/>
            <a:ext cx="1371600" cy="1371600"/>
          </a:xfrm>
        </p:spPr>
        <p:txBody>
          <a:bodyPr/>
          <a:lstStyle/>
          <a:p>
            <a:pPr lvl="0"/>
            <a:r>
              <a:rPr lang="en-US"/>
              <a:t>Box 21 text</a:t>
            </a:r>
          </a:p>
        </p:txBody>
      </p:sp>
      <p:sp>
        <p:nvSpPr>
          <p:cNvPr id="28" name="Content Placeholder 22">
            <a:extLst>
              <a:ext uri="{FF2B5EF4-FFF2-40B4-BE49-F238E27FC236}">
                <a16:creationId xmlns:a16="http://schemas.microsoft.com/office/drawing/2014/main" id="{B304CBDD-6EB1-A70C-7BF1-F9F6D2882214}"/>
              </a:ext>
            </a:extLst>
          </p:cNvPr>
          <p:cNvSpPr>
            <a:spLocks noGrp="1"/>
          </p:cNvSpPr>
          <p:nvPr>
            <p:ph sz="quarter" idx="34" hasCustomPrompt="1"/>
          </p:nvPr>
        </p:nvSpPr>
        <p:spPr>
          <a:xfrm>
            <a:off x="7670802" y="4836535"/>
            <a:ext cx="1371600" cy="1371600"/>
          </a:xfrm>
        </p:spPr>
        <p:txBody>
          <a:bodyPr/>
          <a:lstStyle/>
          <a:p>
            <a:pPr lvl="0"/>
            <a:r>
              <a:rPr lang="en-US"/>
              <a:t>Box 22 text</a:t>
            </a:r>
          </a:p>
        </p:txBody>
      </p:sp>
      <p:sp>
        <p:nvSpPr>
          <p:cNvPr id="29" name="Content Placeholder 23">
            <a:extLst>
              <a:ext uri="{FF2B5EF4-FFF2-40B4-BE49-F238E27FC236}">
                <a16:creationId xmlns:a16="http://schemas.microsoft.com/office/drawing/2014/main" id="{A7D6059B-F11A-2D06-C90F-2CC236501E70}"/>
              </a:ext>
            </a:extLst>
          </p:cNvPr>
          <p:cNvSpPr>
            <a:spLocks noGrp="1"/>
          </p:cNvSpPr>
          <p:nvPr>
            <p:ph sz="quarter" idx="35" hasCustomPrompt="1"/>
          </p:nvPr>
        </p:nvSpPr>
        <p:spPr>
          <a:xfrm>
            <a:off x="9177869" y="4836535"/>
            <a:ext cx="1371600" cy="1371600"/>
          </a:xfrm>
        </p:spPr>
        <p:txBody>
          <a:bodyPr/>
          <a:lstStyle/>
          <a:p>
            <a:pPr lvl="0"/>
            <a:r>
              <a:rPr lang="en-US"/>
              <a:t>Box 23 text</a:t>
            </a:r>
          </a:p>
        </p:txBody>
      </p:sp>
      <p:sp>
        <p:nvSpPr>
          <p:cNvPr id="30" name="Content Placeholder 24">
            <a:extLst>
              <a:ext uri="{FF2B5EF4-FFF2-40B4-BE49-F238E27FC236}">
                <a16:creationId xmlns:a16="http://schemas.microsoft.com/office/drawing/2014/main" id="{A5B29C76-82E0-5747-1C16-AA9145CD5FE3}"/>
              </a:ext>
            </a:extLst>
          </p:cNvPr>
          <p:cNvSpPr>
            <a:spLocks noGrp="1"/>
          </p:cNvSpPr>
          <p:nvPr>
            <p:ph sz="quarter" idx="36" hasCustomPrompt="1"/>
          </p:nvPr>
        </p:nvSpPr>
        <p:spPr>
          <a:xfrm>
            <a:off x="10684936" y="4836535"/>
            <a:ext cx="1371600" cy="1371600"/>
          </a:xfrm>
        </p:spPr>
        <p:txBody>
          <a:bodyPr/>
          <a:lstStyle/>
          <a:p>
            <a:pPr lvl="0"/>
            <a:r>
              <a:rPr lang="en-US"/>
              <a:t>Box 24 text</a:t>
            </a:r>
          </a:p>
        </p:txBody>
      </p:sp>
      <p:sp>
        <p:nvSpPr>
          <p:cNvPr id="3" name="Date Placeholder 2">
            <a:extLst>
              <a:ext uri="{FF2B5EF4-FFF2-40B4-BE49-F238E27FC236}">
                <a16:creationId xmlns:a16="http://schemas.microsoft.com/office/drawing/2014/main" id="{DC5F9799-2869-37DC-BB13-DA0E85EFC1FC}"/>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1">
            <a:extLst>
              <a:ext uri="{FF2B5EF4-FFF2-40B4-BE49-F238E27FC236}">
                <a16:creationId xmlns:a16="http://schemas.microsoft.com/office/drawing/2014/main" id="{C1F1931D-83A8-6CBB-1E0D-ECC68417D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61557A-FF7B-DE42-B338-CB8A62727966}"/>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234411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0"/>
        <p:cNvGrpSpPr/>
        <p:nvPr/>
      </p:nvGrpSpPr>
      <p:grpSpPr>
        <a:xfrm>
          <a:off x="0" y="0"/>
          <a:ext cx="0" cy="0"/>
          <a:chOff x="0" y="0"/>
          <a:chExt cx="0" cy="0"/>
        </a:xfrm>
      </p:grpSpPr>
      <p:sp>
        <p:nvSpPr>
          <p:cNvPr id="21" name="Google Shape;21;p6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6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71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6"/>
        <p:cNvGrpSpPr/>
        <p:nvPr/>
      </p:nvGrpSpPr>
      <p:grpSpPr>
        <a:xfrm>
          <a:off x="0" y="0"/>
          <a:ext cx="0" cy="0"/>
          <a:chOff x="0" y="0"/>
          <a:chExt cx="0" cy="0"/>
        </a:xfrm>
      </p:grpSpPr>
      <p:sp>
        <p:nvSpPr>
          <p:cNvPr id="37" name="Google Shape;37;p6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9" name="Google Shape;39;p6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6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6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52765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2"/>
        <p:cNvGrpSpPr/>
        <p:nvPr/>
      </p:nvGrpSpPr>
      <p:grpSpPr>
        <a:xfrm>
          <a:off x="0" y="0"/>
          <a:ext cx="0" cy="0"/>
          <a:chOff x="0" y="0"/>
          <a:chExt cx="0" cy="0"/>
        </a:xfrm>
      </p:grpSpPr>
      <p:sp>
        <p:nvSpPr>
          <p:cNvPr id="43" name="Google Shape;43;p6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6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5367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9"/>
        <p:cNvGrpSpPr/>
        <p:nvPr/>
      </p:nvGrpSpPr>
      <p:grpSpPr>
        <a:xfrm>
          <a:off x="0" y="0"/>
          <a:ext cx="0" cy="0"/>
          <a:chOff x="0" y="0"/>
          <a:chExt cx="0" cy="0"/>
        </a:xfrm>
      </p:grpSpPr>
      <p:sp>
        <p:nvSpPr>
          <p:cNvPr id="50" name="Google Shape;50;p6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6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6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6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4" name="Google Shape;54;p6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6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6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6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71250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7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7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7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7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7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2363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7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71"/>
          <p:cNvSpPr>
            <a:spLocks noGrp="1"/>
          </p:cNvSpPr>
          <p:nvPr>
            <p:ph type="pic" idx="2"/>
          </p:nvPr>
        </p:nvSpPr>
        <p:spPr>
          <a:xfrm>
            <a:off x="5183188" y="987425"/>
            <a:ext cx="6172200" cy="4873625"/>
          </a:xfrm>
          <a:prstGeom prst="rect">
            <a:avLst/>
          </a:prstGeom>
          <a:noFill/>
          <a:ln>
            <a:noFill/>
          </a:ln>
        </p:spPr>
      </p:sp>
      <p:sp>
        <p:nvSpPr>
          <p:cNvPr id="68" name="Google Shape;68;p7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13210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7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7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7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7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14245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7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Arial" panose="020B0604020202020204" pitchFamily="34" charset="0"/>
                <a:cs typeface="Arial" panose="020B0604020202020204" pitchFamily="34"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7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7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7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75859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
        <p:nvSpPr>
          <p:cNvPr id="27" name="Google Shape;27;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91036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DB7C4-CA69-F55B-6758-59C235004156}"/>
              </a:ext>
            </a:extLst>
          </p:cNvPr>
          <p:cNvSpPr>
            <a:spLocks noGrp="1"/>
          </p:cNvSpPr>
          <p:nvPr>
            <p:ph type="ctrTitle"/>
          </p:nvPr>
        </p:nvSpPr>
        <p:spPr>
          <a:xfrm>
            <a:off x="1524000" y="1122363"/>
            <a:ext cx="9144000" cy="2387600"/>
          </a:xfrm>
        </p:spPr>
        <p:txBody>
          <a:bodyPr anchor="b">
            <a:normAutofit/>
          </a:bodyPr>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0DD29A-2198-B30F-CFE5-933DE118B76A}"/>
              </a:ext>
            </a:extLst>
          </p:cNvPr>
          <p:cNvSpPr>
            <a:spLocks noGrp="1"/>
          </p:cNvSpPr>
          <p:nvPr>
            <p:ph type="subTitle" idx="1"/>
          </p:nvPr>
        </p:nvSpPr>
        <p:spPr>
          <a:xfrm>
            <a:off x="1524000" y="3602038"/>
            <a:ext cx="9144000" cy="1655762"/>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F0E930-DD9E-EDAB-E858-9ABFA40850BA}"/>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92FDC924-9E07-EAD2-B796-955C0F860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01168-86CC-675B-E41B-1156D41C6245}"/>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674707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1A95E-220A-859B-33A8-19E7B42BF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B20C22-5243-693E-A41E-A3EAEEF386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FEEDA447-0DAE-42A5-85B2-5BB99B5AA22E}"/>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F1104C51-E2F9-B144-A7DF-F6EBA13BD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EE105E-5E19-F30D-D534-B2BE2DD8759F}"/>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3014103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E08C5-BF2F-842B-45A3-FF7D4188DB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E40D8E-B619-128E-ED56-BD05171021B7}"/>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lumMod val="85000"/>
                    <a:lumOff val="15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2E686D-0510-C21C-D8D6-B0F1BF915586}"/>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CEC48A63-6F92-D9D9-185F-73CFD16321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907FFA-2FA5-E455-BF33-714DD354FCE2}"/>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1531993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F866-7146-D851-2C02-1B089FE265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BDAD7A-F1F3-E368-CC3E-5FA947FD97E2}"/>
              </a:ext>
            </a:extLst>
          </p:cNvPr>
          <p:cNvSpPr>
            <a:spLocks noGrp="1"/>
          </p:cNvSpPr>
          <p:nvPr>
            <p:ph sz="half" idx="1" hasCustomPrompt="1"/>
          </p:nvPr>
        </p:nvSpPr>
        <p:spPr>
          <a:xfrm>
            <a:off x="838200" y="1825625"/>
            <a:ext cx="5181600" cy="4351338"/>
          </a:xfrm>
        </p:spPr>
        <p:txBody>
          <a:bodyPr/>
          <a:lstStyle/>
          <a:p>
            <a:pPr lvl="0"/>
            <a:r>
              <a:rPr lang="en-US"/>
              <a:t>Box 1</a:t>
            </a:r>
          </a:p>
          <a:p>
            <a:pPr lvl="1"/>
            <a:r>
              <a:rPr lang="en-US"/>
              <a:t>Second level</a:t>
            </a:r>
          </a:p>
          <a:p>
            <a:pPr lvl="2"/>
            <a:r>
              <a:rPr lang="en-US"/>
              <a:t>Third level</a:t>
            </a:r>
          </a:p>
        </p:txBody>
      </p:sp>
      <p:sp>
        <p:nvSpPr>
          <p:cNvPr id="4" name="Content Placeholder 3">
            <a:extLst>
              <a:ext uri="{FF2B5EF4-FFF2-40B4-BE49-F238E27FC236}">
                <a16:creationId xmlns:a16="http://schemas.microsoft.com/office/drawing/2014/main" id="{5EB0C821-B985-9C96-C38D-246EC4E92F3B}"/>
              </a:ext>
            </a:extLst>
          </p:cNvPr>
          <p:cNvSpPr>
            <a:spLocks noGrp="1"/>
          </p:cNvSpPr>
          <p:nvPr>
            <p:ph sz="half" idx="2" hasCustomPrompt="1"/>
          </p:nvPr>
        </p:nvSpPr>
        <p:spPr>
          <a:xfrm>
            <a:off x="6172200" y="1825625"/>
            <a:ext cx="5181600" cy="4351338"/>
          </a:xfrm>
        </p:spPr>
        <p:txBody>
          <a:bodyPr/>
          <a:lstStyle/>
          <a:p>
            <a:pPr lvl="0"/>
            <a:r>
              <a:rPr lang="en-US"/>
              <a:t>Box 2</a:t>
            </a:r>
          </a:p>
          <a:p>
            <a:pPr lvl="1"/>
            <a:r>
              <a:rPr lang="en-US"/>
              <a:t>Second level</a:t>
            </a:r>
          </a:p>
          <a:p>
            <a:pPr lvl="2"/>
            <a:r>
              <a:rPr lang="en-US"/>
              <a:t>Third level</a:t>
            </a:r>
          </a:p>
        </p:txBody>
      </p:sp>
      <p:sp>
        <p:nvSpPr>
          <p:cNvPr id="5" name="Date Placeholder 4">
            <a:extLst>
              <a:ext uri="{FF2B5EF4-FFF2-40B4-BE49-F238E27FC236}">
                <a16:creationId xmlns:a16="http://schemas.microsoft.com/office/drawing/2014/main" id="{428590E5-5ED9-CA90-CE9C-BE9356DD7482}"/>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6" name="Footer Placeholder 5">
            <a:extLst>
              <a:ext uri="{FF2B5EF4-FFF2-40B4-BE49-F238E27FC236}">
                <a16:creationId xmlns:a16="http://schemas.microsoft.com/office/drawing/2014/main" id="{5FF470B1-B7E9-B88E-F8D8-1C1AE46CE6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7E81C0-0942-9B70-DCA9-0EAD7E72339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1957881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Two col with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BE7B7-8722-1F31-3EFA-92F1D1ED08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D309CF-51C5-5E25-A45E-DF117C4AEDD9}"/>
              </a:ext>
            </a:extLst>
          </p:cNvPr>
          <p:cNvSpPr>
            <a:spLocks noGrp="1"/>
          </p:cNvSpPr>
          <p:nvPr>
            <p:ph type="body" idx="1" hasCustomPrompt="1"/>
          </p:nvPr>
        </p:nvSpPr>
        <p:spPr>
          <a:xfrm>
            <a:off x="839788" y="1681163"/>
            <a:ext cx="5157787"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Box 1 Heading</a:t>
            </a:r>
          </a:p>
        </p:txBody>
      </p:sp>
      <p:sp>
        <p:nvSpPr>
          <p:cNvPr id="4" name="Content Placeholder 3">
            <a:extLst>
              <a:ext uri="{FF2B5EF4-FFF2-40B4-BE49-F238E27FC236}">
                <a16:creationId xmlns:a16="http://schemas.microsoft.com/office/drawing/2014/main" id="{EA4B0AB4-309C-7163-EC74-BC248778B5B0}"/>
              </a:ext>
            </a:extLst>
          </p:cNvPr>
          <p:cNvSpPr>
            <a:spLocks noGrp="1"/>
          </p:cNvSpPr>
          <p:nvPr>
            <p:ph sz="half" idx="2" hasCustomPrompt="1"/>
          </p:nvPr>
        </p:nvSpPr>
        <p:spPr>
          <a:xfrm>
            <a:off x="839788" y="2505075"/>
            <a:ext cx="5157787" cy="3684588"/>
          </a:xfrm>
        </p:spPr>
        <p:txBody>
          <a:bodyPr/>
          <a:lstStyle/>
          <a:p>
            <a:pPr lvl="0"/>
            <a:r>
              <a:rPr lang="en-US"/>
              <a:t>Box 1 text</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2FC2998B-B08A-B014-1D4A-7D9BCE626D07}"/>
              </a:ext>
            </a:extLst>
          </p:cNvPr>
          <p:cNvSpPr>
            <a:spLocks noGrp="1"/>
          </p:cNvSpPr>
          <p:nvPr>
            <p:ph type="body" sz="quarter" idx="3" hasCustomPrompt="1"/>
          </p:nvPr>
        </p:nvSpPr>
        <p:spPr>
          <a:xfrm>
            <a:off x="6172200" y="1681163"/>
            <a:ext cx="5183188" cy="823912"/>
          </a:xfrm>
        </p:spPr>
        <p:txBody>
          <a:bodyPr anchor="b">
            <a:noAutofit/>
          </a:bodyPr>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Box 2 Heading</a:t>
            </a:r>
          </a:p>
        </p:txBody>
      </p:sp>
      <p:sp>
        <p:nvSpPr>
          <p:cNvPr id="6" name="Content Placeholder 5">
            <a:extLst>
              <a:ext uri="{FF2B5EF4-FFF2-40B4-BE49-F238E27FC236}">
                <a16:creationId xmlns:a16="http://schemas.microsoft.com/office/drawing/2014/main" id="{6FE31128-9252-6E21-9985-02DD3E5620AA}"/>
              </a:ext>
            </a:extLst>
          </p:cNvPr>
          <p:cNvSpPr>
            <a:spLocks noGrp="1"/>
          </p:cNvSpPr>
          <p:nvPr>
            <p:ph sz="quarter" idx="4" hasCustomPrompt="1"/>
          </p:nvPr>
        </p:nvSpPr>
        <p:spPr>
          <a:xfrm>
            <a:off x="6172200" y="2505075"/>
            <a:ext cx="5183188" cy="3684588"/>
          </a:xfrm>
        </p:spPr>
        <p:txBody>
          <a:bodyPr/>
          <a:lstStyle/>
          <a:p>
            <a:pPr lvl="0"/>
            <a:r>
              <a:rPr lang="en-US"/>
              <a:t>Box 2 Text</a:t>
            </a:r>
          </a:p>
          <a:p>
            <a:pPr lvl="1"/>
            <a:r>
              <a:rPr lang="en-US"/>
              <a:t>Second level</a:t>
            </a:r>
          </a:p>
          <a:p>
            <a:pPr lvl="2"/>
            <a:r>
              <a:rPr lang="en-US"/>
              <a:t>Third level</a:t>
            </a:r>
          </a:p>
        </p:txBody>
      </p:sp>
      <p:sp>
        <p:nvSpPr>
          <p:cNvPr id="7" name="Date Placeholder 6">
            <a:extLst>
              <a:ext uri="{FF2B5EF4-FFF2-40B4-BE49-F238E27FC236}">
                <a16:creationId xmlns:a16="http://schemas.microsoft.com/office/drawing/2014/main" id="{E4D9BB48-85B5-4D83-D008-AE1D48BB24B2}"/>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8" name="Footer Placeholder 7">
            <a:extLst>
              <a:ext uri="{FF2B5EF4-FFF2-40B4-BE49-F238E27FC236}">
                <a16:creationId xmlns:a16="http://schemas.microsoft.com/office/drawing/2014/main" id="{FE3F5064-A1BB-A44C-2308-148DCD4BD3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D68246-119C-CF92-517A-C0F550F12AA6}"/>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28985342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5C6E2-798D-D02F-A2EC-DA51A41C9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F218C89-1CED-0D6F-8815-7F9A9F1E123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BE6FDE62-27ED-529F-1710-03CC863C30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50E890-0ED2-D763-BDF2-EE3E78ABFA3A}"/>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7057443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box layout w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0FC14-5BB4-9082-CAFA-AE1ADD030910}"/>
              </a:ext>
            </a:extLst>
          </p:cNvPr>
          <p:cNvSpPr>
            <a:spLocks noGrp="1"/>
          </p:cNvSpPr>
          <p:nvPr>
            <p:ph type="title"/>
          </p:nvPr>
        </p:nvSpPr>
        <p:spPr>
          <a:xfrm>
            <a:off x="739724" y="136525"/>
            <a:ext cx="10577439" cy="1325563"/>
          </a:xfrm>
        </p:spPr>
        <p:txBody>
          <a:bodyPr/>
          <a:lstStyle/>
          <a:p>
            <a:r>
              <a:rPr lang="en-US"/>
              <a:t>Click to edit Master title style</a:t>
            </a:r>
          </a:p>
        </p:txBody>
      </p:sp>
      <p:sp>
        <p:nvSpPr>
          <p:cNvPr id="9" name="Section Header 1">
            <a:extLst>
              <a:ext uri="{FF2B5EF4-FFF2-40B4-BE49-F238E27FC236}">
                <a16:creationId xmlns:a16="http://schemas.microsoft.com/office/drawing/2014/main" id="{46D8F88D-5032-E896-9030-C831287EECBF}"/>
              </a:ext>
            </a:extLst>
          </p:cNvPr>
          <p:cNvSpPr>
            <a:spLocks noGrp="1"/>
          </p:cNvSpPr>
          <p:nvPr>
            <p:ph type="body" sz="quarter" idx="14" hasCustomPrompt="1"/>
          </p:nvPr>
        </p:nvSpPr>
        <p:spPr>
          <a:xfrm>
            <a:off x="739724" y="1524685"/>
            <a:ext cx="5202936" cy="461962"/>
          </a:xfrm>
        </p:spPr>
        <p:txBody>
          <a:bodyPr/>
          <a:lstStyle/>
          <a:p>
            <a:pPr lvl="0"/>
            <a:r>
              <a:rPr lang="en-US"/>
              <a:t>Box 1 Heading</a:t>
            </a:r>
          </a:p>
          <a:p>
            <a:pPr lvl="1"/>
            <a:r>
              <a:rPr lang="en-US"/>
              <a:t>Second level</a:t>
            </a:r>
          </a:p>
          <a:p>
            <a:pPr lvl="2"/>
            <a:r>
              <a:rPr lang="en-US"/>
              <a:t>Third level</a:t>
            </a:r>
          </a:p>
          <a:p>
            <a:pPr lvl="3"/>
            <a:r>
              <a:rPr lang="en-US"/>
              <a:t>Fourth level</a:t>
            </a:r>
          </a:p>
          <a:p>
            <a:pPr lvl="4"/>
            <a:r>
              <a:rPr lang="en-US"/>
              <a:t>Fifth level</a:t>
            </a:r>
          </a:p>
        </p:txBody>
      </p:sp>
      <p:sp>
        <p:nvSpPr>
          <p:cNvPr id="7" name="Content 1">
            <a:extLst>
              <a:ext uri="{FF2B5EF4-FFF2-40B4-BE49-F238E27FC236}">
                <a16:creationId xmlns:a16="http://schemas.microsoft.com/office/drawing/2014/main" id="{0A930262-44FD-5424-C7D5-ACEF6DCB6831}"/>
              </a:ext>
            </a:extLst>
          </p:cNvPr>
          <p:cNvSpPr>
            <a:spLocks noGrp="1"/>
          </p:cNvSpPr>
          <p:nvPr>
            <p:ph sz="quarter" idx="13" hasCustomPrompt="1"/>
          </p:nvPr>
        </p:nvSpPr>
        <p:spPr>
          <a:xfrm>
            <a:off x="739724" y="2025847"/>
            <a:ext cx="5202936" cy="1828800"/>
          </a:xfrm>
        </p:spPr>
        <p:txBody>
          <a:bodyPr/>
          <a:lstStyle>
            <a:lvl4pPr marL="1371600" indent="0">
              <a:buNone/>
              <a:defRPr/>
            </a:lvl4pPr>
          </a:lstStyle>
          <a:p>
            <a:pPr lvl="0"/>
            <a:r>
              <a:rPr lang="en-US"/>
              <a:t>Box 1 Text</a:t>
            </a:r>
          </a:p>
          <a:p>
            <a:pPr lvl="1"/>
            <a:r>
              <a:rPr lang="en-US"/>
              <a:t>Second level</a:t>
            </a:r>
          </a:p>
          <a:p>
            <a:pPr lvl="2"/>
            <a:r>
              <a:rPr lang="en-US"/>
              <a:t>Third level</a:t>
            </a:r>
          </a:p>
        </p:txBody>
      </p:sp>
      <p:sp>
        <p:nvSpPr>
          <p:cNvPr id="11" name="Section Header 2">
            <a:extLst>
              <a:ext uri="{FF2B5EF4-FFF2-40B4-BE49-F238E27FC236}">
                <a16:creationId xmlns:a16="http://schemas.microsoft.com/office/drawing/2014/main" id="{0BE96632-CF35-842F-BA67-33058DCC77FF}"/>
              </a:ext>
            </a:extLst>
          </p:cNvPr>
          <p:cNvSpPr>
            <a:spLocks noGrp="1"/>
          </p:cNvSpPr>
          <p:nvPr>
            <p:ph type="body" sz="quarter" idx="16" hasCustomPrompt="1"/>
          </p:nvPr>
        </p:nvSpPr>
        <p:spPr>
          <a:xfrm>
            <a:off x="6118367" y="1524685"/>
            <a:ext cx="5198796" cy="461962"/>
          </a:xfrm>
        </p:spPr>
        <p:txBody>
          <a:bodyPr/>
          <a:lstStyle/>
          <a:p>
            <a:pPr lvl="0"/>
            <a:r>
              <a:rPr lang="en-US"/>
              <a:t>Box 2 Heading</a:t>
            </a:r>
          </a:p>
          <a:p>
            <a:pPr lvl="1"/>
            <a:r>
              <a:rPr lang="en-US"/>
              <a:t>Second level</a:t>
            </a:r>
          </a:p>
          <a:p>
            <a:pPr lvl="2"/>
            <a:r>
              <a:rPr lang="en-US"/>
              <a:t>Third level</a:t>
            </a:r>
          </a:p>
          <a:p>
            <a:pPr lvl="3"/>
            <a:r>
              <a:rPr lang="en-US"/>
              <a:t>Fourth level</a:t>
            </a:r>
          </a:p>
          <a:p>
            <a:pPr lvl="4"/>
            <a:r>
              <a:rPr lang="en-US"/>
              <a:t>Fifth level</a:t>
            </a:r>
          </a:p>
        </p:txBody>
      </p:sp>
      <p:sp>
        <p:nvSpPr>
          <p:cNvPr id="10" name="Content 2">
            <a:extLst>
              <a:ext uri="{FF2B5EF4-FFF2-40B4-BE49-F238E27FC236}">
                <a16:creationId xmlns:a16="http://schemas.microsoft.com/office/drawing/2014/main" id="{544A8154-C482-9387-C0EA-528264DA82DC}"/>
              </a:ext>
            </a:extLst>
          </p:cNvPr>
          <p:cNvSpPr>
            <a:spLocks noGrp="1"/>
          </p:cNvSpPr>
          <p:nvPr>
            <p:ph sz="quarter" idx="15" hasCustomPrompt="1"/>
          </p:nvPr>
        </p:nvSpPr>
        <p:spPr>
          <a:xfrm>
            <a:off x="6118367" y="2025847"/>
            <a:ext cx="5202936" cy="1828800"/>
          </a:xfrm>
        </p:spPr>
        <p:txBody>
          <a:bodyPr/>
          <a:lstStyle/>
          <a:p>
            <a:pPr lvl="0"/>
            <a:r>
              <a:rPr lang="en-US"/>
              <a:t>Box 2 Text</a:t>
            </a:r>
          </a:p>
          <a:p>
            <a:pPr lvl="1"/>
            <a:r>
              <a:rPr lang="en-US"/>
              <a:t>Second level</a:t>
            </a:r>
          </a:p>
          <a:p>
            <a:pPr lvl="2"/>
            <a:r>
              <a:rPr lang="en-US"/>
              <a:t>Third level</a:t>
            </a:r>
          </a:p>
        </p:txBody>
      </p:sp>
      <p:sp>
        <p:nvSpPr>
          <p:cNvPr id="13" name="Section Header 3">
            <a:extLst>
              <a:ext uri="{FF2B5EF4-FFF2-40B4-BE49-F238E27FC236}">
                <a16:creationId xmlns:a16="http://schemas.microsoft.com/office/drawing/2014/main" id="{AEC253BC-F6BE-6B9F-5DC7-2F79349C8FCE}"/>
              </a:ext>
            </a:extLst>
          </p:cNvPr>
          <p:cNvSpPr>
            <a:spLocks noGrp="1"/>
          </p:cNvSpPr>
          <p:nvPr>
            <p:ph type="body" sz="quarter" idx="18" hasCustomPrompt="1"/>
          </p:nvPr>
        </p:nvSpPr>
        <p:spPr>
          <a:xfrm>
            <a:off x="739724" y="3976307"/>
            <a:ext cx="5202936" cy="461962"/>
          </a:xfrm>
        </p:spPr>
        <p:txBody>
          <a:bodyPr/>
          <a:lstStyle/>
          <a:p>
            <a:pPr lvl="0"/>
            <a:r>
              <a:rPr lang="en-US"/>
              <a:t>Box 3 Heading</a:t>
            </a:r>
          </a:p>
          <a:p>
            <a:pPr lvl="1"/>
            <a:r>
              <a:rPr lang="en-US"/>
              <a:t>Second level</a:t>
            </a:r>
          </a:p>
          <a:p>
            <a:pPr lvl="2"/>
            <a:r>
              <a:rPr lang="en-US"/>
              <a:t>Third level</a:t>
            </a:r>
          </a:p>
          <a:p>
            <a:pPr lvl="3"/>
            <a:r>
              <a:rPr lang="en-US"/>
              <a:t>Fourth level</a:t>
            </a:r>
          </a:p>
          <a:p>
            <a:pPr lvl="4"/>
            <a:r>
              <a:rPr lang="en-US"/>
              <a:t>Fifth </a:t>
            </a:r>
            <a:r>
              <a:rPr lang="en-US" err="1"/>
              <a:t>levelA</a:t>
            </a:r>
            <a:endParaRPr lang="en-US"/>
          </a:p>
        </p:txBody>
      </p:sp>
      <p:sp>
        <p:nvSpPr>
          <p:cNvPr id="12" name="Content 3">
            <a:extLst>
              <a:ext uri="{FF2B5EF4-FFF2-40B4-BE49-F238E27FC236}">
                <a16:creationId xmlns:a16="http://schemas.microsoft.com/office/drawing/2014/main" id="{3FEE5AAB-A958-5B52-BF12-BE52E0933498}"/>
              </a:ext>
            </a:extLst>
          </p:cNvPr>
          <p:cNvSpPr>
            <a:spLocks noGrp="1"/>
          </p:cNvSpPr>
          <p:nvPr>
            <p:ph sz="quarter" idx="17" hasCustomPrompt="1"/>
          </p:nvPr>
        </p:nvSpPr>
        <p:spPr>
          <a:xfrm>
            <a:off x="739724" y="4482909"/>
            <a:ext cx="5202936" cy="1828800"/>
          </a:xfrm>
        </p:spPr>
        <p:txBody>
          <a:bodyPr/>
          <a:lstStyle/>
          <a:p>
            <a:pPr lvl="0"/>
            <a:r>
              <a:rPr lang="en-US"/>
              <a:t>Box 3 Text</a:t>
            </a:r>
          </a:p>
          <a:p>
            <a:pPr lvl="1"/>
            <a:r>
              <a:rPr lang="en-US"/>
              <a:t>Second level</a:t>
            </a:r>
          </a:p>
          <a:p>
            <a:pPr lvl="2"/>
            <a:r>
              <a:rPr lang="en-US"/>
              <a:t>Third level</a:t>
            </a:r>
          </a:p>
        </p:txBody>
      </p:sp>
      <p:sp>
        <p:nvSpPr>
          <p:cNvPr id="15" name="Section Header 4">
            <a:extLst>
              <a:ext uri="{FF2B5EF4-FFF2-40B4-BE49-F238E27FC236}">
                <a16:creationId xmlns:a16="http://schemas.microsoft.com/office/drawing/2014/main" id="{9D9C74E4-EFFD-CD30-CD45-AD7A0FCC56C1}"/>
              </a:ext>
            </a:extLst>
          </p:cNvPr>
          <p:cNvSpPr>
            <a:spLocks noGrp="1"/>
          </p:cNvSpPr>
          <p:nvPr>
            <p:ph type="body" sz="quarter" idx="20" hasCustomPrompt="1"/>
          </p:nvPr>
        </p:nvSpPr>
        <p:spPr>
          <a:xfrm>
            <a:off x="6118367" y="3976307"/>
            <a:ext cx="5202936" cy="461962"/>
          </a:xfrm>
        </p:spPr>
        <p:txBody>
          <a:bodyPr/>
          <a:lstStyle/>
          <a:p>
            <a:pPr lvl="0"/>
            <a:r>
              <a:rPr lang="en-US"/>
              <a:t>Box 4 Heading</a:t>
            </a:r>
          </a:p>
          <a:p>
            <a:pPr lvl="1"/>
            <a:r>
              <a:rPr lang="en-US"/>
              <a:t>Second level</a:t>
            </a:r>
          </a:p>
          <a:p>
            <a:pPr lvl="2"/>
            <a:r>
              <a:rPr lang="en-US"/>
              <a:t>Third level</a:t>
            </a:r>
          </a:p>
          <a:p>
            <a:pPr lvl="3"/>
            <a:r>
              <a:rPr lang="en-US"/>
              <a:t>Fourth level</a:t>
            </a:r>
          </a:p>
          <a:p>
            <a:pPr lvl="4"/>
            <a:r>
              <a:rPr lang="en-US"/>
              <a:t>Fifth level</a:t>
            </a:r>
          </a:p>
        </p:txBody>
      </p:sp>
      <p:sp>
        <p:nvSpPr>
          <p:cNvPr id="14" name="Content 4">
            <a:extLst>
              <a:ext uri="{FF2B5EF4-FFF2-40B4-BE49-F238E27FC236}">
                <a16:creationId xmlns:a16="http://schemas.microsoft.com/office/drawing/2014/main" id="{463D544D-43CA-C755-38EC-503EDFA1D8BB}"/>
              </a:ext>
            </a:extLst>
          </p:cNvPr>
          <p:cNvSpPr>
            <a:spLocks noGrp="1"/>
          </p:cNvSpPr>
          <p:nvPr>
            <p:ph sz="quarter" idx="19" hasCustomPrompt="1"/>
          </p:nvPr>
        </p:nvSpPr>
        <p:spPr>
          <a:xfrm>
            <a:off x="6118367" y="4482909"/>
            <a:ext cx="5202936" cy="1828800"/>
          </a:xfrm>
        </p:spPr>
        <p:txBody>
          <a:bodyPr/>
          <a:lstStyle/>
          <a:p>
            <a:pPr lvl="0"/>
            <a:r>
              <a:rPr lang="en-US"/>
              <a:t>Box 4 Text</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A7B16D7D-1780-4710-B7BD-199FC8211EB2}"/>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C882A52B-53C0-AC24-5F03-8F0AF971A7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A505301-6AFE-C636-22CC-AEF07D70CEFE}"/>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2710884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p full then 2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3B67-0120-CE0C-CE65-957C7E557670}"/>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3F5391FD-2C20-1A72-1451-9A32582AB0EB}"/>
              </a:ext>
            </a:extLst>
          </p:cNvPr>
          <p:cNvSpPr>
            <a:spLocks noGrp="1"/>
          </p:cNvSpPr>
          <p:nvPr>
            <p:ph sz="quarter" idx="13" hasCustomPrompt="1"/>
          </p:nvPr>
        </p:nvSpPr>
        <p:spPr>
          <a:xfrm>
            <a:off x="838200" y="1690688"/>
            <a:ext cx="10515600" cy="957262"/>
          </a:xfrm>
        </p:spPr>
        <p:txBody>
          <a:bodyPr/>
          <a:lstStyle>
            <a:lvl3pPr marL="914400" indent="0">
              <a:buNone/>
              <a:defRPr/>
            </a:lvl3pPr>
          </a:lstStyle>
          <a:p>
            <a:pPr lvl="0"/>
            <a:r>
              <a:rPr lang="en-US"/>
              <a:t>Box 1 Text</a:t>
            </a:r>
          </a:p>
          <a:p>
            <a:pPr lvl="1"/>
            <a:r>
              <a:rPr lang="en-US"/>
              <a:t>Second Level</a:t>
            </a:r>
          </a:p>
        </p:txBody>
      </p:sp>
      <p:sp>
        <p:nvSpPr>
          <p:cNvPr id="9" name="Content Placeholder 8">
            <a:extLst>
              <a:ext uri="{FF2B5EF4-FFF2-40B4-BE49-F238E27FC236}">
                <a16:creationId xmlns:a16="http://schemas.microsoft.com/office/drawing/2014/main" id="{1DA58C57-1255-F141-8856-88FD2A61FE0B}"/>
              </a:ext>
            </a:extLst>
          </p:cNvPr>
          <p:cNvSpPr>
            <a:spLocks noGrp="1"/>
          </p:cNvSpPr>
          <p:nvPr>
            <p:ph sz="quarter" idx="14" hasCustomPrompt="1"/>
          </p:nvPr>
        </p:nvSpPr>
        <p:spPr>
          <a:xfrm>
            <a:off x="838200" y="2647950"/>
            <a:ext cx="5119255" cy="3708400"/>
          </a:xfrm>
        </p:spPr>
        <p:txBody>
          <a:bodyPr/>
          <a:lstStyle/>
          <a:p>
            <a:pPr lvl="0"/>
            <a:r>
              <a:rPr lang="en-US"/>
              <a:t>Box 2 Text</a:t>
            </a:r>
          </a:p>
          <a:p>
            <a:pPr lvl="1"/>
            <a:r>
              <a:rPr lang="en-US"/>
              <a:t>Second level</a:t>
            </a:r>
          </a:p>
          <a:p>
            <a:pPr lvl="2"/>
            <a:r>
              <a:rPr lang="en-US"/>
              <a:t>Third level</a:t>
            </a:r>
          </a:p>
        </p:txBody>
      </p:sp>
      <p:sp>
        <p:nvSpPr>
          <p:cNvPr id="10" name="Content Placeholder 8">
            <a:extLst>
              <a:ext uri="{FF2B5EF4-FFF2-40B4-BE49-F238E27FC236}">
                <a16:creationId xmlns:a16="http://schemas.microsoft.com/office/drawing/2014/main" id="{7B151F4C-505A-A3FC-801D-A65FE7A231DE}"/>
              </a:ext>
            </a:extLst>
          </p:cNvPr>
          <p:cNvSpPr>
            <a:spLocks noGrp="1"/>
          </p:cNvSpPr>
          <p:nvPr>
            <p:ph sz="quarter" idx="15" hasCustomPrompt="1"/>
          </p:nvPr>
        </p:nvSpPr>
        <p:spPr>
          <a:xfrm>
            <a:off x="6234544" y="2647950"/>
            <a:ext cx="5119255" cy="3708400"/>
          </a:xfrm>
        </p:spPr>
        <p:txBody>
          <a:bodyPr/>
          <a:lstStyle/>
          <a:p>
            <a:pPr lvl="0"/>
            <a:r>
              <a:rPr lang="en-US"/>
              <a:t>Box 3 Text</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530A362E-FBA0-DD9D-326E-6C20601D1AD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421FC522-AA01-6654-99CB-CA021E8268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59173C-AB25-37C4-D00F-85E3045140B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537557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 top full width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3B67-0120-CE0C-CE65-957C7E557670}"/>
              </a:ext>
            </a:extLst>
          </p:cNvPr>
          <p:cNvSpPr>
            <a:spLocks noGrp="1"/>
          </p:cNvSpPr>
          <p:nvPr>
            <p:ph type="title"/>
          </p:nvPr>
        </p:nvSpPr>
        <p:spPr/>
        <p:txBody>
          <a:bodyPr/>
          <a:lstStyle/>
          <a:p>
            <a:r>
              <a:rPr lang="en-US"/>
              <a:t>Click to edit Master title style</a:t>
            </a:r>
          </a:p>
        </p:txBody>
      </p:sp>
      <p:sp>
        <p:nvSpPr>
          <p:cNvPr id="9" name="Content Placeholder 8">
            <a:extLst>
              <a:ext uri="{FF2B5EF4-FFF2-40B4-BE49-F238E27FC236}">
                <a16:creationId xmlns:a16="http://schemas.microsoft.com/office/drawing/2014/main" id="{1DA58C57-1255-F141-8856-88FD2A61FE0B}"/>
              </a:ext>
            </a:extLst>
          </p:cNvPr>
          <p:cNvSpPr>
            <a:spLocks noGrp="1"/>
          </p:cNvSpPr>
          <p:nvPr>
            <p:ph sz="quarter" idx="14" hasCustomPrompt="1"/>
          </p:nvPr>
        </p:nvSpPr>
        <p:spPr>
          <a:xfrm>
            <a:off x="838199" y="1843088"/>
            <a:ext cx="5119255" cy="2711979"/>
          </a:xfrm>
        </p:spPr>
        <p:txBody>
          <a:bodyPr/>
          <a:lstStyle/>
          <a:p>
            <a:pPr lvl="0"/>
            <a:r>
              <a:rPr lang="en-US"/>
              <a:t>Box 1 Text</a:t>
            </a:r>
          </a:p>
          <a:p>
            <a:pPr lvl="1"/>
            <a:r>
              <a:rPr lang="en-US"/>
              <a:t>Second level</a:t>
            </a:r>
          </a:p>
          <a:p>
            <a:pPr lvl="2"/>
            <a:r>
              <a:rPr lang="en-US"/>
              <a:t>Third level</a:t>
            </a:r>
          </a:p>
        </p:txBody>
      </p:sp>
      <p:sp>
        <p:nvSpPr>
          <p:cNvPr id="10" name="Content Placeholder 8">
            <a:extLst>
              <a:ext uri="{FF2B5EF4-FFF2-40B4-BE49-F238E27FC236}">
                <a16:creationId xmlns:a16="http://schemas.microsoft.com/office/drawing/2014/main" id="{7B151F4C-505A-A3FC-801D-A65FE7A231DE}"/>
              </a:ext>
            </a:extLst>
          </p:cNvPr>
          <p:cNvSpPr>
            <a:spLocks noGrp="1"/>
          </p:cNvSpPr>
          <p:nvPr>
            <p:ph sz="quarter" idx="15" hasCustomPrompt="1"/>
          </p:nvPr>
        </p:nvSpPr>
        <p:spPr>
          <a:xfrm>
            <a:off x="6234543" y="1843088"/>
            <a:ext cx="5119255" cy="2711979"/>
          </a:xfrm>
        </p:spPr>
        <p:txBody>
          <a:bodyPr/>
          <a:lstStyle/>
          <a:p>
            <a:pPr lvl="0"/>
            <a:r>
              <a:rPr lang="en-US"/>
              <a:t>Box 2 Text</a:t>
            </a:r>
          </a:p>
          <a:p>
            <a:pPr lvl="1"/>
            <a:r>
              <a:rPr lang="en-US"/>
              <a:t>Second level</a:t>
            </a:r>
          </a:p>
          <a:p>
            <a:pPr lvl="2"/>
            <a:r>
              <a:rPr lang="en-US"/>
              <a:t>Third level</a:t>
            </a:r>
          </a:p>
        </p:txBody>
      </p:sp>
      <p:sp>
        <p:nvSpPr>
          <p:cNvPr id="7" name="full width">
            <a:extLst>
              <a:ext uri="{FF2B5EF4-FFF2-40B4-BE49-F238E27FC236}">
                <a16:creationId xmlns:a16="http://schemas.microsoft.com/office/drawing/2014/main" id="{3F5391FD-2C20-1A72-1451-9A32582AB0EB}"/>
              </a:ext>
            </a:extLst>
          </p:cNvPr>
          <p:cNvSpPr>
            <a:spLocks noGrp="1"/>
          </p:cNvSpPr>
          <p:nvPr>
            <p:ph sz="quarter" idx="13" hasCustomPrompt="1"/>
          </p:nvPr>
        </p:nvSpPr>
        <p:spPr>
          <a:xfrm>
            <a:off x="838199" y="4707467"/>
            <a:ext cx="10515600" cy="1496483"/>
          </a:xfrm>
        </p:spPr>
        <p:txBody>
          <a:bodyPr/>
          <a:lstStyle/>
          <a:p>
            <a:pPr lvl="0"/>
            <a:r>
              <a:rPr lang="en-US"/>
              <a:t>Box 3 Full width</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530A362E-FBA0-DD9D-326E-6C20601D1AD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421FC522-AA01-6654-99CB-CA021E8268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59173C-AB25-37C4-D00F-85E3045140B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568524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p-full width then two col w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3B67-0120-CE0C-CE65-957C7E557670}"/>
              </a:ext>
            </a:extLst>
          </p:cNvPr>
          <p:cNvSpPr>
            <a:spLocks noGrp="1"/>
          </p:cNvSpPr>
          <p:nvPr>
            <p:ph type="title"/>
          </p:nvPr>
        </p:nvSpPr>
        <p:spPr/>
        <p:txBody>
          <a:bodyPr/>
          <a:lstStyle/>
          <a:p>
            <a:r>
              <a:rPr lang="en-US"/>
              <a:t>Click to edit Master title style</a:t>
            </a:r>
          </a:p>
        </p:txBody>
      </p:sp>
      <p:sp>
        <p:nvSpPr>
          <p:cNvPr id="7" name="top full width content">
            <a:extLst>
              <a:ext uri="{FF2B5EF4-FFF2-40B4-BE49-F238E27FC236}">
                <a16:creationId xmlns:a16="http://schemas.microsoft.com/office/drawing/2014/main" id="{3F5391FD-2C20-1A72-1451-9A32582AB0EB}"/>
              </a:ext>
            </a:extLst>
          </p:cNvPr>
          <p:cNvSpPr>
            <a:spLocks noGrp="1"/>
          </p:cNvSpPr>
          <p:nvPr>
            <p:ph sz="quarter" idx="13" hasCustomPrompt="1"/>
          </p:nvPr>
        </p:nvSpPr>
        <p:spPr>
          <a:xfrm>
            <a:off x="838200" y="1690688"/>
            <a:ext cx="10515600" cy="592137"/>
          </a:xfrm>
        </p:spPr>
        <p:txBody>
          <a:bodyPr/>
          <a:lstStyle/>
          <a:p>
            <a:pPr lvl="0"/>
            <a:r>
              <a:rPr lang="en-US"/>
              <a:t>Box 1 Text full width</a:t>
            </a:r>
          </a:p>
        </p:txBody>
      </p:sp>
      <p:sp>
        <p:nvSpPr>
          <p:cNvPr id="8" name="subhead col 1">
            <a:extLst>
              <a:ext uri="{FF2B5EF4-FFF2-40B4-BE49-F238E27FC236}">
                <a16:creationId xmlns:a16="http://schemas.microsoft.com/office/drawing/2014/main" id="{CA981D76-7B24-9A46-2690-3E2D9C8850A5}"/>
              </a:ext>
            </a:extLst>
          </p:cNvPr>
          <p:cNvSpPr>
            <a:spLocks noGrp="1"/>
          </p:cNvSpPr>
          <p:nvPr>
            <p:ph sz="quarter" idx="16" hasCustomPrompt="1"/>
          </p:nvPr>
        </p:nvSpPr>
        <p:spPr>
          <a:xfrm>
            <a:off x="838200" y="2268537"/>
            <a:ext cx="5119688" cy="592135"/>
          </a:xfrm>
        </p:spPr>
        <p:txBody>
          <a:bodyPr/>
          <a:lstStyle>
            <a:lvl2pPr marL="457200" indent="0">
              <a:buNone/>
              <a:defRPr/>
            </a:lvl2pPr>
            <a:lvl3pPr marL="914400" indent="0">
              <a:buNone/>
              <a:defRPr/>
            </a:lvl3pPr>
            <a:lvl4pPr marL="1371600" indent="0">
              <a:buNone/>
              <a:defRPr/>
            </a:lvl4pPr>
          </a:lstStyle>
          <a:p>
            <a:pPr lvl="0"/>
            <a:r>
              <a:rPr lang="en-US"/>
              <a:t>Box 2 Heading</a:t>
            </a:r>
          </a:p>
        </p:txBody>
      </p:sp>
      <p:sp>
        <p:nvSpPr>
          <p:cNvPr id="9" name="col 1">
            <a:extLst>
              <a:ext uri="{FF2B5EF4-FFF2-40B4-BE49-F238E27FC236}">
                <a16:creationId xmlns:a16="http://schemas.microsoft.com/office/drawing/2014/main" id="{1DA58C57-1255-F141-8856-88FD2A61FE0B}"/>
              </a:ext>
            </a:extLst>
          </p:cNvPr>
          <p:cNvSpPr>
            <a:spLocks noGrp="1"/>
          </p:cNvSpPr>
          <p:nvPr>
            <p:ph sz="quarter" idx="14" hasCustomPrompt="1"/>
          </p:nvPr>
        </p:nvSpPr>
        <p:spPr>
          <a:xfrm>
            <a:off x="838200" y="2860674"/>
            <a:ext cx="5119255" cy="3495675"/>
          </a:xfrm>
        </p:spPr>
        <p:txBody>
          <a:bodyPr/>
          <a:lstStyle/>
          <a:p>
            <a:pPr lvl="0"/>
            <a:r>
              <a:rPr lang="en-US"/>
              <a:t>Box 2 Text</a:t>
            </a:r>
          </a:p>
          <a:p>
            <a:pPr lvl="1"/>
            <a:r>
              <a:rPr lang="en-US"/>
              <a:t>Second level</a:t>
            </a:r>
          </a:p>
          <a:p>
            <a:pPr lvl="2"/>
            <a:r>
              <a:rPr lang="en-US"/>
              <a:t>Third level</a:t>
            </a:r>
          </a:p>
        </p:txBody>
      </p:sp>
      <p:sp>
        <p:nvSpPr>
          <p:cNvPr id="12" name="subhead col 2">
            <a:extLst>
              <a:ext uri="{FF2B5EF4-FFF2-40B4-BE49-F238E27FC236}">
                <a16:creationId xmlns:a16="http://schemas.microsoft.com/office/drawing/2014/main" id="{C4B60A6B-FE10-A288-78DF-277445A3995B}"/>
              </a:ext>
            </a:extLst>
          </p:cNvPr>
          <p:cNvSpPr>
            <a:spLocks noGrp="1"/>
          </p:cNvSpPr>
          <p:nvPr>
            <p:ph sz="quarter" idx="17" hasCustomPrompt="1"/>
          </p:nvPr>
        </p:nvSpPr>
        <p:spPr>
          <a:xfrm>
            <a:off x="6234113" y="2282825"/>
            <a:ext cx="5119687" cy="577847"/>
          </a:xfrm>
        </p:spPr>
        <p:txBody>
          <a:bodyPr/>
          <a:lstStyle/>
          <a:p>
            <a:pPr lvl="0"/>
            <a:r>
              <a:rPr lang="en-US"/>
              <a:t>Box 3 Heading</a:t>
            </a:r>
          </a:p>
        </p:txBody>
      </p:sp>
      <p:sp>
        <p:nvSpPr>
          <p:cNvPr id="10" name="col 2">
            <a:extLst>
              <a:ext uri="{FF2B5EF4-FFF2-40B4-BE49-F238E27FC236}">
                <a16:creationId xmlns:a16="http://schemas.microsoft.com/office/drawing/2014/main" id="{7B151F4C-505A-A3FC-801D-A65FE7A231DE}"/>
              </a:ext>
            </a:extLst>
          </p:cNvPr>
          <p:cNvSpPr>
            <a:spLocks noGrp="1"/>
          </p:cNvSpPr>
          <p:nvPr>
            <p:ph sz="quarter" idx="15" hasCustomPrompt="1"/>
          </p:nvPr>
        </p:nvSpPr>
        <p:spPr>
          <a:xfrm>
            <a:off x="6234544" y="2860672"/>
            <a:ext cx="5119255" cy="3495678"/>
          </a:xfrm>
        </p:spPr>
        <p:txBody>
          <a:bodyPr/>
          <a:lstStyle/>
          <a:p>
            <a:pPr lvl="0"/>
            <a:r>
              <a:rPr lang="en-US"/>
              <a:t>Box 3 Text</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530A362E-FBA0-DD9D-326E-6C20601D1AD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421FC522-AA01-6654-99CB-CA021E8268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59173C-AB25-37C4-D00F-85E3045140B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1362515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full width then 2 co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3B67-0120-CE0C-CE65-957C7E557670}"/>
              </a:ext>
            </a:extLst>
          </p:cNvPr>
          <p:cNvSpPr>
            <a:spLocks noGrp="1"/>
          </p:cNvSpPr>
          <p:nvPr>
            <p:ph type="title"/>
          </p:nvPr>
        </p:nvSpPr>
        <p:spPr/>
        <p:txBody>
          <a:bodyPr/>
          <a:lstStyle/>
          <a:p>
            <a:r>
              <a:rPr lang="en-US"/>
              <a:t>Click to edit Master title style</a:t>
            </a:r>
          </a:p>
        </p:txBody>
      </p:sp>
      <p:sp>
        <p:nvSpPr>
          <p:cNvPr id="7" name="top full width content">
            <a:extLst>
              <a:ext uri="{FF2B5EF4-FFF2-40B4-BE49-F238E27FC236}">
                <a16:creationId xmlns:a16="http://schemas.microsoft.com/office/drawing/2014/main" id="{3F5391FD-2C20-1A72-1451-9A32582AB0EB}"/>
              </a:ext>
            </a:extLst>
          </p:cNvPr>
          <p:cNvSpPr>
            <a:spLocks noGrp="1"/>
          </p:cNvSpPr>
          <p:nvPr>
            <p:ph sz="quarter" idx="13" hasCustomPrompt="1"/>
          </p:nvPr>
        </p:nvSpPr>
        <p:spPr>
          <a:xfrm>
            <a:off x="838200" y="1690688"/>
            <a:ext cx="10515600" cy="1552575"/>
          </a:xfrm>
        </p:spPr>
        <p:txBody>
          <a:bodyPr/>
          <a:lstStyle/>
          <a:p>
            <a:pPr lvl="0"/>
            <a:r>
              <a:rPr lang="en-US"/>
              <a:t>Box 1 Full width</a:t>
            </a:r>
          </a:p>
          <a:p>
            <a:pPr lvl="1"/>
            <a:r>
              <a:rPr lang="en-US"/>
              <a:t>Second level</a:t>
            </a:r>
          </a:p>
          <a:p>
            <a:pPr lvl="2"/>
            <a:r>
              <a:rPr lang="en-US"/>
              <a:t>Third level</a:t>
            </a:r>
          </a:p>
        </p:txBody>
      </p:sp>
      <p:sp>
        <p:nvSpPr>
          <p:cNvPr id="9" name="col 1">
            <a:extLst>
              <a:ext uri="{FF2B5EF4-FFF2-40B4-BE49-F238E27FC236}">
                <a16:creationId xmlns:a16="http://schemas.microsoft.com/office/drawing/2014/main" id="{1DA58C57-1255-F141-8856-88FD2A61FE0B}"/>
              </a:ext>
            </a:extLst>
          </p:cNvPr>
          <p:cNvSpPr>
            <a:spLocks noGrp="1"/>
          </p:cNvSpPr>
          <p:nvPr>
            <p:ph sz="quarter" idx="14" hasCustomPrompt="1"/>
          </p:nvPr>
        </p:nvSpPr>
        <p:spPr>
          <a:xfrm>
            <a:off x="838200" y="3429098"/>
            <a:ext cx="5119255" cy="2747962"/>
          </a:xfrm>
        </p:spPr>
        <p:txBody>
          <a:bodyPr/>
          <a:lstStyle/>
          <a:p>
            <a:pPr lvl="0"/>
            <a:r>
              <a:rPr lang="en-US"/>
              <a:t>Box 2 Text</a:t>
            </a:r>
          </a:p>
          <a:p>
            <a:pPr lvl="1"/>
            <a:r>
              <a:rPr lang="en-US"/>
              <a:t>Second level</a:t>
            </a:r>
          </a:p>
          <a:p>
            <a:pPr lvl="2"/>
            <a:r>
              <a:rPr lang="en-US"/>
              <a:t>Third level</a:t>
            </a:r>
          </a:p>
        </p:txBody>
      </p:sp>
      <p:sp>
        <p:nvSpPr>
          <p:cNvPr id="10" name="col 2">
            <a:extLst>
              <a:ext uri="{FF2B5EF4-FFF2-40B4-BE49-F238E27FC236}">
                <a16:creationId xmlns:a16="http://schemas.microsoft.com/office/drawing/2014/main" id="{7B151F4C-505A-A3FC-801D-A65FE7A231DE}"/>
              </a:ext>
            </a:extLst>
          </p:cNvPr>
          <p:cNvSpPr>
            <a:spLocks noGrp="1"/>
          </p:cNvSpPr>
          <p:nvPr>
            <p:ph sz="quarter" idx="15" hasCustomPrompt="1"/>
          </p:nvPr>
        </p:nvSpPr>
        <p:spPr>
          <a:xfrm>
            <a:off x="6234544" y="3429098"/>
            <a:ext cx="5119255" cy="2747962"/>
          </a:xfrm>
        </p:spPr>
        <p:txBody>
          <a:bodyPr/>
          <a:lstStyle/>
          <a:p>
            <a:pPr lvl="0"/>
            <a:r>
              <a:rPr lang="en-US"/>
              <a:t>Box 3 Text</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530A362E-FBA0-DD9D-326E-6C20601D1AD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421FC522-AA01-6654-99CB-CA021E8268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59173C-AB25-37C4-D00F-85E3045140B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2248314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3B67-0120-CE0C-CE65-957C7E557670}"/>
              </a:ext>
            </a:extLst>
          </p:cNvPr>
          <p:cNvSpPr>
            <a:spLocks noGrp="1"/>
          </p:cNvSpPr>
          <p:nvPr>
            <p:ph type="title"/>
          </p:nvPr>
        </p:nvSpPr>
        <p:spPr/>
        <p:txBody>
          <a:bodyPr/>
          <a:lstStyle/>
          <a:p>
            <a:r>
              <a:rPr lang="en-US"/>
              <a:t>Click to edit Master title style</a:t>
            </a:r>
          </a:p>
        </p:txBody>
      </p:sp>
      <p:sp>
        <p:nvSpPr>
          <p:cNvPr id="7" name="top full width content">
            <a:extLst>
              <a:ext uri="{FF2B5EF4-FFF2-40B4-BE49-F238E27FC236}">
                <a16:creationId xmlns:a16="http://schemas.microsoft.com/office/drawing/2014/main" id="{3F5391FD-2C20-1A72-1451-9A32582AB0EB}"/>
              </a:ext>
            </a:extLst>
          </p:cNvPr>
          <p:cNvSpPr>
            <a:spLocks noGrp="1"/>
          </p:cNvSpPr>
          <p:nvPr>
            <p:ph sz="quarter" idx="13" hasCustomPrompt="1"/>
          </p:nvPr>
        </p:nvSpPr>
        <p:spPr>
          <a:xfrm>
            <a:off x="838200" y="1809218"/>
            <a:ext cx="10515600" cy="2375433"/>
          </a:xfrm>
        </p:spPr>
        <p:txBody>
          <a:bodyPr/>
          <a:lstStyle/>
          <a:p>
            <a:pPr lvl="0"/>
            <a:r>
              <a:rPr lang="en-US"/>
              <a:t>Box 1 Full Width</a:t>
            </a:r>
          </a:p>
          <a:p>
            <a:pPr lvl="1"/>
            <a:r>
              <a:rPr lang="en-US"/>
              <a:t>Second level</a:t>
            </a:r>
          </a:p>
          <a:p>
            <a:pPr lvl="2"/>
            <a:r>
              <a:rPr lang="en-US"/>
              <a:t>Third level</a:t>
            </a:r>
          </a:p>
        </p:txBody>
      </p:sp>
      <p:sp>
        <p:nvSpPr>
          <p:cNvPr id="6" name="bottom full width content">
            <a:extLst>
              <a:ext uri="{FF2B5EF4-FFF2-40B4-BE49-F238E27FC236}">
                <a16:creationId xmlns:a16="http://schemas.microsoft.com/office/drawing/2014/main" id="{7B7F97BE-2BB4-EBE5-1F0E-FEC3583EE804}"/>
              </a:ext>
            </a:extLst>
          </p:cNvPr>
          <p:cNvSpPr>
            <a:spLocks noGrp="1"/>
          </p:cNvSpPr>
          <p:nvPr>
            <p:ph sz="quarter" idx="14" hasCustomPrompt="1"/>
          </p:nvPr>
        </p:nvSpPr>
        <p:spPr>
          <a:xfrm>
            <a:off x="838200" y="4419600"/>
            <a:ext cx="10515600" cy="1701801"/>
          </a:xfrm>
        </p:spPr>
        <p:txBody>
          <a:bodyPr/>
          <a:lstStyle/>
          <a:p>
            <a:pPr lvl="0"/>
            <a:r>
              <a:rPr lang="en-US"/>
              <a:t>Box 2 Full Width</a:t>
            </a:r>
          </a:p>
          <a:p>
            <a:pPr lvl="1"/>
            <a:r>
              <a:rPr lang="en-US"/>
              <a:t>Second level</a:t>
            </a:r>
          </a:p>
          <a:p>
            <a:pPr lvl="2"/>
            <a:r>
              <a:rPr lang="en-US"/>
              <a:t>Third level</a:t>
            </a:r>
          </a:p>
        </p:txBody>
      </p:sp>
      <p:sp>
        <p:nvSpPr>
          <p:cNvPr id="3" name="Date Placeholder 2">
            <a:extLst>
              <a:ext uri="{FF2B5EF4-FFF2-40B4-BE49-F238E27FC236}">
                <a16:creationId xmlns:a16="http://schemas.microsoft.com/office/drawing/2014/main" id="{530A362E-FBA0-DD9D-326E-6C20601D1AD8}"/>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421FC522-AA01-6654-99CB-CA021E8268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59173C-AB25-37C4-D00F-85E3045140B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621970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full width 2 col bottom full wid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DC121-F097-C702-16A9-59471A046675}"/>
              </a:ext>
            </a:extLst>
          </p:cNvPr>
          <p:cNvSpPr>
            <a:spLocks noGrp="1"/>
          </p:cNvSpPr>
          <p:nvPr>
            <p:ph type="title"/>
          </p:nvPr>
        </p:nvSpPr>
        <p:spPr/>
        <p:txBody>
          <a:bodyPr/>
          <a:lstStyle/>
          <a:p>
            <a:r>
              <a:rPr lang="en-US"/>
              <a:t>Click to edit Master title style</a:t>
            </a:r>
          </a:p>
        </p:txBody>
      </p:sp>
      <p:sp>
        <p:nvSpPr>
          <p:cNvPr id="7" name="top full">
            <a:extLst>
              <a:ext uri="{FF2B5EF4-FFF2-40B4-BE49-F238E27FC236}">
                <a16:creationId xmlns:a16="http://schemas.microsoft.com/office/drawing/2014/main" id="{9CDD97FF-DA60-0155-DBF2-0DCD74E8483F}"/>
              </a:ext>
            </a:extLst>
          </p:cNvPr>
          <p:cNvSpPr>
            <a:spLocks noGrp="1"/>
          </p:cNvSpPr>
          <p:nvPr>
            <p:ph sz="quarter" idx="13" hasCustomPrompt="1"/>
          </p:nvPr>
        </p:nvSpPr>
        <p:spPr>
          <a:xfrm>
            <a:off x="838200" y="1828800"/>
            <a:ext cx="10515600" cy="965200"/>
          </a:xfrm>
        </p:spPr>
        <p:txBody>
          <a:bodyPr/>
          <a:lstStyle/>
          <a:p>
            <a:pPr lvl="0"/>
            <a:r>
              <a:rPr lang="en-US"/>
              <a:t>Box 1 Full Width</a:t>
            </a:r>
          </a:p>
          <a:p>
            <a:pPr lvl="1"/>
            <a:r>
              <a:rPr lang="en-US"/>
              <a:t>Second level</a:t>
            </a:r>
          </a:p>
        </p:txBody>
      </p:sp>
      <p:sp>
        <p:nvSpPr>
          <p:cNvPr id="9" name="second full">
            <a:extLst>
              <a:ext uri="{FF2B5EF4-FFF2-40B4-BE49-F238E27FC236}">
                <a16:creationId xmlns:a16="http://schemas.microsoft.com/office/drawing/2014/main" id="{1145EC05-B967-0FD2-02C5-353BF1E5E095}"/>
              </a:ext>
            </a:extLst>
          </p:cNvPr>
          <p:cNvSpPr>
            <a:spLocks noGrp="1"/>
          </p:cNvSpPr>
          <p:nvPr>
            <p:ph sz="quarter" idx="14" hasCustomPrompt="1"/>
          </p:nvPr>
        </p:nvSpPr>
        <p:spPr>
          <a:xfrm>
            <a:off x="838200" y="2928938"/>
            <a:ext cx="10515600" cy="1066800"/>
          </a:xfrm>
        </p:spPr>
        <p:txBody>
          <a:bodyPr/>
          <a:lstStyle/>
          <a:p>
            <a:pPr lvl="0"/>
            <a:r>
              <a:rPr lang="en-US"/>
              <a:t>Box 2 Full Width</a:t>
            </a:r>
          </a:p>
          <a:p>
            <a:pPr lvl="1"/>
            <a:r>
              <a:rPr lang="en-US"/>
              <a:t>Second level</a:t>
            </a:r>
          </a:p>
        </p:txBody>
      </p:sp>
      <p:sp>
        <p:nvSpPr>
          <p:cNvPr id="11" name="left col">
            <a:extLst>
              <a:ext uri="{FF2B5EF4-FFF2-40B4-BE49-F238E27FC236}">
                <a16:creationId xmlns:a16="http://schemas.microsoft.com/office/drawing/2014/main" id="{0F587966-95B9-A526-A407-17F6379AC993}"/>
              </a:ext>
            </a:extLst>
          </p:cNvPr>
          <p:cNvSpPr>
            <a:spLocks noGrp="1"/>
          </p:cNvSpPr>
          <p:nvPr>
            <p:ph sz="quarter" idx="15" hasCustomPrompt="1"/>
          </p:nvPr>
        </p:nvSpPr>
        <p:spPr>
          <a:xfrm>
            <a:off x="838200" y="4097338"/>
            <a:ext cx="5138738" cy="1320800"/>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lvl1pPr>
          </a:lstStyle>
          <a:p>
            <a:pPr lvl="0"/>
            <a:r>
              <a:rPr lang="en-US"/>
              <a:t>Box 3 Text</a:t>
            </a: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Second level</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Third Level</a:t>
            </a:r>
          </a:p>
          <a:p>
            <a:pPr lvl="0"/>
            <a:endParaRPr lang="en-US"/>
          </a:p>
        </p:txBody>
      </p:sp>
      <p:sp>
        <p:nvSpPr>
          <p:cNvPr id="12" name="right col">
            <a:extLst>
              <a:ext uri="{FF2B5EF4-FFF2-40B4-BE49-F238E27FC236}">
                <a16:creationId xmlns:a16="http://schemas.microsoft.com/office/drawing/2014/main" id="{5285C8F4-8371-2F06-1A92-EF4BF55C46C0}"/>
              </a:ext>
            </a:extLst>
          </p:cNvPr>
          <p:cNvSpPr>
            <a:spLocks noGrp="1"/>
          </p:cNvSpPr>
          <p:nvPr>
            <p:ph sz="quarter" idx="16" hasCustomPrompt="1"/>
          </p:nvPr>
        </p:nvSpPr>
        <p:spPr>
          <a:xfrm>
            <a:off x="6215064" y="4097338"/>
            <a:ext cx="5138738" cy="1320800"/>
          </a:xfrm>
        </p:spPr>
        <p:txBody>
          <a:bodyPr/>
          <a:lstStyle/>
          <a:p>
            <a:pPr lvl="0"/>
            <a:r>
              <a:rPr lang="en-US"/>
              <a:t>Box 4 Text</a:t>
            </a:r>
          </a:p>
          <a:p>
            <a:pPr lvl="1"/>
            <a:r>
              <a:rPr lang="en-US"/>
              <a:t>Second level</a:t>
            </a:r>
          </a:p>
          <a:p>
            <a:pPr lvl="2"/>
            <a:r>
              <a:rPr lang="en-US"/>
              <a:t>Third level</a:t>
            </a:r>
          </a:p>
        </p:txBody>
      </p:sp>
      <p:sp>
        <p:nvSpPr>
          <p:cNvPr id="14" name="bottom full">
            <a:extLst>
              <a:ext uri="{FF2B5EF4-FFF2-40B4-BE49-F238E27FC236}">
                <a16:creationId xmlns:a16="http://schemas.microsoft.com/office/drawing/2014/main" id="{C7ADBB80-DB43-2A61-5339-8B735095E5FC}"/>
              </a:ext>
            </a:extLst>
          </p:cNvPr>
          <p:cNvSpPr>
            <a:spLocks noGrp="1"/>
          </p:cNvSpPr>
          <p:nvPr>
            <p:ph sz="quarter" idx="17" hasCustomPrompt="1"/>
          </p:nvPr>
        </p:nvSpPr>
        <p:spPr>
          <a:xfrm>
            <a:off x="838200" y="5531379"/>
            <a:ext cx="10515600" cy="711729"/>
          </a:xfrm>
        </p:spPr>
        <p:txBody>
          <a:bodyPr/>
          <a:lstStyle/>
          <a:p>
            <a:pPr lvl="0"/>
            <a:r>
              <a:rPr lang="en-US"/>
              <a:t>Box 5 Full Width</a:t>
            </a:r>
          </a:p>
          <a:p>
            <a:pPr lvl="1"/>
            <a:r>
              <a:rPr lang="en-US"/>
              <a:t>Second level</a:t>
            </a:r>
          </a:p>
        </p:txBody>
      </p:sp>
      <p:sp>
        <p:nvSpPr>
          <p:cNvPr id="3" name="Date Placeholder 2">
            <a:extLst>
              <a:ext uri="{FF2B5EF4-FFF2-40B4-BE49-F238E27FC236}">
                <a16:creationId xmlns:a16="http://schemas.microsoft.com/office/drawing/2014/main" id="{22A9F886-3D22-0FA2-C001-2E8EBACD1549}"/>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3">
            <a:extLst>
              <a:ext uri="{FF2B5EF4-FFF2-40B4-BE49-F238E27FC236}">
                <a16:creationId xmlns:a16="http://schemas.microsoft.com/office/drawing/2014/main" id="{C4833917-D602-21C2-7DAA-287D5D28B0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BE4A22-9AB8-EED3-3419-6014ADD7AA83}"/>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41126422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 content well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A5F91-3B61-75C2-F3E0-E486ECF25E83}"/>
              </a:ext>
            </a:extLst>
          </p:cNvPr>
          <p:cNvSpPr>
            <a:spLocks noGrp="1"/>
          </p:cNvSpPr>
          <p:nvPr>
            <p:ph type="title"/>
          </p:nvPr>
        </p:nvSpPr>
        <p:spPr/>
        <p:txBody>
          <a:bodyPr/>
          <a:lstStyle/>
          <a:p>
            <a:r>
              <a:rPr lang="en-US"/>
              <a:t>Click to edit Master title style</a:t>
            </a:r>
          </a:p>
        </p:txBody>
      </p:sp>
      <p:sp>
        <p:nvSpPr>
          <p:cNvPr id="7" name="Content 1">
            <a:extLst>
              <a:ext uri="{FF2B5EF4-FFF2-40B4-BE49-F238E27FC236}">
                <a16:creationId xmlns:a16="http://schemas.microsoft.com/office/drawing/2014/main" id="{6F8F32B9-4B5C-965B-FC96-33ABD0B2FA02}"/>
              </a:ext>
            </a:extLst>
          </p:cNvPr>
          <p:cNvSpPr>
            <a:spLocks noGrp="1"/>
          </p:cNvSpPr>
          <p:nvPr>
            <p:ph sz="quarter" idx="13" hasCustomPrompt="1"/>
          </p:nvPr>
        </p:nvSpPr>
        <p:spPr>
          <a:xfrm>
            <a:off x="135467" y="1785938"/>
            <a:ext cx="1371600" cy="1371600"/>
          </a:xfrm>
        </p:spPr>
        <p:txBody>
          <a:bodyPr/>
          <a:lstStyle/>
          <a:p>
            <a:pPr lvl="0"/>
            <a:r>
              <a:rPr lang="en-US"/>
              <a:t>Box 1 text </a:t>
            </a:r>
          </a:p>
        </p:txBody>
      </p:sp>
      <p:sp>
        <p:nvSpPr>
          <p:cNvPr id="8" name="Content 2">
            <a:extLst>
              <a:ext uri="{FF2B5EF4-FFF2-40B4-BE49-F238E27FC236}">
                <a16:creationId xmlns:a16="http://schemas.microsoft.com/office/drawing/2014/main" id="{A47A8D8F-0684-172C-07FE-EF48933FE93A}"/>
              </a:ext>
            </a:extLst>
          </p:cNvPr>
          <p:cNvSpPr>
            <a:spLocks noGrp="1"/>
          </p:cNvSpPr>
          <p:nvPr>
            <p:ph sz="quarter" idx="14" hasCustomPrompt="1"/>
          </p:nvPr>
        </p:nvSpPr>
        <p:spPr>
          <a:xfrm>
            <a:off x="1642534" y="1785938"/>
            <a:ext cx="1371600" cy="1371600"/>
          </a:xfrm>
        </p:spPr>
        <p:txBody>
          <a:bodyPr/>
          <a:lstStyle/>
          <a:p>
            <a:pPr lvl="0"/>
            <a:r>
              <a:rPr lang="en-US"/>
              <a:t>Box 2 text</a:t>
            </a:r>
          </a:p>
        </p:txBody>
      </p:sp>
      <p:sp>
        <p:nvSpPr>
          <p:cNvPr id="9" name="Content Placeholder 3">
            <a:extLst>
              <a:ext uri="{FF2B5EF4-FFF2-40B4-BE49-F238E27FC236}">
                <a16:creationId xmlns:a16="http://schemas.microsoft.com/office/drawing/2014/main" id="{21E1C5FB-0997-F035-EAB2-D264E669CBC3}"/>
              </a:ext>
            </a:extLst>
          </p:cNvPr>
          <p:cNvSpPr>
            <a:spLocks noGrp="1"/>
          </p:cNvSpPr>
          <p:nvPr>
            <p:ph sz="quarter" idx="15" hasCustomPrompt="1"/>
          </p:nvPr>
        </p:nvSpPr>
        <p:spPr>
          <a:xfrm>
            <a:off x="3149601" y="1785938"/>
            <a:ext cx="1371600" cy="1371600"/>
          </a:xfrm>
        </p:spPr>
        <p:txBody>
          <a:bodyPr/>
          <a:lstStyle/>
          <a:p>
            <a:pPr lvl="0"/>
            <a:r>
              <a:rPr lang="en-US"/>
              <a:t>Box 3 text</a:t>
            </a:r>
          </a:p>
        </p:txBody>
      </p:sp>
      <p:sp>
        <p:nvSpPr>
          <p:cNvPr id="10" name="Content Placeholder 4">
            <a:extLst>
              <a:ext uri="{FF2B5EF4-FFF2-40B4-BE49-F238E27FC236}">
                <a16:creationId xmlns:a16="http://schemas.microsoft.com/office/drawing/2014/main" id="{45C0F282-68B9-F647-3434-0B5F7279D32E}"/>
              </a:ext>
            </a:extLst>
          </p:cNvPr>
          <p:cNvSpPr>
            <a:spLocks noGrp="1"/>
          </p:cNvSpPr>
          <p:nvPr>
            <p:ph sz="quarter" idx="16" hasCustomPrompt="1"/>
          </p:nvPr>
        </p:nvSpPr>
        <p:spPr>
          <a:xfrm>
            <a:off x="4656668" y="1785938"/>
            <a:ext cx="1371600" cy="1371600"/>
          </a:xfrm>
        </p:spPr>
        <p:txBody>
          <a:bodyPr/>
          <a:lstStyle/>
          <a:p>
            <a:pPr lvl="0"/>
            <a:r>
              <a:rPr lang="en-US"/>
              <a:t>Box 4 text</a:t>
            </a:r>
          </a:p>
        </p:txBody>
      </p:sp>
      <p:sp>
        <p:nvSpPr>
          <p:cNvPr id="11" name="Content Placeholder 5">
            <a:extLst>
              <a:ext uri="{FF2B5EF4-FFF2-40B4-BE49-F238E27FC236}">
                <a16:creationId xmlns:a16="http://schemas.microsoft.com/office/drawing/2014/main" id="{1A7FB10C-3CF6-AED1-6CFC-794B3EE24D3B}"/>
              </a:ext>
            </a:extLst>
          </p:cNvPr>
          <p:cNvSpPr>
            <a:spLocks noGrp="1"/>
          </p:cNvSpPr>
          <p:nvPr>
            <p:ph sz="quarter" idx="17" hasCustomPrompt="1"/>
          </p:nvPr>
        </p:nvSpPr>
        <p:spPr>
          <a:xfrm>
            <a:off x="6163735" y="1785938"/>
            <a:ext cx="1371600" cy="1371600"/>
          </a:xfrm>
        </p:spPr>
        <p:txBody>
          <a:bodyPr/>
          <a:lstStyle/>
          <a:p>
            <a:pPr lvl="0"/>
            <a:r>
              <a:rPr lang="en-US"/>
              <a:t>Box 5 text</a:t>
            </a:r>
          </a:p>
        </p:txBody>
      </p:sp>
      <p:sp>
        <p:nvSpPr>
          <p:cNvPr id="12" name="Content Placeholder 6">
            <a:extLst>
              <a:ext uri="{FF2B5EF4-FFF2-40B4-BE49-F238E27FC236}">
                <a16:creationId xmlns:a16="http://schemas.microsoft.com/office/drawing/2014/main" id="{F61407AF-94A2-22E2-0D3E-B609FDC578A2}"/>
              </a:ext>
            </a:extLst>
          </p:cNvPr>
          <p:cNvSpPr>
            <a:spLocks noGrp="1"/>
          </p:cNvSpPr>
          <p:nvPr>
            <p:ph sz="quarter" idx="18" hasCustomPrompt="1"/>
          </p:nvPr>
        </p:nvSpPr>
        <p:spPr>
          <a:xfrm>
            <a:off x="7670802" y="1785938"/>
            <a:ext cx="1371600" cy="1371600"/>
          </a:xfrm>
        </p:spPr>
        <p:txBody>
          <a:bodyPr/>
          <a:lstStyle/>
          <a:p>
            <a:pPr lvl="0"/>
            <a:r>
              <a:rPr lang="en-US"/>
              <a:t>Box 6 text</a:t>
            </a:r>
          </a:p>
        </p:txBody>
      </p:sp>
      <p:sp>
        <p:nvSpPr>
          <p:cNvPr id="13" name="Content Placeholder 7">
            <a:extLst>
              <a:ext uri="{FF2B5EF4-FFF2-40B4-BE49-F238E27FC236}">
                <a16:creationId xmlns:a16="http://schemas.microsoft.com/office/drawing/2014/main" id="{13A897E8-D052-DF2E-6E92-9EDF8995F1DF}"/>
              </a:ext>
            </a:extLst>
          </p:cNvPr>
          <p:cNvSpPr>
            <a:spLocks noGrp="1"/>
          </p:cNvSpPr>
          <p:nvPr>
            <p:ph sz="quarter" idx="19" hasCustomPrompt="1"/>
          </p:nvPr>
        </p:nvSpPr>
        <p:spPr>
          <a:xfrm>
            <a:off x="9177869" y="1785938"/>
            <a:ext cx="1371600" cy="1371600"/>
          </a:xfrm>
        </p:spPr>
        <p:txBody>
          <a:bodyPr/>
          <a:lstStyle/>
          <a:p>
            <a:pPr lvl="0"/>
            <a:r>
              <a:rPr lang="en-US"/>
              <a:t>Box 7 text</a:t>
            </a:r>
          </a:p>
        </p:txBody>
      </p:sp>
      <p:sp>
        <p:nvSpPr>
          <p:cNvPr id="14" name="Content Placeholder 8">
            <a:extLst>
              <a:ext uri="{FF2B5EF4-FFF2-40B4-BE49-F238E27FC236}">
                <a16:creationId xmlns:a16="http://schemas.microsoft.com/office/drawing/2014/main" id="{5F029104-165D-8C8F-0E42-250E69F24F35}"/>
              </a:ext>
            </a:extLst>
          </p:cNvPr>
          <p:cNvSpPr>
            <a:spLocks noGrp="1"/>
          </p:cNvSpPr>
          <p:nvPr>
            <p:ph sz="quarter" idx="20" hasCustomPrompt="1"/>
          </p:nvPr>
        </p:nvSpPr>
        <p:spPr>
          <a:xfrm>
            <a:off x="10684936" y="1785938"/>
            <a:ext cx="1371600" cy="1371600"/>
          </a:xfrm>
        </p:spPr>
        <p:txBody>
          <a:bodyPr/>
          <a:lstStyle/>
          <a:p>
            <a:pPr lvl="0"/>
            <a:r>
              <a:rPr lang="en-US"/>
              <a:t>Box 8 text</a:t>
            </a:r>
          </a:p>
        </p:txBody>
      </p:sp>
      <p:sp>
        <p:nvSpPr>
          <p:cNvPr id="15" name="Content Placeholder 9">
            <a:extLst>
              <a:ext uri="{FF2B5EF4-FFF2-40B4-BE49-F238E27FC236}">
                <a16:creationId xmlns:a16="http://schemas.microsoft.com/office/drawing/2014/main" id="{1EAFE952-39ED-866B-7C58-05FD8303D55B}"/>
              </a:ext>
            </a:extLst>
          </p:cNvPr>
          <p:cNvSpPr>
            <a:spLocks noGrp="1"/>
          </p:cNvSpPr>
          <p:nvPr>
            <p:ph sz="quarter" idx="21" hasCustomPrompt="1"/>
          </p:nvPr>
        </p:nvSpPr>
        <p:spPr>
          <a:xfrm>
            <a:off x="135464" y="3300570"/>
            <a:ext cx="1371600" cy="1371600"/>
          </a:xfrm>
        </p:spPr>
        <p:txBody>
          <a:bodyPr/>
          <a:lstStyle/>
          <a:p>
            <a:pPr lvl="0"/>
            <a:r>
              <a:rPr lang="en-US"/>
              <a:t>Box 9 text</a:t>
            </a:r>
          </a:p>
        </p:txBody>
      </p:sp>
      <p:sp>
        <p:nvSpPr>
          <p:cNvPr id="16" name="Content Placeholder 10">
            <a:extLst>
              <a:ext uri="{FF2B5EF4-FFF2-40B4-BE49-F238E27FC236}">
                <a16:creationId xmlns:a16="http://schemas.microsoft.com/office/drawing/2014/main" id="{9494E8D1-CBCA-D21F-9853-F5E7120C40B9}"/>
              </a:ext>
            </a:extLst>
          </p:cNvPr>
          <p:cNvSpPr>
            <a:spLocks noGrp="1"/>
          </p:cNvSpPr>
          <p:nvPr>
            <p:ph sz="quarter" idx="22" hasCustomPrompt="1"/>
          </p:nvPr>
        </p:nvSpPr>
        <p:spPr>
          <a:xfrm>
            <a:off x="1642534" y="3300570"/>
            <a:ext cx="1371600" cy="1371600"/>
          </a:xfrm>
        </p:spPr>
        <p:txBody>
          <a:bodyPr/>
          <a:lstStyle/>
          <a:p>
            <a:pPr lvl="0"/>
            <a:r>
              <a:rPr lang="en-US"/>
              <a:t>Box 10 text</a:t>
            </a:r>
          </a:p>
        </p:txBody>
      </p:sp>
      <p:sp>
        <p:nvSpPr>
          <p:cNvPr id="17" name="Content Placeholder 11">
            <a:extLst>
              <a:ext uri="{FF2B5EF4-FFF2-40B4-BE49-F238E27FC236}">
                <a16:creationId xmlns:a16="http://schemas.microsoft.com/office/drawing/2014/main" id="{673ED6E1-96AE-8B2D-FF2C-CCAA5B2F3AB8}"/>
              </a:ext>
            </a:extLst>
          </p:cNvPr>
          <p:cNvSpPr>
            <a:spLocks noGrp="1"/>
          </p:cNvSpPr>
          <p:nvPr>
            <p:ph sz="quarter" idx="23" hasCustomPrompt="1"/>
          </p:nvPr>
        </p:nvSpPr>
        <p:spPr>
          <a:xfrm>
            <a:off x="3149598" y="3304806"/>
            <a:ext cx="1371600" cy="1371600"/>
          </a:xfrm>
        </p:spPr>
        <p:txBody>
          <a:bodyPr/>
          <a:lstStyle/>
          <a:p>
            <a:pPr lvl="0"/>
            <a:r>
              <a:rPr lang="en-US"/>
              <a:t>Box 11 text</a:t>
            </a:r>
          </a:p>
        </p:txBody>
      </p:sp>
      <p:sp>
        <p:nvSpPr>
          <p:cNvPr id="18" name="Content Placeholder 12">
            <a:extLst>
              <a:ext uri="{FF2B5EF4-FFF2-40B4-BE49-F238E27FC236}">
                <a16:creationId xmlns:a16="http://schemas.microsoft.com/office/drawing/2014/main" id="{A690215F-33DA-313B-E1AE-44D13718AF88}"/>
              </a:ext>
            </a:extLst>
          </p:cNvPr>
          <p:cNvSpPr>
            <a:spLocks noGrp="1"/>
          </p:cNvSpPr>
          <p:nvPr>
            <p:ph sz="quarter" idx="24" hasCustomPrompt="1"/>
          </p:nvPr>
        </p:nvSpPr>
        <p:spPr>
          <a:xfrm>
            <a:off x="4656668" y="3300570"/>
            <a:ext cx="1371600" cy="1371600"/>
          </a:xfrm>
        </p:spPr>
        <p:txBody>
          <a:bodyPr/>
          <a:lstStyle/>
          <a:p>
            <a:pPr lvl="0"/>
            <a:r>
              <a:rPr lang="en-US"/>
              <a:t>Box 12 text</a:t>
            </a:r>
          </a:p>
        </p:txBody>
      </p:sp>
      <p:sp>
        <p:nvSpPr>
          <p:cNvPr id="19" name="Content Placeholder 13">
            <a:extLst>
              <a:ext uri="{FF2B5EF4-FFF2-40B4-BE49-F238E27FC236}">
                <a16:creationId xmlns:a16="http://schemas.microsoft.com/office/drawing/2014/main" id="{4DE0824E-6DEB-37DC-3449-462D741234B6}"/>
              </a:ext>
            </a:extLst>
          </p:cNvPr>
          <p:cNvSpPr>
            <a:spLocks noGrp="1"/>
          </p:cNvSpPr>
          <p:nvPr>
            <p:ph sz="quarter" idx="25" hasCustomPrompt="1"/>
          </p:nvPr>
        </p:nvSpPr>
        <p:spPr>
          <a:xfrm>
            <a:off x="6163735" y="3316870"/>
            <a:ext cx="1371600" cy="1371600"/>
          </a:xfrm>
        </p:spPr>
        <p:txBody>
          <a:bodyPr/>
          <a:lstStyle/>
          <a:p>
            <a:pPr lvl="0"/>
            <a:r>
              <a:rPr lang="en-US"/>
              <a:t>Box 13 text</a:t>
            </a:r>
          </a:p>
        </p:txBody>
      </p:sp>
      <p:sp>
        <p:nvSpPr>
          <p:cNvPr id="20" name="Content Placeholder 14">
            <a:extLst>
              <a:ext uri="{FF2B5EF4-FFF2-40B4-BE49-F238E27FC236}">
                <a16:creationId xmlns:a16="http://schemas.microsoft.com/office/drawing/2014/main" id="{A0FDC393-1633-1BE4-0360-7DCF2EA106D8}"/>
              </a:ext>
            </a:extLst>
          </p:cNvPr>
          <p:cNvSpPr>
            <a:spLocks noGrp="1"/>
          </p:cNvSpPr>
          <p:nvPr>
            <p:ph sz="quarter" idx="26" hasCustomPrompt="1"/>
          </p:nvPr>
        </p:nvSpPr>
        <p:spPr>
          <a:xfrm>
            <a:off x="7670802" y="3294766"/>
            <a:ext cx="1371600" cy="1371600"/>
          </a:xfrm>
        </p:spPr>
        <p:txBody>
          <a:bodyPr/>
          <a:lstStyle/>
          <a:p>
            <a:pPr lvl="0"/>
            <a:r>
              <a:rPr lang="en-US"/>
              <a:t>Box 14 text</a:t>
            </a:r>
          </a:p>
        </p:txBody>
      </p:sp>
      <p:sp>
        <p:nvSpPr>
          <p:cNvPr id="21" name="Content Placeholder 15">
            <a:extLst>
              <a:ext uri="{FF2B5EF4-FFF2-40B4-BE49-F238E27FC236}">
                <a16:creationId xmlns:a16="http://schemas.microsoft.com/office/drawing/2014/main" id="{836EE224-D52C-BAB9-44F8-7BD7E987283F}"/>
              </a:ext>
            </a:extLst>
          </p:cNvPr>
          <p:cNvSpPr>
            <a:spLocks noGrp="1"/>
          </p:cNvSpPr>
          <p:nvPr>
            <p:ph sz="quarter" idx="27" hasCustomPrompt="1"/>
          </p:nvPr>
        </p:nvSpPr>
        <p:spPr>
          <a:xfrm>
            <a:off x="9177869" y="3294766"/>
            <a:ext cx="1371600" cy="1371600"/>
          </a:xfrm>
        </p:spPr>
        <p:txBody>
          <a:bodyPr/>
          <a:lstStyle/>
          <a:p>
            <a:pPr lvl="0"/>
            <a:r>
              <a:rPr lang="en-US"/>
              <a:t>Box 15 text</a:t>
            </a:r>
          </a:p>
        </p:txBody>
      </p:sp>
      <p:sp>
        <p:nvSpPr>
          <p:cNvPr id="22" name="Content Placeholder 16">
            <a:extLst>
              <a:ext uri="{FF2B5EF4-FFF2-40B4-BE49-F238E27FC236}">
                <a16:creationId xmlns:a16="http://schemas.microsoft.com/office/drawing/2014/main" id="{D8C12577-906D-5B89-88B5-DDEDE50D8BB6}"/>
              </a:ext>
            </a:extLst>
          </p:cNvPr>
          <p:cNvSpPr>
            <a:spLocks noGrp="1"/>
          </p:cNvSpPr>
          <p:nvPr>
            <p:ph sz="quarter" idx="28" hasCustomPrompt="1"/>
          </p:nvPr>
        </p:nvSpPr>
        <p:spPr>
          <a:xfrm>
            <a:off x="10684936" y="3304806"/>
            <a:ext cx="1371600" cy="1371600"/>
          </a:xfrm>
        </p:spPr>
        <p:txBody>
          <a:bodyPr/>
          <a:lstStyle/>
          <a:p>
            <a:pPr lvl="0"/>
            <a:r>
              <a:rPr lang="en-US"/>
              <a:t>Box 16 text</a:t>
            </a:r>
          </a:p>
        </p:txBody>
      </p:sp>
      <p:sp>
        <p:nvSpPr>
          <p:cNvPr id="23" name="Content Placeholder 17">
            <a:extLst>
              <a:ext uri="{FF2B5EF4-FFF2-40B4-BE49-F238E27FC236}">
                <a16:creationId xmlns:a16="http://schemas.microsoft.com/office/drawing/2014/main" id="{C184D0E0-EF5B-138D-FF4F-B1E1C76025DE}"/>
              </a:ext>
            </a:extLst>
          </p:cNvPr>
          <p:cNvSpPr>
            <a:spLocks noGrp="1"/>
          </p:cNvSpPr>
          <p:nvPr>
            <p:ph sz="quarter" idx="29" hasCustomPrompt="1"/>
          </p:nvPr>
        </p:nvSpPr>
        <p:spPr>
          <a:xfrm>
            <a:off x="135467" y="4836535"/>
            <a:ext cx="1371600" cy="1371600"/>
          </a:xfrm>
        </p:spPr>
        <p:txBody>
          <a:bodyPr/>
          <a:lstStyle/>
          <a:p>
            <a:pPr lvl="0"/>
            <a:r>
              <a:rPr lang="en-US"/>
              <a:t>Box 17 text</a:t>
            </a:r>
          </a:p>
        </p:txBody>
      </p:sp>
      <p:sp>
        <p:nvSpPr>
          <p:cNvPr id="24" name="Content Placeholder 18">
            <a:extLst>
              <a:ext uri="{FF2B5EF4-FFF2-40B4-BE49-F238E27FC236}">
                <a16:creationId xmlns:a16="http://schemas.microsoft.com/office/drawing/2014/main" id="{05A4A559-4E3C-4012-6061-96FE60618DC5}"/>
              </a:ext>
            </a:extLst>
          </p:cNvPr>
          <p:cNvSpPr>
            <a:spLocks noGrp="1"/>
          </p:cNvSpPr>
          <p:nvPr>
            <p:ph sz="quarter" idx="30" hasCustomPrompt="1"/>
          </p:nvPr>
        </p:nvSpPr>
        <p:spPr>
          <a:xfrm>
            <a:off x="1642534" y="4836535"/>
            <a:ext cx="1371600" cy="1371600"/>
          </a:xfrm>
        </p:spPr>
        <p:txBody>
          <a:bodyPr/>
          <a:lstStyle/>
          <a:p>
            <a:pPr lvl="0"/>
            <a:r>
              <a:rPr lang="en-US"/>
              <a:t>Box 18 text</a:t>
            </a:r>
          </a:p>
        </p:txBody>
      </p:sp>
      <p:sp>
        <p:nvSpPr>
          <p:cNvPr id="25" name="Content Placeholder 19">
            <a:extLst>
              <a:ext uri="{FF2B5EF4-FFF2-40B4-BE49-F238E27FC236}">
                <a16:creationId xmlns:a16="http://schemas.microsoft.com/office/drawing/2014/main" id="{5832A552-7588-BF2A-DF99-9E1D1C80DD25}"/>
              </a:ext>
            </a:extLst>
          </p:cNvPr>
          <p:cNvSpPr>
            <a:spLocks noGrp="1"/>
          </p:cNvSpPr>
          <p:nvPr>
            <p:ph sz="quarter" idx="31" hasCustomPrompt="1"/>
          </p:nvPr>
        </p:nvSpPr>
        <p:spPr>
          <a:xfrm>
            <a:off x="3149601" y="4836535"/>
            <a:ext cx="1371600" cy="1371600"/>
          </a:xfrm>
        </p:spPr>
        <p:txBody>
          <a:bodyPr/>
          <a:lstStyle/>
          <a:p>
            <a:pPr lvl="0"/>
            <a:r>
              <a:rPr lang="en-US"/>
              <a:t>Box 19 text</a:t>
            </a:r>
          </a:p>
        </p:txBody>
      </p:sp>
      <p:sp>
        <p:nvSpPr>
          <p:cNvPr id="26" name="Content Placeholder 20">
            <a:extLst>
              <a:ext uri="{FF2B5EF4-FFF2-40B4-BE49-F238E27FC236}">
                <a16:creationId xmlns:a16="http://schemas.microsoft.com/office/drawing/2014/main" id="{694E00C4-0550-0819-95CA-DB47973683B3}"/>
              </a:ext>
            </a:extLst>
          </p:cNvPr>
          <p:cNvSpPr>
            <a:spLocks noGrp="1"/>
          </p:cNvSpPr>
          <p:nvPr>
            <p:ph sz="quarter" idx="32" hasCustomPrompt="1"/>
          </p:nvPr>
        </p:nvSpPr>
        <p:spPr>
          <a:xfrm>
            <a:off x="4656668" y="4836535"/>
            <a:ext cx="1371600" cy="1371600"/>
          </a:xfrm>
        </p:spPr>
        <p:txBody>
          <a:bodyPr/>
          <a:lstStyle/>
          <a:p>
            <a:pPr lvl="0"/>
            <a:r>
              <a:rPr lang="en-US"/>
              <a:t>Box 20 text</a:t>
            </a:r>
          </a:p>
        </p:txBody>
      </p:sp>
      <p:sp>
        <p:nvSpPr>
          <p:cNvPr id="27" name="Content Placeholder 21">
            <a:extLst>
              <a:ext uri="{FF2B5EF4-FFF2-40B4-BE49-F238E27FC236}">
                <a16:creationId xmlns:a16="http://schemas.microsoft.com/office/drawing/2014/main" id="{6AB2BF5F-DC97-2BB5-86BA-24086D9E7070}"/>
              </a:ext>
            </a:extLst>
          </p:cNvPr>
          <p:cNvSpPr>
            <a:spLocks noGrp="1"/>
          </p:cNvSpPr>
          <p:nvPr>
            <p:ph sz="quarter" idx="33" hasCustomPrompt="1"/>
          </p:nvPr>
        </p:nvSpPr>
        <p:spPr>
          <a:xfrm>
            <a:off x="6163735" y="4836535"/>
            <a:ext cx="1371600" cy="1371600"/>
          </a:xfrm>
        </p:spPr>
        <p:txBody>
          <a:bodyPr/>
          <a:lstStyle/>
          <a:p>
            <a:pPr lvl="0"/>
            <a:r>
              <a:rPr lang="en-US"/>
              <a:t>Box 21 text</a:t>
            </a:r>
          </a:p>
        </p:txBody>
      </p:sp>
      <p:sp>
        <p:nvSpPr>
          <p:cNvPr id="28" name="Content Placeholder 22">
            <a:extLst>
              <a:ext uri="{FF2B5EF4-FFF2-40B4-BE49-F238E27FC236}">
                <a16:creationId xmlns:a16="http://schemas.microsoft.com/office/drawing/2014/main" id="{B304CBDD-6EB1-A70C-7BF1-F9F6D2882214}"/>
              </a:ext>
            </a:extLst>
          </p:cNvPr>
          <p:cNvSpPr>
            <a:spLocks noGrp="1"/>
          </p:cNvSpPr>
          <p:nvPr>
            <p:ph sz="quarter" idx="34" hasCustomPrompt="1"/>
          </p:nvPr>
        </p:nvSpPr>
        <p:spPr>
          <a:xfrm>
            <a:off x="7670802" y="4836535"/>
            <a:ext cx="1371600" cy="1371600"/>
          </a:xfrm>
        </p:spPr>
        <p:txBody>
          <a:bodyPr/>
          <a:lstStyle/>
          <a:p>
            <a:pPr lvl="0"/>
            <a:r>
              <a:rPr lang="en-US"/>
              <a:t>Box 22 text</a:t>
            </a:r>
          </a:p>
        </p:txBody>
      </p:sp>
      <p:sp>
        <p:nvSpPr>
          <p:cNvPr id="29" name="Content Placeholder 23">
            <a:extLst>
              <a:ext uri="{FF2B5EF4-FFF2-40B4-BE49-F238E27FC236}">
                <a16:creationId xmlns:a16="http://schemas.microsoft.com/office/drawing/2014/main" id="{A7D6059B-F11A-2D06-C90F-2CC236501E70}"/>
              </a:ext>
            </a:extLst>
          </p:cNvPr>
          <p:cNvSpPr>
            <a:spLocks noGrp="1"/>
          </p:cNvSpPr>
          <p:nvPr>
            <p:ph sz="quarter" idx="35" hasCustomPrompt="1"/>
          </p:nvPr>
        </p:nvSpPr>
        <p:spPr>
          <a:xfrm>
            <a:off x="9177869" y="4836535"/>
            <a:ext cx="1371600" cy="1371600"/>
          </a:xfrm>
        </p:spPr>
        <p:txBody>
          <a:bodyPr/>
          <a:lstStyle/>
          <a:p>
            <a:pPr lvl="0"/>
            <a:r>
              <a:rPr lang="en-US"/>
              <a:t>Box 23 text</a:t>
            </a:r>
          </a:p>
        </p:txBody>
      </p:sp>
      <p:sp>
        <p:nvSpPr>
          <p:cNvPr id="30" name="Content Placeholder 24">
            <a:extLst>
              <a:ext uri="{FF2B5EF4-FFF2-40B4-BE49-F238E27FC236}">
                <a16:creationId xmlns:a16="http://schemas.microsoft.com/office/drawing/2014/main" id="{A5B29C76-82E0-5747-1C16-AA9145CD5FE3}"/>
              </a:ext>
            </a:extLst>
          </p:cNvPr>
          <p:cNvSpPr>
            <a:spLocks noGrp="1"/>
          </p:cNvSpPr>
          <p:nvPr>
            <p:ph sz="quarter" idx="36" hasCustomPrompt="1"/>
          </p:nvPr>
        </p:nvSpPr>
        <p:spPr>
          <a:xfrm>
            <a:off x="10684936" y="4836535"/>
            <a:ext cx="1371600" cy="1371600"/>
          </a:xfrm>
        </p:spPr>
        <p:txBody>
          <a:bodyPr/>
          <a:lstStyle/>
          <a:p>
            <a:pPr lvl="0"/>
            <a:r>
              <a:rPr lang="en-US"/>
              <a:t>Box 24 text</a:t>
            </a:r>
          </a:p>
        </p:txBody>
      </p:sp>
      <p:sp>
        <p:nvSpPr>
          <p:cNvPr id="3" name="Date Placeholder 2">
            <a:extLst>
              <a:ext uri="{FF2B5EF4-FFF2-40B4-BE49-F238E27FC236}">
                <a16:creationId xmlns:a16="http://schemas.microsoft.com/office/drawing/2014/main" id="{DC5F9799-2869-37DC-BB13-DA0E85EFC1FC}"/>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4" name="Footer Placeholder 1">
            <a:extLst>
              <a:ext uri="{FF2B5EF4-FFF2-40B4-BE49-F238E27FC236}">
                <a16:creationId xmlns:a16="http://schemas.microsoft.com/office/drawing/2014/main" id="{C1F1931D-83A8-6CBB-1E0D-ECC68417DA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61557A-FF7B-DE42-B338-CB8A62727966}"/>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8103505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F26BA6-C4E6-E44B-C17D-5AB22A126406}"/>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3" name="Footer Placeholder 2">
            <a:extLst>
              <a:ext uri="{FF2B5EF4-FFF2-40B4-BE49-F238E27FC236}">
                <a16:creationId xmlns:a16="http://schemas.microsoft.com/office/drawing/2014/main" id="{A41FF983-6094-9930-2C6E-7F4C1E39EB2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D5DB44-3F9D-4700-857D-E32B0252A022}"/>
              </a:ext>
            </a:extLst>
          </p:cNvPr>
          <p:cNvSpPr>
            <a:spLocks noGrp="1"/>
          </p:cNvSpPr>
          <p:nvPr>
            <p:ph type="sldNum" sz="quarter" idx="12"/>
          </p:nvPr>
        </p:nvSpPr>
        <p:spPr/>
        <p:txBody>
          <a:bodyPr/>
          <a:lstStyle/>
          <a:p>
            <a:fld id="{B5599165-806E-CD48-A7B0-CB507449775B}" type="slidenum">
              <a:rPr lang="en-US" smtClean="0"/>
              <a:t>‹#›</a:t>
            </a:fld>
            <a:endParaRPr lang="en-US"/>
          </a:p>
        </p:txBody>
      </p:sp>
      <p:sp>
        <p:nvSpPr>
          <p:cNvPr id="8" name="Text Placeholder 7">
            <a:extLst>
              <a:ext uri="{FF2B5EF4-FFF2-40B4-BE49-F238E27FC236}">
                <a16:creationId xmlns:a16="http://schemas.microsoft.com/office/drawing/2014/main" id="{C78CB849-F291-6C65-8C42-7729E2A5B6C8}"/>
              </a:ext>
            </a:extLst>
          </p:cNvPr>
          <p:cNvSpPr>
            <a:spLocks noGrp="1"/>
          </p:cNvSpPr>
          <p:nvPr>
            <p:ph type="body" sz="quarter" idx="13" hasCustomPrompt="1"/>
          </p:nvPr>
        </p:nvSpPr>
        <p:spPr>
          <a:xfrm>
            <a:off x="439738" y="406400"/>
            <a:ext cx="11464925" cy="1371600"/>
          </a:xfrm>
        </p:spPr>
        <p:txBody>
          <a:bodyPr anchor="ctr">
            <a:noAutofit/>
          </a:bodyPr>
          <a:lstStyle>
            <a:lvl1pPr marL="0" indent="0">
              <a:buNone/>
              <a:defRPr sz="4800">
                <a:latin typeface="+mj-lt"/>
              </a:defRPr>
            </a:lvl1pPr>
            <a:lvl2pPr marL="457200" indent="0">
              <a:buNone/>
              <a:defRPr sz="4400">
                <a:latin typeface="+mj-lt"/>
              </a:defRPr>
            </a:lvl2pPr>
            <a:lvl3pPr marL="914400" indent="0">
              <a:buNone/>
              <a:defRPr sz="4400">
                <a:latin typeface="+mj-lt"/>
              </a:defRPr>
            </a:lvl3pPr>
            <a:lvl4pPr marL="1371600" indent="0">
              <a:buNone/>
              <a:defRPr sz="4400">
                <a:latin typeface="+mj-lt"/>
              </a:defRPr>
            </a:lvl4pPr>
            <a:lvl5pPr marL="1828800" indent="0">
              <a:buNone/>
              <a:defRPr sz="4400">
                <a:latin typeface="+mj-lt"/>
              </a:defRPr>
            </a:lvl5pPr>
          </a:lstStyle>
          <a:p>
            <a:pPr lvl="0"/>
            <a:r>
              <a:rPr lang="en-US"/>
              <a:t>Title Only</a:t>
            </a:r>
          </a:p>
        </p:txBody>
      </p:sp>
    </p:spTree>
    <p:extLst>
      <p:ext uri="{BB962C8B-B14F-4D97-AF65-F5344CB8AC3E}">
        <p14:creationId xmlns:p14="http://schemas.microsoft.com/office/powerpoint/2010/main" val="786718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80121-438B-9D85-F7D3-8C5C1B690FC6}"/>
              </a:ext>
            </a:extLst>
          </p:cNvPr>
          <p:cNvSpPr>
            <a:spLocks noGrp="1"/>
          </p:cNvSpPr>
          <p:nvPr>
            <p:ph type="title"/>
          </p:nvPr>
        </p:nvSpPr>
        <p:spPr>
          <a:xfrm>
            <a:off x="839788" y="457200"/>
            <a:ext cx="3932237" cy="1600200"/>
          </a:xfrm>
        </p:spPr>
        <p:txBody>
          <a:bodyPr anchor="b">
            <a:normAutofit/>
          </a:bodyPr>
          <a:lstStyle>
            <a:lvl1pPr>
              <a:defRPr sz="4400"/>
            </a:lvl1pPr>
          </a:lstStyle>
          <a:p>
            <a:r>
              <a:rPr lang="en-US"/>
              <a:t>Click to edit Master title style</a:t>
            </a:r>
          </a:p>
        </p:txBody>
      </p:sp>
      <p:sp>
        <p:nvSpPr>
          <p:cNvPr id="3" name="Content Placeholder 2">
            <a:extLst>
              <a:ext uri="{FF2B5EF4-FFF2-40B4-BE49-F238E27FC236}">
                <a16:creationId xmlns:a16="http://schemas.microsoft.com/office/drawing/2014/main" id="{26FACFBB-9EC3-CA3D-4C6C-C315CF424A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94EEE377-DF0C-E002-577D-1B44CE4B1A4D}"/>
              </a:ext>
            </a:extLst>
          </p:cNvPr>
          <p:cNvSpPr>
            <a:spLocks noGrp="1"/>
          </p:cNvSpPr>
          <p:nvPr>
            <p:ph type="body" sz="half" idx="2"/>
          </p:nvPr>
        </p:nvSpPr>
        <p:spPr>
          <a:xfrm>
            <a:off x="839788" y="2057400"/>
            <a:ext cx="3932237" cy="3811588"/>
          </a:xfrm>
        </p:spPr>
        <p:txBody>
          <a:bodyPr>
            <a:normAutofit/>
          </a:bodyPr>
          <a:lstStyle>
            <a:lvl1pPr marL="0" indent="0">
              <a:buNone/>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288A67-3F2C-55DA-8DA0-C70E0E1FF035}"/>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6" name="Footer Placeholder 5">
            <a:extLst>
              <a:ext uri="{FF2B5EF4-FFF2-40B4-BE49-F238E27FC236}">
                <a16:creationId xmlns:a16="http://schemas.microsoft.com/office/drawing/2014/main" id="{03FBB903-AC30-2247-08A5-A243C49A0E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C25C13-129F-FA58-8F8E-CF172E30D047}"/>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19220454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37226-1ADD-707E-710C-62982DB32412}"/>
              </a:ext>
            </a:extLst>
          </p:cNvPr>
          <p:cNvSpPr>
            <a:spLocks noGrp="1"/>
          </p:cNvSpPr>
          <p:nvPr>
            <p:ph type="title"/>
          </p:nvPr>
        </p:nvSpPr>
        <p:spPr>
          <a:xfrm>
            <a:off x="839788" y="457200"/>
            <a:ext cx="3932237" cy="1600200"/>
          </a:xfrm>
        </p:spPr>
        <p:txBody>
          <a:bodyPr anchor="b">
            <a:normAutofit/>
          </a:bodyPr>
          <a:lstStyle>
            <a:lvl1pPr>
              <a:defRPr sz="4400"/>
            </a:lvl1pPr>
          </a:lstStyle>
          <a:p>
            <a:r>
              <a:rPr lang="en-US"/>
              <a:t>Click to edit Master title style</a:t>
            </a:r>
          </a:p>
        </p:txBody>
      </p:sp>
      <p:sp>
        <p:nvSpPr>
          <p:cNvPr id="3" name="Picture Placeholder 2">
            <a:extLst>
              <a:ext uri="{FF2B5EF4-FFF2-40B4-BE49-F238E27FC236}">
                <a16:creationId xmlns:a16="http://schemas.microsoft.com/office/drawing/2014/main" id="{947A6C04-6EF3-D3EE-3BB2-3B7F2A2E70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DD03E2-FDE6-19FB-E02A-F79C294CBAD4}"/>
              </a:ext>
            </a:extLst>
          </p:cNvPr>
          <p:cNvSpPr>
            <a:spLocks noGrp="1"/>
          </p:cNvSpPr>
          <p:nvPr>
            <p:ph type="body" sz="half" idx="2"/>
          </p:nvPr>
        </p:nvSpPr>
        <p:spPr>
          <a:xfrm>
            <a:off x="839788" y="2057400"/>
            <a:ext cx="3932237" cy="3811588"/>
          </a:xfrm>
        </p:spPr>
        <p:txBody>
          <a:bodyPr>
            <a:normAutofit/>
          </a:bodyPr>
          <a:lstStyle>
            <a:lvl1pPr marL="0" indent="0">
              <a:buNone/>
              <a:defRPr sz="24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19A8E0-63E7-93E2-21FD-071296D506AA}"/>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6" name="Footer Placeholder 5">
            <a:extLst>
              <a:ext uri="{FF2B5EF4-FFF2-40B4-BE49-F238E27FC236}">
                <a16:creationId xmlns:a16="http://schemas.microsoft.com/office/drawing/2014/main" id="{E45BA7AB-4CC3-D02C-294E-6D2F012270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DF048F-94D9-18E4-39DB-4844E4982DAF}"/>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960208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372C7-1E38-F850-44E9-BF6EC8A6D1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63D348-3DE1-0BBE-5104-846FF1319C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70EDC512-DE6B-8FED-08AC-4969AC503280}"/>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4B7BDAB0-90B5-9ED7-82E5-E562D12DB5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41BDAD-3AF7-19BE-63AE-3DF827C99FE3}"/>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259899775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F345E35-E0B6-C0FB-8202-DA24015624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AF2F9E3-77D6-841E-F600-F390FE082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10E21C5A-9A33-350B-7904-E2CA95AF8C39}"/>
              </a:ext>
            </a:extLst>
          </p:cNvPr>
          <p:cNvSpPr>
            <a:spLocks noGrp="1"/>
          </p:cNvSpPr>
          <p:nvPr>
            <p:ph type="dt" sz="half" idx="10"/>
          </p:nvPr>
        </p:nvSpPr>
        <p:spPr/>
        <p:txBody>
          <a:body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A22F1418-77F7-87CC-3E7C-AC9D11849B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60B5CE-7349-032D-3A74-966C3C2EBFA9}"/>
              </a:ext>
            </a:extLst>
          </p:cNvPr>
          <p:cNvSpPr>
            <a:spLocks noGrp="1"/>
          </p:cNvSpPr>
          <p:nvPr>
            <p:ph type="sldNum" sz="quarter" idx="12"/>
          </p:nvPr>
        </p:nvSpPr>
        <p:spPr/>
        <p:txBody>
          <a:bodyPr/>
          <a:lstStyle/>
          <a:p>
            <a:fld id="{B5599165-806E-CD48-A7B0-CB507449775B}" type="slidenum">
              <a:rPr lang="en-US" smtClean="0"/>
              <a:t>‹#›</a:t>
            </a:fld>
            <a:endParaRPr lang="en-US"/>
          </a:p>
        </p:txBody>
      </p:sp>
    </p:spTree>
    <p:extLst>
      <p:ext uri="{BB962C8B-B14F-4D97-AF65-F5344CB8AC3E}">
        <p14:creationId xmlns:p14="http://schemas.microsoft.com/office/powerpoint/2010/main" val="1423081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25544252"/>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287C44-BE76-25FD-752B-4DFE0A00FF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Title</a:t>
            </a:r>
          </a:p>
        </p:txBody>
      </p:sp>
      <p:sp>
        <p:nvSpPr>
          <p:cNvPr id="3" name="Text Placeholder 2">
            <a:extLst>
              <a:ext uri="{FF2B5EF4-FFF2-40B4-BE49-F238E27FC236}">
                <a16:creationId xmlns:a16="http://schemas.microsoft.com/office/drawing/2014/main" id="{133AEE1B-0C12-42E1-B3F2-4E9363E250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Bullet</a:t>
            </a:r>
          </a:p>
          <a:p>
            <a:pPr lvl="1"/>
            <a:r>
              <a:rPr lang="en-US"/>
              <a:t>Second level</a:t>
            </a:r>
          </a:p>
          <a:p>
            <a:pPr lvl="2"/>
            <a:r>
              <a:rPr lang="en-US"/>
              <a:t>Third level</a:t>
            </a:r>
          </a:p>
        </p:txBody>
      </p:sp>
      <p:sp>
        <p:nvSpPr>
          <p:cNvPr id="4" name="Date Placeholder 3">
            <a:extLst>
              <a:ext uri="{FF2B5EF4-FFF2-40B4-BE49-F238E27FC236}">
                <a16:creationId xmlns:a16="http://schemas.microsoft.com/office/drawing/2014/main" id="{16F49D56-FAD3-3BC8-CE6A-F5BC380EAE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B73787-9437-134F-800E-6AADE5DA7DED}" type="datetimeFigureOut">
              <a:rPr lang="en-US" smtClean="0"/>
              <a:t>10/2/2026</a:t>
            </a:fld>
            <a:endParaRPr lang="en-US"/>
          </a:p>
        </p:txBody>
      </p:sp>
      <p:sp>
        <p:nvSpPr>
          <p:cNvPr id="5" name="Footer Placeholder 4">
            <a:extLst>
              <a:ext uri="{FF2B5EF4-FFF2-40B4-BE49-F238E27FC236}">
                <a16:creationId xmlns:a16="http://schemas.microsoft.com/office/drawing/2014/main" id="{02B4774F-16F7-CE07-B2E5-CD3A9C73F5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81C03D7-9CBE-0981-3ED8-23E12E6B55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599165-806E-CD48-A7B0-CB507449775B}" type="slidenum">
              <a:rPr lang="en-US" smtClean="0"/>
              <a:t>‹#›</a:t>
            </a:fld>
            <a:endParaRPr lang="en-US"/>
          </a:p>
        </p:txBody>
      </p:sp>
    </p:spTree>
    <p:extLst>
      <p:ext uri="{BB962C8B-B14F-4D97-AF65-F5344CB8AC3E}">
        <p14:creationId xmlns:p14="http://schemas.microsoft.com/office/powerpoint/2010/main" val="15570711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Lst>
  <p:txStyles>
    <p:titleStyle>
      <a:lvl1pPr algn="l" defTabSz="914400" rtl="0" eaLnBrk="1" latinLnBrk="0" hangingPunct="1">
        <a:lnSpc>
          <a:spcPct val="90000"/>
        </a:lnSpc>
        <a:spcBef>
          <a:spcPct val="0"/>
        </a:spcBef>
        <a:buNone/>
        <a:defRPr sz="4800" kern="1200">
          <a:solidFill>
            <a:schemeClr val="tx1"/>
          </a:solidFill>
          <a:latin typeface="Atkinson Hyperlegible Next"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Atkinson Hyperlegible Next"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Atkinson Hyperlegible Nex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tkinson Hyperlegible Nex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jpe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8.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23.jpe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25.emf"/><Relationship Id="rId4" Type="http://schemas.openxmlformats.org/officeDocument/2006/relationships/image" Target="../media/image24.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6.xm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3" name="Title 2">
            <a:extLst>
              <a:ext uri="{FF2B5EF4-FFF2-40B4-BE49-F238E27FC236}">
                <a16:creationId xmlns:a16="http://schemas.microsoft.com/office/drawing/2014/main" id="{1E1CD079-EE57-45CD-95DB-6C93BAA93448}"/>
              </a:ext>
            </a:extLst>
          </p:cNvPr>
          <p:cNvSpPr>
            <a:spLocks noGrp="1"/>
          </p:cNvSpPr>
          <p:nvPr>
            <p:ph type="title"/>
          </p:nvPr>
        </p:nvSpPr>
        <p:spPr>
          <a:xfrm>
            <a:off x="770468" y="-1397237"/>
            <a:ext cx="10515600" cy="1325563"/>
          </a:xfrm>
        </p:spPr>
        <p:txBody>
          <a:bodyPr spcFirstLastPara="1" wrap="square" lIns="91425" tIns="45700" rIns="91425" bIns="45700" anchor="b" anchorCtr="0">
            <a:normAutofit/>
          </a:bodyPr>
          <a:lstStyle/>
          <a:p>
            <a:r>
              <a:rPr lang="en-US"/>
              <a:t>Erica Smithwick Distinguished Professor of Geography</a:t>
            </a:r>
          </a:p>
        </p:txBody>
      </p:sp>
      <p:pic>
        <p:nvPicPr>
          <p:cNvPr id="38" name="Picture 37">
            <a:extLst>
              <a:ext uri="{FF2B5EF4-FFF2-40B4-BE49-F238E27FC236}">
                <a16:creationId xmlns:a16="http://schemas.microsoft.com/office/drawing/2014/main" id="{7AA0B7D5-5F21-82DB-AAF3-F4B9D37B03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31946" y="834280"/>
            <a:ext cx="4102100" cy="2552700"/>
          </a:xfrm>
          <a:prstGeom prst="rect">
            <a:avLst/>
          </a:prstGeom>
        </p:spPr>
      </p:pic>
      <p:sp>
        <p:nvSpPr>
          <p:cNvPr id="12" name="Content Placeholder 11">
            <a:extLst>
              <a:ext uri="{FF2B5EF4-FFF2-40B4-BE49-F238E27FC236}">
                <a16:creationId xmlns:a16="http://schemas.microsoft.com/office/drawing/2014/main" id="{0A115DE9-15E9-6BFC-E3A8-26B669BB1CA5}"/>
              </a:ext>
              <a:ext uri="{C183D7F6-B498-43B3-948B-1728B52AA6E4}">
                <adec:decorative xmlns:adec="http://schemas.microsoft.com/office/drawing/2017/decorative" val="1"/>
              </a:ext>
            </a:extLst>
          </p:cNvPr>
          <p:cNvSpPr>
            <a:spLocks noGrp="1"/>
          </p:cNvSpPr>
          <p:nvPr>
            <p:ph sz="quarter" idx="17"/>
          </p:nvPr>
        </p:nvSpPr>
        <p:spPr>
          <a:xfrm>
            <a:off x="5975730" y="3156069"/>
            <a:ext cx="6214532" cy="1760672"/>
          </a:xfrm>
        </p:spPr>
        <p:txBody>
          <a:bodyPr>
            <a:normAutofit/>
          </a:bodyPr>
          <a:lstStyle/>
          <a:p>
            <a:pPr marL="0" lvl="0" indent="0" algn="ctr">
              <a:lnSpc>
                <a:spcPct val="100000"/>
              </a:lnSpc>
              <a:spcBef>
                <a:spcPts val="0"/>
              </a:spcBef>
              <a:buClr>
                <a:srgbClr val="000000"/>
              </a:buClr>
              <a:buSzTx/>
              <a:buNone/>
              <a:defRPr/>
            </a:pPr>
            <a:r>
              <a:rPr lang="en-US" sz="2000" b="1">
                <a:solidFill>
                  <a:srgbClr val="000000"/>
                </a:solidFill>
              </a:rPr>
              <a:t>Erica Smithwick</a:t>
            </a:r>
          </a:p>
          <a:p>
            <a:pPr marL="0" lvl="0" indent="0" algn="ctr">
              <a:lnSpc>
                <a:spcPct val="100000"/>
              </a:lnSpc>
              <a:spcBef>
                <a:spcPts val="0"/>
              </a:spcBef>
              <a:buClr>
                <a:srgbClr val="000000"/>
              </a:buClr>
              <a:buSzTx/>
              <a:buNone/>
              <a:defRPr/>
            </a:pPr>
            <a:r>
              <a:rPr lang="en-US" sz="2000">
                <a:solidFill>
                  <a:srgbClr val="000000"/>
                </a:solidFill>
              </a:rPr>
              <a:t>Distinguished Professor of Geography</a:t>
            </a:r>
          </a:p>
          <a:p>
            <a:pPr marL="0" lvl="0" indent="0" algn="ctr">
              <a:lnSpc>
                <a:spcPct val="100000"/>
              </a:lnSpc>
              <a:spcBef>
                <a:spcPts val="0"/>
              </a:spcBef>
              <a:buClr>
                <a:srgbClr val="000000"/>
              </a:buClr>
              <a:buSzTx/>
              <a:buNone/>
              <a:defRPr/>
            </a:pPr>
            <a:r>
              <a:rPr lang="en-US" sz="2000">
                <a:solidFill>
                  <a:srgbClr val="000000"/>
                </a:solidFill>
              </a:rPr>
              <a:t>Director, Earth and Environmental Systems Institute</a:t>
            </a:r>
          </a:p>
          <a:p>
            <a:pPr marL="0" lvl="0" indent="0" algn="ctr">
              <a:lnSpc>
                <a:spcPct val="100000"/>
              </a:lnSpc>
              <a:spcBef>
                <a:spcPts val="0"/>
              </a:spcBef>
              <a:buClr>
                <a:srgbClr val="000000"/>
              </a:buClr>
              <a:buSzTx/>
              <a:buNone/>
              <a:defRPr/>
            </a:pPr>
            <a:r>
              <a:rPr lang="en-US" sz="2000">
                <a:solidFill>
                  <a:srgbClr val="000000"/>
                </a:solidFill>
              </a:rPr>
              <a:t>Director, Penn State Climate Consortium</a:t>
            </a:r>
          </a:p>
          <a:p>
            <a:pPr marL="0" lvl="0" indent="0" algn="ctr">
              <a:lnSpc>
                <a:spcPct val="100000"/>
              </a:lnSpc>
              <a:spcBef>
                <a:spcPts val="0"/>
              </a:spcBef>
              <a:buClr>
                <a:srgbClr val="000000"/>
              </a:buClr>
              <a:buSzTx/>
              <a:buNone/>
              <a:defRPr/>
            </a:pPr>
            <a:r>
              <a:rPr lang="en-US" sz="2000">
                <a:solidFill>
                  <a:srgbClr val="000000"/>
                </a:solidFill>
              </a:rPr>
              <a:t>Penn State University</a:t>
            </a:r>
          </a:p>
        </p:txBody>
      </p:sp>
      <p:sp>
        <p:nvSpPr>
          <p:cNvPr id="14" name="Content Placeholder 13">
            <a:extLst>
              <a:ext uri="{FF2B5EF4-FFF2-40B4-BE49-F238E27FC236}">
                <a16:creationId xmlns:a16="http://schemas.microsoft.com/office/drawing/2014/main" id="{56523D9C-C093-A617-D7BC-2062C1A7FBCD}"/>
              </a:ext>
            </a:extLst>
          </p:cNvPr>
          <p:cNvSpPr>
            <a:spLocks noGrp="1"/>
          </p:cNvSpPr>
          <p:nvPr>
            <p:ph sz="quarter" idx="18"/>
          </p:nvPr>
        </p:nvSpPr>
        <p:spPr>
          <a:xfrm>
            <a:off x="4318000" y="4799357"/>
            <a:ext cx="7992535" cy="1507299"/>
          </a:xfrm>
        </p:spPr>
        <p:txBody>
          <a:bodyPr>
            <a:normAutofit fontScale="62500" lnSpcReduction="20000"/>
          </a:bodyPr>
          <a:lstStyle/>
          <a:p>
            <a:pPr marL="50800" indent="0">
              <a:lnSpc>
                <a:spcPct val="120000"/>
              </a:lnSpc>
              <a:buNone/>
            </a:pPr>
            <a:r>
              <a:rPr lang="en-US" sz="2900">
                <a:solidFill>
                  <a:srgbClr val="000000"/>
                </a:solidFill>
              </a:rPr>
              <a:t>“This research is funded through the U.S. National Science Foundation (NSF) Fire Science Innovations through Research and Education (FIRE) program, a collaboration among NSF, NASA, DOD SERDP/ESTCP and the Gordon and Betty Moore Foundation to advance wildland fire research.” </a:t>
            </a:r>
          </a:p>
          <a:p>
            <a:pPr marL="50800" indent="0">
              <a:buNone/>
            </a:pPr>
            <a:endParaRPr lang="en-US"/>
          </a:p>
        </p:txBody>
      </p:sp>
      <p:pic>
        <p:nvPicPr>
          <p:cNvPr id="34" name="Google Shape;103;p2" descr="NSF Logo">
            <a:extLst>
              <a:ext uri="{FF2B5EF4-FFF2-40B4-BE49-F238E27FC236}">
                <a16:creationId xmlns:a16="http://schemas.microsoft.com/office/drawing/2014/main" id="{D84DB8AC-F4B1-F684-7C91-04332E79E62F}"/>
              </a:ext>
            </a:extLst>
          </p:cNvPr>
          <p:cNvPicPr preferRelativeResize="0">
            <a:picLocks noGrp="1"/>
          </p:cNvPicPr>
          <p:nvPr>
            <p:ph sz="quarter" idx="14"/>
          </p:nvPr>
        </p:nvPicPr>
        <p:blipFill rotWithShape="1">
          <a:blip r:embed="rId4">
            <a:alphaModFix/>
            <a:extLst>
              <a:ext uri="{28A0092B-C50C-407E-A947-70E740481C1C}">
                <a14:useLocalDpi xmlns:a14="http://schemas.microsoft.com/office/drawing/2010/main" val="0"/>
              </a:ext>
            </a:extLst>
          </a:blip>
          <a:srcRect/>
          <a:stretch/>
        </p:blipFill>
        <p:spPr>
          <a:xfrm>
            <a:off x="5440774" y="179965"/>
            <a:ext cx="939800" cy="939800"/>
          </a:xfrm>
          <a:prstGeom prst="rect">
            <a:avLst/>
          </a:prstGeom>
          <a:solidFill>
            <a:schemeClr val="lt1"/>
          </a:solidFill>
          <a:ln>
            <a:noFill/>
          </a:ln>
        </p:spPr>
      </p:pic>
      <p:pic>
        <p:nvPicPr>
          <p:cNvPr id="35" name="Google Shape;104;p2" descr="Moore Foundation 25th anniversary logo ">
            <a:extLst>
              <a:ext uri="{FF2B5EF4-FFF2-40B4-BE49-F238E27FC236}">
                <a16:creationId xmlns:a16="http://schemas.microsoft.com/office/drawing/2014/main" id="{3647E233-D22E-B3C1-9149-946F8E879574}"/>
              </a:ext>
            </a:extLst>
          </p:cNvPr>
          <p:cNvPicPr preferRelativeResize="0">
            <a:picLocks noGrp="1"/>
          </p:cNvPicPr>
          <p:nvPr>
            <p:ph sz="quarter" idx="15"/>
          </p:nvPr>
        </p:nvPicPr>
        <p:blipFill rotWithShape="1">
          <a:blip r:embed="rId5">
            <a:alphaModFix/>
            <a:extLst>
              <a:ext uri="{28A0092B-C50C-407E-A947-70E740481C1C}">
                <a14:useLocalDpi xmlns:a14="http://schemas.microsoft.com/office/drawing/2010/main" val="0"/>
              </a:ext>
            </a:extLst>
          </a:blip>
          <a:srcRect/>
          <a:stretch/>
        </p:blipFill>
        <p:spPr>
          <a:xfrm>
            <a:off x="6482952" y="311622"/>
            <a:ext cx="2497665" cy="645784"/>
          </a:xfrm>
          <a:prstGeom prst="rect">
            <a:avLst/>
          </a:prstGeom>
          <a:noFill/>
          <a:ln>
            <a:noFill/>
          </a:ln>
        </p:spPr>
      </p:pic>
      <p:pic>
        <p:nvPicPr>
          <p:cNvPr id="36" name="Google Shape;105;p2" descr="Buckminister Fuller Institute">
            <a:extLst>
              <a:ext uri="{FF2B5EF4-FFF2-40B4-BE49-F238E27FC236}">
                <a16:creationId xmlns:a16="http://schemas.microsoft.com/office/drawing/2014/main" id="{6751AF6C-AC2E-850E-5F44-70DFFC9F966C}"/>
              </a:ext>
            </a:extLst>
          </p:cNvPr>
          <p:cNvPicPr preferRelativeResize="0">
            <a:picLocks noGrp="1"/>
          </p:cNvPicPr>
          <p:nvPr>
            <p:ph sz="quarter" idx="16"/>
          </p:nvPr>
        </p:nvPicPr>
        <p:blipFill rotWithShape="1">
          <a:blip r:embed="rId6">
            <a:alphaModFix/>
            <a:extLst>
              <a:ext uri="{28A0092B-C50C-407E-A947-70E740481C1C}">
                <a14:useLocalDpi xmlns:a14="http://schemas.microsoft.com/office/drawing/2010/main" val="0"/>
              </a:ext>
            </a:extLst>
          </a:blip>
          <a:srcRect/>
          <a:stretch/>
        </p:blipFill>
        <p:spPr>
          <a:xfrm>
            <a:off x="9082996" y="264877"/>
            <a:ext cx="2973540" cy="668537"/>
          </a:xfrm>
          <a:prstGeom prst="rect">
            <a:avLst/>
          </a:prstGeom>
          <a:noFill/>
          <a:ln>
            <a:noFill/>
          </a:ln>
        </p:spPr>
      </p:pic>
      <p:pic>
        <p:nvPicPr>
          <p:cNvPr id="45" name="Content Placeholder 44">
            <a:extLst>
              <a:ext uri="{FF2B5EF4-FFF2-40B4-BE49-F238E27FC236}">
                <a16:creationId xmlns:a16="http://schemas.microsoft.com/office/drawing/2014/main" id="{36CDFBD8-0393-DDD6-B1FB-E7E268CB905C}"/>
              </a:ext>
              <a:ext uri="{C183D7F6-B498-43B3-948B-1728B52AA6E4}">
                <adec:decorative xmlns:adec="http://schemas.microsoft.com/office/drawing/2017/decorative" val="1"/>
              </a:ext>
            </a:extLst>
          </p:cNvPr>
          <p:cNvPicPr>
            <a:picLocks noGrp="1" noChangeAspect="1"/>
          </p:cNvPicPr>
          <p:nvPr>
            <p:ph sz="quarter" idx="13"/>
          </p:nvPr>
        </p:nvPicPr>
        <p:blipFill>
          <a:blip r:embed="rId7">
            <a:extLst>
              <a:ext uri="{28A0092B-C50C-407E-A947-70E740481C1C}">
                <a14:useLocalDpi xmlns:a14="http://schemas.microsoft.com/office/drawing/2010/main" val="0"/>
              </a:ext>
            </a:extLst>
          </a:blip>
          <a:stretch>
            <a:fillRect/>
          </a:stretch>
        </p:blipFill>
        <p:spPr>
          <a:xfrm>
            <a:off x="160501" y="323960"/>
            <a:ext cx="3929062" cy="5229047"/>
          </a:xfr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itle 40">
            <a:extLst>
              <a:ext uri="{FF2B5EF4-FFF2-40B4-BE49-F238E27FC236}">
                <a16:creationId xmlns:a16="http://schemas.microsoft.com/office/drawing/2014/main" id="{B9341131-B2A4-05D9-D84F-2DC6A93ECBCB}"/>
              </a:ext>
            </a:extLst>
          </p:cNvPr>
          <p:cNvSpPr>
            <a:spLocks noGrp="1"/>
          </p:cNvSpPr>
          <p:nvPr>
            <p:ph type="title"/>
          </p:nvPr>
        </p:nvSpPr>
        <p:spPr>
          <a:xfrm>
            <a:off x="821264" y="177032"/>
            <a:ext cx="10515600" cy="769408"/>
          </a:xfrm>
        </p:spPr>
        <p:txBody>
          <a:bodyPr/>
          <a:lstStyle/>
          <a:p>
            <a:pPr algn="ctr"/>
            <a:r>
              <a:rPr lang="en-US" b="1"/>
              <a:t>The </a:t>
            </a:r>
            <a:r>
              <a:rPr lang="en-US" b="1" err="1"/>
              <a:t>EFNet</a:t>
            </a:r>
            <a:r>
              <a:rPr lang="en-US" b="1"/>
              <a:t> Team</a:t>
            </a:r>
          </a:p>
        </p:txBody>
      </p:sp>
      <p:pic>
        <p:nvPicPr>
          <p:cNvPr id="29" name="Content Placeholder 28" descr="Erica Smithwick">
            <a:extLst>
              <a:ext uri="{FF2B5EF4-FFF2-40B4-BE49-F238E27FC236}">
                <a16:creationId xmlns:a16="http://schemas.microsoft.com/office/drawing/2014/main" id="{36F00476-F408-8110-DBDD-1238E5D0213B}"/>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254005" y="1115536"/>
            <a:ext cx="1828800" cy="1828800"/>
          </a:xfrm>
          <a:prstGeom prst="rect">
            <a:avLst/>
          </a:prstGeom>
        </p:spPr>
      </p:pic>
      <p:sp>
        <p:nvSpPr>
          <p:cNvPr id="31" name="Content Placeholder 30">
            <a:extLst>
              <a:ext uri="{FF2B5EF4-FFF2-40B4-BE49-F238E27FC236}">
                <a16:creationId xmlns:a16="http://schemas.microsoft.com/office/drawing/2014/main" id="{969F70E7-7D9F-F7E0-0826-334793248973}"/>
              </a:ext>
            </a:extLst>
          </p:cNvPr>
          <p:cNvSpPr>
            <a:spLocks noGrp="1"/>
          </p:cNvSpPr>
          <p:nvPr>
            <p:ph sz="quarter" idx="14"/>
          </p:nvPr>
        </p:nvSpPr>
        <p:spPr>
          <a:xfrm>
            <a:off x="282366" y="3002854"/>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Erica Smithwick</a:t>
            </a:r>
          </a:p>
          <a:p>
            <a:pPr marL="0" lvl="0" indent="0">
              <a:lnSpc>
                <a:spcPct val="100000"/>
              </a:lnSpc>
              <a:spcBef>
                <a:spcPts val="0"/>
              </a:spcBef>
              <a:buClr>
                <a:srgbClr val="000000"/>
              </a:buClr>
              <a:buSzTx/>
              <a:buNone/>
              <a:defRPr/>
            </a:pPr>
            <a:r>
              <a:rPr lang="en-US" sz="1600" i="1">
                <a:solidFill>
                  <a:srgbClr val="000000"/>
                </a:solidFill>
              </a:rPr>
              <a:t>Penn State </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University</a:t>
            </a:r>
            <a:endParaRPr lang="en-US" sz="1600">
              <a:solidFill>
                <a:srgbClr val="000000"/>
              </a:solidFill>
            </a:endParaRPr>
          </a:p>
          <a:p>
            <a:endParaRPr lang="en-US" sz="1600"/>
          </a:p>
        </p:txBody>
      </p:sp>
      <p:pic>
        <p:nvPicPr>
          <p:cNvPr id="32" name="Content Placeholder 29" descr="Manzhu Yu">
            <a:extLst>
              <a:ext uri="{FF2B5EF4-FFF2-40B4-BE49-F238E27FC236}">
                <a16:creationId xmlns:a16="http://schemas.microsoft.com/office/drawing/2014/main" id="{D9EFFFB6-AB60-51AF-BA31-DD8EA978236B}"/>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2252127" y="1115536"/>
            <a:ext cx="1828800" cy="1828800"/>
          </a:xfrm>
          <a:prstGeom prst="rect">
            <a:avLst/>
          </a:prstGeom>
        </p:spPr>
      </p:pic>
      <p:sp>
        <p:nvSpPr>
          <p:cNvPr id="8" name="Content Placeholder 7">
            <a:extLst>
              <a:ext uri="{FF2B5EF4-FFF2-40B4-BE49-F238E27FC236}">
                <a16:creationId xmlns:a16="http://schemas.microsoft.com/office/drawing/2014/main" id="{4302B200-7F93-AD5F-B0DE-EEFAA3840623}"/>
              </a:ext>
            </a:extLst>
          </p:cNvPr>
          <p:cNvSpPr>
            <a:spLocks noGrp="1"/>
          </p:cNvSpPr>
          <p:nvPr>
            <p:ph sz="quarter" idx="16"/>
          </p:nvPr>
        </p:nvSpPr>
        <p:spPr>
          <a:xfrm>
            <a:off x="2300608" y="3002854"/>
            <a:ext cx="1828800" cy="914400"/>
          </a:xfrm>
        </p:spPr>
        <p:txBody>
          <a:bodyPr>
            <a:noAutofit/>
          </a:bodyPr>
          <a:lstStyle/>
          <a:p>
            <a:pPr marL="0" lvl="0" indent="0">
              <a:lnSpc>
                <a:spcPct val="100000"/>
              </a:lnSpc>
              <a:spcBef>
                <a:spcPts val="0"/>
              </a:spcBef>
              <a:buClr>
                <a:srgbClr val="000000"/>
              </a:buClr>
              <a:buSzTx/>
              <a:buNone/>
              <a:defRPr/>
            </a:pPr>
            <a:r>
              <a:rPr lang="en-US" sz="1600" err="1">
                <a:solidFill>
                  <a:srgbClr val="000000"/>
                </a:solidFill>
              </a:rPr>
              <a:t>Manzhu</a:t>
            </a:r>
            <a:r>
              <a:rPr lang="en-US" sz="1600">
                <a:solidFill>
                  <a:srgbClr val="000000"/>
                </a:solidFill>
              </a:rPr>
              <a:t> Yu</a:t>
            </a:r>
          </a:p>
          <a:p>
            <a:pPr marL="0" lvl="0" indent="0">
              <a:lnSpc>
                <a:spcPct val="100000"/>
              </a:lnSpc>
              <a:spcBef>
                <a:spcPts val="0"/>
              </a:spcBef>
              <a:buClr>
                <a:srgbClr val="000000"/>
              </a:buClr>
              <a:buSzTx/>
              <a:buNone/>
              <a:defRPr/>
            </a:pPr>
            <a:r>
              <a:rPr lang="en-US" sz="1600" i="1">
                <a:solidFill>
                  <a:srgbClr val="000000"/>
                </a:solidFill>
              </a:rPr>
              <a:t>Penn State</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University</a:t>
            </a:r>
            <a:endParaRPr lang="en-US" sz="1600">
              <a:solidFill>
                <a:srgbClr val="000000"/>
              </a:solidFill>
            </a:endParaRPr>
          </a:p>
          <a:p>
            <a:endParaRPr lang="en-US" sz="1600"/>
          </a:p>
        </p:txBody>
      </p:sp>
      <p:pic>
        <p:nvPicPr>
          <p:cNvPr id="33" name="Content Placeholder 32" descr="Victoria Donovan">
            <a:extLst>
              <a:ext uri="{FF2B5EF4-FFF2-40B4-BE49-F238E27FC236}">
                <a16:creationId xmlns:a16="http://schemas.microsoft.com/office/drawing/2014/main" id="{678402CE-1C8C-769B-2DB9-8F4DDFF77560}"/>
              </a:ext>
            </a:extLst>
          </p:cNvPr>
          <p:cNvPicPr>
            <a:picLocks noGrp="1" noChangeAspect="1"/>
          </p:cNvPicPr>
          <p:nvPr>
            <p:ph sz="quarter" idx="17"/>
          </p:nvPr>
        </p:nvPicPr>
        <p:blipFill>
          <a:blip r:embed="rId5">
            <a:extLst>
              <a:ext uri="{28A0092B-C50C-407E-A947-70E740481C1C}">
                <a14:useLocalDpi xmlns:a14="http://schemas.microsoft.com/office/drawing/2010/main" val="0"/>
              </a:ext>
            </a:extLst>
          </a:blip>
          <a:stretch>
            <a:fillRect/>
          </a:stretch>
        </p:blipFill>
        <p:spPr>
          <a:xfrm>
            <a:off x="4250249" y="1137234"/>
            <a:ext cx="1828800" cy="1828800"/>
          </a:xfrm>
          <a:prstGeom prst="rect">
            <a:avLst/>
          </a:prstGeom>
        </p:spPr>
      </p:pic>
      <p:sp>
        <p:nvSpPr>
          <p:cNvPr id="10" name="Content Placeholder 9">
            <a:extLst>
              <a:ext uri="{FF2B5EF4-FFF2-40B4-BE49-F238E27FC236}">
                <a16:creationId xmlns:a16="http://schemas.microsoft.com/office/drawing/2014/main" id="{A5D26406-0AF8-016C-8525-68993988DBEF}"/>
              </a:ext>
            </a:extLst>
          </p:cNvPr>
          <p:cNvSpPr>
            <a:spLocks noGrp="1"/>
          </p:cNvSpPr>
          <p:nvPr>
            <p:ph sz="quarter" idx="18"/>
          </p:nvPr>
        </p:nvSpPr>
        <p:spPr>
          <a:xfrm>
            <a:off x="4317998" y="3002854"/>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Victoria Donovan</a:t>
            </a:r>
          </a:p>
          <a:p>
            <a:pPr marL="0" lvl="0" indent="0">
              <a:lnSpc>
                <a:spcPct val="100000"/>
              </a:lnSpc>
              <a:spcBef>
                <a:spcPts val="0"/>
              </a:spcBef>
              <a:buClr>
                <a:srgbClr val="000000"/>
              </a:buClr>
              <a:buSzTx/>
              <a:buNone/>
              <a:defRPr/>
            </a:pPr>
            <a:r>
              <a:rPr lang="en-US" sz="1600" i="1">
                <a:solidFill>
                  <a:srgbClr val="000000"/>
                </a:solidFill>
              </a:rPr>
              <a:t>University of Florida</a:t>
            </a:r>
            <a:endParaRPr lang="en-US" sz="1600">
              <a:solidFill>
                <a:srgbClr val="000000"/>
              </a:solidFill>
            </a:endParaRPr>
          </a:p>
          <a:p>
            <a:endParaRPr lang="en-US" sz="1600"/>
          </a:p>
        </p:txBody>
      </p:sp>
      <p:pic>
        <p:nvPicPr>
          <p:cNvPr id="34" name="Content Placeholder 33" descr="Carissa Wonkka">
            <a:extLst>
              <a:ext uri="{FF2B5EF4-FFF2-40B4-BE49-F238E27FC236}">
                <a16:creationId xmlns:a16="http://schemas.microsoft.com/office/drawing/2014/main" id="{53C1443B-FD81-C5FC-3651-E76F1E007C50}"/>
              </a:ext>
            </a:extLst>
          </p:cNvPr>
          <p:cNvPicPr>
            <a:picLocks noGrp="1" noChangeAspect="1"/>
          </p:cNvPicPr>
          <p:nvPr>
            <p:ph sz="quarter" idx="19"/>
          </p:nvPr>
        </p:nvPicPr>
        <p:blipFill>
          <a:blip r:embed="rId6">
            <a:extLst>
              <a:ext uri="{28A0092B-C50C-407E-A947-70E740481C1C}">
                <a14:useLocalDpi xmlns:a14="http://schemas.microsoft.com/office/drawing/2010/main" val="0"/>
              </a:ext>
            </a:extLst>
          </a:blip>
          <a:stretch>
            <a:fillRect/>
          </a:stretch>
        </p:blipFill>
        <p:spPr>
          <a:xfrm>
            <a:off x="6248382" y="1127208"/>
            <a:ext cx="1828800" cy="1828800"/>
          </a:xfrm>
          <a:prstGeom prst="rect">
            <a:avLst/>
          </a:prstGeom>
        </p:spPr>
      </p:pic>
      <p:sp>
        <p:nvSpPr>
          <p:cNvPr id="12" name="Content Placeholder 11">
            <a:extLst>
              <a:ext uri="{FF2B5EF4-FFF2-40B4-BE49-F238E27FC236}">
                <a16:creationId xmlns:a16="http://schemas.microsoft.com/office/drawing/2014/main" id="{31129931-74DB-B543-5FDF-62414B2C835F}"/>
              </a:ext>
            </a:extLst>
          </p:cNvPr>
          <p:cNvSpPr>
            <a:spLocks noGrp="1"/>
          </p:cNvSpPr>
          <p:nvPr>
            <p:ph sz="quarter" idx="20"/>
          </p:nvPr>
        </p:nvSpPr>
        <p:spPr>
          <a:xfrm>
            <a:off x="6265071" y="3002854"/>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Carissa </a:t>
            </a:r>
            <a:r>
              <a:rPr lang="en-US" sz="1600" err="1">
                <a:solidFill>
                  <a:srgbClr val="000000"/>
                </a:solidFill>
              </a:rPr>
              <a:t>Wonkka</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University of Florida</a:t>
            </a:r>
            <a:endParaRPr lang="en-US" sz="1600">
              <a:solidFill>
                <a:srgbClr val="000000"/>
              </a:solidFill>
            </a:endParaRPr>
          </a:p>
          <a:p>
            <a:endParaRPr lang="en-US" sz="1600"/>
          </a:p>
        </p:txBody>
      </p:sp>
      <p:pic>
        <p:nvPicPr>
          <p:cNvPr id="52" name="Content Placeholder 51" descr="Kevin Robertson">
            <a:extLst>
              <a:ext uri="{FF2B5EF4-FFF2-40B4-BE49-F238E27FC236}">
                <a16:creationId xmlns:a16="http://schemas.microsoft.com/office/drawing/2014/main" id="{7305C29F-6E2A-8F54-02C1-C2E3ABD85618}"/>
              </a:ext>
            </a:extLst>
          </p:cNvPr>
          <p:cNvPicPr>
            <a:picLocks noGrp="1" noChangeAspect="1"/>
          </p:cNvPicPr>
          <p:nvPr>
            <p:ph sz="quarter" idx="33"/>
          </p:nvPr>
        </p:nvPicPr>
        <p:blipFill>
          <a:blip r:embed="rId7">
            <a:extLst>
              <a:ext uri="{28A0092B-C50C-407E-A947-70E740481C1C}">
                <a14:useLocalDpi xmlns:a14="http://schemas.microsoft.com/office/drawing/2010/main" val="0"/>
              </a:ext>
            </a:extLst>
          </a:blip>
          <a:stretch>
            <a:fillRect/>
          </a:stretch>
        </p:blipFill>
        <p:spPr>
          <a:xfrm>
            <a:off x="8281987" y="1115536"/>
            <a:ext cx="1828800" cy="1828800"/>
          </a:xfrm>
          <a:prstGeom prst="rect">
            <a:avLst/>
          </a:prstGeom>
        </p:spPr>
      </p:pic>
      <p:sp>
        <p:nvSpPr>
          <p:cNvPr id="49" name="Content Placeholder 48">
            <a:extLst>
              <a:ext uri="{FF2B5EF4-FFF2-40B4-BE49-F238E27FC236}">
                <a16:creationId xmlns:a16="http://schemas.microsoft.com/office/drawing/2014/main" id="{53069922-D7CF-9CFA-2AC4-C9E466A9A7F2}"/>
              </a:ext>
            </a:extLst>
          </p:cNvPr>
          <p:cNvSpPr>
            <a:spLocks noGrp="1"/>
          </p:cNvSpPr>
          <p:nvPr>
            <p:ph sz="quarter" idx="34"/>
          </p:nvPr>
        </p:nvSpPr>
        <p:spPr>
          <a:xfrm>
            <a:off x="8324856" y="3002854"/>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Kevin Robertson</a:t>
            </a:r>
          </a:p>
          <a:p>
            <a:pPr marL="0" lvl="0" indent="0">
              <a:lnSpc>
                <a:spcPct val="100000"/>
              </a:lnSpc>
              <a:spcBef>
                <a:spcPts val="0"/>
              </a:spcBef>
              <a:buClr>
                <a:srgbClr val="000000"/>
              </a:buClr>
              <a:buSzTx/>
              <a:buNone/>
              <a:defRPr/>
            </a:pPr>
            <a:r>
              <a:rPr lang="en-US" sz="1600" i="1">
                <a:solidFill>
                  <a:srgbClr val="000000"/>
                </a:solidFill>
              </a:rPr>
              <a:t>Tall Timbers </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Research Station</a:t>
            </a:r>
            <a:endParaRPr lang="en-US" sz="1600">
              <a:solidFill>
                <a:srgbClr val="000000"/>
              </a:solidFill>
            </a:endParaRPr>
          </a:p>
          <a:p>
            <a:endParaRPr lang="en-US" sz="1600"/>
          </a:p>
        </p:txBody>
      </p:sp>
      <p:pic>
        <p:nvPicPr>
          <p:cNvPr id="35" name="Content Placeholder 34" descr="Winslow Hansen">
            <a:extLst>
              <a:ext uri="{FF2B5EF4-FFF2-40B4-BE49-F238E27FC236}">
                <a16:creationId xmlns:a16="http://schemas.microsoft.com/office/drawing/2014/main" id="{3197662D-0F29-EA73-324F-1543CFA8AD01}"/>
              </a:ext>
            </a:extLst>
          </p:cNvPr>
          <p:cNvPicPr>
            <a:picLocks noGrp="1" noChangeAspect="1"/>
          </p:cNvPicPr>
          <p:nvPr>
            <p:ph sz="quarter" idx="21"/>
          </p:nvPr>
        </p:nvPicPr>
        <p:blipFill>
          <a:blip r:embed="rId8">
            <a:extLst>
              <a:ext uri="{28A0092B-C50C-407E-A947-70E740481C1C}">
                <a14:useLocalDpi xmlns:a14="http://schemas.microsoft.com/office/drawing/2010/main" val="0"/>
              </a:ext>
            </a:extLst>
          </a:blip>
          <a:stretch>
            <a:fillRect/>
          </a:stretch>
        </p:blipFill>
        <p:spPr>
          <a:xfrm>
            <a:off x="222866" y="3901144"/>
            <a:ext cx="1828800" cy="1828800"/>
          </a:xfrm>
          <a:prstGeom prst="rect">
            <a:avLst/>
          </a:prstGeom>
        </p:spPr>
      </p:pic>
      <p:sp>
        <p:nvSpPr>
          <p:cNvPr id="42" name="Content Placeholder 41">
            <a:extLst>
              <a:ext uri="{FF2B5EF4-FFF2-40B4-BE49-F238E27FC236}">
                <a16:creationId xmlns:a16="http://schemas.microsoft.com/office/drawing/2014/main" id="{55EC973A-0C36-A18C-C520-7C783ED5E1E8}"/>
              </a:ext>
            </a:extLst>
          </p:cNvPr>
          <p:cNvSpPr>
            <a:spLocks noGrp="1"/>
          </p:cNvSpPr>
          <p:nvPr>
            <p:ph sz="quarter" idx="22"/>
          </p:nvPr>
        </p:nvSpPr>
        <p:spPr>
          <a:xfrm>
            <a:off x="254005" y="5811155"/>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Winslow Hansen</a:t>
            </a:r>
          </a:p>
          <a:p>
            <a:pPr marL="0" lvl="0" indent="0">
              <a:lnSpc>
                <a:spcPct val="100000"/>
              </a:lnSpc>
              <a:spcBef>
                <a:spcPts val="0"/>
              </a:spcBef>
              <a:buClr>
                <a:srgbClr val="000000"/>
              </a:buClr>
              <a:buSzTx/>
              <a:buNone/>
              <a:defRPr/>
            </a:pPr>
            <a:r>
              <a:rPr lang="en-US" sz="1600" i="1">
                <a:solidFill>
                  <a:srgbClr val="000000"/>
                </a:solidFill>
              </a:rPr>
              <a:t>Cary Institute of Ecosystem Studies</a:t>
            </a:r>
            <a:endParaRPr lang="en-US" sz="1600">
              <a:solidFill>
                <a:srgbClr val="000000"/>
              </a:solidFill>
            </a:endParaRPr>
          </a:p>
        </p:txBody>
      </p:sp>
      <p:pic>
        <p:nvPicPr>
          <p:cNvPr id="36" name="Content Placeholder 35" descr="Neil Pederson">
            <a:extLst>
              <a:ext uri="{FF2B5EF4-FFF2-40B4-BE49-F238E27FC236}">
                <a16:creationId xmlns:a16="http://schemas.microsoft.com/office/drawing/2014/main" id="{C683A0D5-9FA3-5E62-6005-DDBB46CFA7B6}"/>
              </a:ext>
            </a:extLst>
          </p:cNvPr>
          <p:cNvPicPr>
            <a:picLocks noGrp="1" noChangeAspect="1"/>
          </p:cNvPicPr>
          <p:nvPr>
            <p:ph sz="quarter" idx="23"/>
          </p:nvPr>
        </p:nvPicPr>
        <p:blipFill>
          <a:blip r:embed="rId9">
            <a:extLst>
              <a:ext uri="{28A0092B-C50C-407E-A947-70E740481C1C}">
                <a14:useLocalDpi xmlns:a14="http://schemas.microsoft.com/office/drawing/2010/main" val="0"/>
              </a:ext>
            </a:extLst>
          </a:blip>
          <a:stretch>
            <a:fillRect/>
          </a:stretch>
        </p:blipFill>
        <p:spPr>
          <a:xfrm>
            <a:off x="2296453" y="3927427"/>
            <a:ext cx="1828800" cy="1828800"/>
          </a:xfrm>
          <a:prstGeom prst="rect">
            <a:avLst/>
          </a:prstGeom>
        </p:spPr>
      </p:pic>
      <p:sp>
        <p:nvSpPr>
          <p:cNvPr id="43" name="Content Placeholder 42">
            <a:extLst>
              <a:ext uri="{FF2B5EF4-FFF2-40B4-BE49-F238E27FC236}">
                <a16:creationId xmlns:a16="http://schemas.microsoft.com/office/drawing/2014/main" id="{7A20FB7A-D1D7-D539-8E1E-ADB3EA15E732}"/>
              </a:ext>
            </a:extLst>
          </p:cNvPr>
          <p:cNvSpPr>
            <a:spLocks noGrp="1"/>
          </p:cNvSpPr>
          <p:nvPr>
            <p:ph sz="quarter" idx="24"/>
          </p:nvPr>
        </p:nvSpPr>
        <p:spPr>
          <a:xfrm>
            <a:off x="2275392" y="5811155"/>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Neil Pederson</a:t>
            </a:r>
          </a:p>
          <a:p>
            <a:pPr marL="0" lvl="0" indent="0">
              <a:lnSpc>
                <a:spcPct val="100000"/>
              </a:lnSpc>
              <a:spcBef>
                <a:spcPts val="0"/>
              </a:spcBef>
              <a:buClr>
                <a:srgbClr val="000000"/>
              </a:buClr>
              <a:buSzTx/>
              <a:buNone/>
              <a:defRPr/>
            </a:pPr>
            <a:r>
              <a:rPr lang="en-US" sz="1600" i="1">
                <a:solidFill>
                  <a:srgbClr val="000000"/>
                </a:solidFill>
              </a:rPr>
              <a:t>Research Scientist</a:t>
            </a:r>
            <a:endParaRPr lang="en-US" sz="1600">
              <a:solidFill>
                <a:srgbClr val="000000"/>
              </a:solidFill>
            </a:endParaRPr>
          </a:p>
          <a:p>
            <a:endParaRPr lang="en-US" sz="1600"/>
          </a:p>
        </p:txBody>
      </p:sp>
      <p:pic>
        <p:nvPicPr>
          <p:cNvPr id="37" name="Content Placeholder 36" descr="Avriel Diaz">
            <a:extLst>
              <a:ext uri="{FF2B5EF4-FFF2-40B4-BE49-F238E27FC236}">
                <a16:creationId xmlns:a16="http://schemas.microsoft.com/office/drawing/2014/main" id="{3D24D3AE-B6DC-76B9-F5BC-848AE378854F}"/>
              </a:ext>
            </a:extLst>
          </p:cNvPr>
          <p:cNvPicPr>
            <a:picLocks noGrp="1" noChangeAspect="1"/>
          </p:cNvPicPr>
          <p:nvPr>
            <p:ph sz="quarter" idx="25"/>
          </p:nvPr>
        </p:nvPicPr>
        <p:blipFill>
          <a:blip r:embed="rId10">
            <a:extLst>
              <a:ext uri="{28A0092B-C50C-407E-A947-70E740481C1C}">
                <a14:useLocalDpi xmlns:a14="http://schemas.microsoft.com/office/drawing/2010/main" val="0"/>
              </a:ext>
            </a:extLst>
          </a:blip>
          <a:stretch>
            <a:fillRect/>
          </a:stretch>
        </p:blipFill>
        <p:spPr>
          <a:xfrm>
            <a:off x="4317998" y="3935795"/>
            <a:ext cx="1828800" cy="1828800"/>
          </a:xfrm>
          <a:prstGeom prst="rect">
            <a:avLst/>
          </a:prstGeom>
        </p:spPr>
      </p:pic>
      <p:sp>
        <p:nvSpPr>
          <p:cNvPr id="44" name="Content Placeholder 43">
            <a:extLst>
              <a:ext uri="{FF2B5EF4-FFF2-40B4-BE49-F238E27FC236}">
                <a16:creationId xmlns:a16="http://schemas.microsoft.com/office/drawing/2014/main" id="{DC62A00D-8F59-F655-EDC9-1B4797512B98}"/>
              </a:ext>
            </a:extLst>
          </p:cNvPr>
          <p:cNvSpPr>
            <a:spLocks noGrp="1"/>
          </p:cNvSpPr>
          <p:nvPr>
            <p:ph sz="quarter" idx="26"/>
          </p:nvPr>
        </p:nvSpPr>
        <p:spPr>
          <a:xfrm>
            <a:off x="4317998" y="5811155"/>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Avriel Diaz</a:t>
            </a:r>
          </a:p>
          <a:p>
            <a:pPr marL="0" lvl="0" indent="0">
              <a:lnSpc>
                <a:spcPct val="100000"/>
              </a:lnSpc>
              <a:spcBef>
                <a:spcPts val="0"/>
              </a:spcBef>
              <a:buClr>
                <a:srgbClr val="000000"/>
              </a:buClr>
              <a:buSzTx/>
              <a:buNone/>
              <a:defRPr/>
            </a:pPr>
            <a:r>
              <a:rPr lang="en-US" sz="1600" i="1">
                <a:solidFill>
                  <a:srgbClr val="000000"/>
                </a:solidFill>
              </a:rPr>
              <a:t>Global Council for Science and the Environment</a:t>
            </a:r>
            <a:endParaRPr lang="en-US" sz="1600">
              <a:solidFill>
                <a:srgbClr val="000000"/>
              </a:solidFill>
            </a:endParaRPr>
          </a:p>
          <a:p>
            <a:endParaRPr lang="en-US" sz="1600"/>
          </a:p>
        </p:txBody>
      </p:sp>
      <p:pic>
        <p:nvPicPr>
          <p:cNvPr id="38" name="Content Placeholder 37" descr="Robert Scheller">
            <a:extLst>
              <a:ext uri="{FF2B5EF4-FFF2-40B4-BE49-F238E27FC236}">
                <a16:creationId xmlns:a16="http://schemas.microsoft.com/office/drawing/2014/main" id="{97CC7A27-BF85-5300-04C2-9566AC234EFD}"/>
              </a:ext>
            </a:extLst>
          </p:cNvPr>
          <p:cNvPicPr>
            <a:picLocks noGrp="1" noChangeAspect="1"/>
          </p:cNvPicPr>
          <p:nvPr>
            <p:ph sz="quarter" idx="27"/>
          </p:nvPr>
        </p:nvPicPr>
        <p:blipFill>
          <a:blip r:embed="rId11">
            <a:extLst>
              <a:ext uri="{28A0092B-C50C-407E-A947-70E740481C1C}">
                <a14:useLocalDpi xmlns:a14="http://schemas.microsoft.com/office/drawing/2010/main" val="0"/>
              </a:ext>
            </a:extLst>
          </a:blip>
          <a:stretch>
            <a:fillRect/>
          </a:stretch>
        </p:blipFill>
        <p:spPr>
          <a:xfrm>
            <a:off x="6320355" y="3901144"/>
            <a:ext cx="1828800" cy="1828800"/>
          </a:xfrm>
          <a:prstGeom prst="rect">
            <a:avLst/>
          </a:prstGeom>
        </p:spPr>
      </p:pic>
      <p:sp>
        <p:nvSpPr>
          <p:cNvPr id="45" name="Content Placeholder 44">
            <a:extLst>
              <a:ext uri="{FF2B5EF4-FFF2-40B4-BE49-F238E27FC236}">
                <a16:creationId xmlns:a16="http://schemas.microsoft.com/office/drawing/2014/main" id="{A4A119D5-64BA-8F5E-7540-541CF1B9CFE0}"/>
              </a:ext>
            </a:extLst>
          </p:cNvPr>
          <p:cNvSpPr>
            <a:spLocks noGrp="1"/>
          </p:cNvSpPr>
          <p:nvPr>
            <p:ph sz="quarter" idx="28"/>
          </p:nvPr>
        </p:nvSpPr>
        <p:spPr>
          <a:xfrm>
            <a:off x="6394450" y="5811155"/>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Robert Scheller</a:t>
            </a:r>
          </a:p>
          <a:p>
            <a:pPr marL="0" lvl="0" indent="0">
              <a:lnSpc>
                <a:spcPct val="100000"/>
              </a:lnSpc>
              <a:spcBef>
                <a:spcPts val="0"/>
              </a:spcBef>
              <a:buClr>
                <a:srgbClr val="000000"/>
              </a:buClr>
              <a:buSzTx/>
              <a:buNone/>
              <a:defRPr/>
            </a:pPr>
            <a:r>
              <a:rPr lang="en-US" sz="1600" i="1">
                <a:solidFill>
                  <a:srgbClr val="000000"/>
                </a:solidFill>
              </a:rPr>
              <a:t>North Carolina </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State University</a:t>
            </a:r>
            <a:endParaRPr lang="en-US" sz="1600">
              <a:solidFill>
                <a:srgbClr val="000000"/>
              </a:solidFill>
            </a:endParaRPr>
          </a:p>
          <a:p>
            <a:endParaRPr lang="en-US" sz="1600"/>
          </a:p>
        </p:txBody>
      </p:sp>
      <p:pic>
        <p:nvPicPr>
          <p:cNvPr id="39" name="Content Placeholder 38" descr="Richard Seager">
            <a:extLst>
              <a:ext uri="{FF2B5EF4-FFF2-40B4-BE49-F238E27FC236}">
                <a16:creationId xmlns:a16="http://schemas.microsoft.com/office/drawing/2014/main" id="{A6E3B007-4BA6-15CE-C44F-72D1F5406354}"/>
              </a:ext>
            </a:extLst>
          </p:cNvPr>
          <p:cNvPicPr>
            <a:picLocks noGrp="1" noChangeAspect="1"/>
          </p:cNvPicPr>
          <p:nvPr>
            <p:ph sz="quarter" idx="29"/>
          </p:nvPr>
        </p:nvPicPr>
        <p:blipFill>
          <a:blip r:embed="rId12">
            <a:extLst>
              <a:ext uri="{28A0092B-C50C-407E-A947-70E740481C1C}">
                <a14:useLocalDpi xmlns:a14="http://schemas.microsoft.com/office/drawing/2010/main" val="0"/>
              </a:ext>
            </a:extLst>
          </a:blip>
          <a:stretch>
            <a:fillRect/>
          </a:stretch>
        </p:blipFill>
        <p:spPr>
          <a:xfrm>
            <a:off x="8370347" y="3847904"/>
            <a:ext cx="1828800" cy="1828800"/>
          </a:xfrm>
          <a:prstGeom prst="rect">
            <a:avLst/>
          </a:prstGeom>
        </p:spPr>
      </p:pic>
      <p:sp>
        <p:nvSpPr>
          <p:cNvPr id="46" name="Content Placeholder 45">
            <a:extLst>
              <a:ext uri="{FF2B5EF4-FFF2-40B4-BE49-F238E27FC236}">
                <a16:creationId xmlns:a16="http://schemas.microsoft.com/office/drawing/2014/main" id="{7E46C58C-30F3-F2A1-21D4-F669160264E3}"/>
              </a:ext>
            </a:extLst>
          </p:cNvPr>
          <p:cNvSpPr>
            <a:spLocks noGrp="1"/>
          </p:cNvSpPr>
          <p:nvPr>
            <p:ph sz="quarter" idx="30"/>
          </p:nvPr>
        </p:nvSpPr>
        <p:spPr>
          <a:xfrm>
            <a:off x="8415837" y="5811155"/>
            <a:ext cx="1828800" cy="914400"/>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Richard Seager</a:t>
            </a:r>
          </a:p>
          <a:p>
            <a:pPr marL="0" lvl="0" indent="0">
              <a:lnSpc>
                <a:spcPct val="100000"/>
              </a:lnSpc>
              <a:spcBef>
                <a:spcPts val="0"/>
              </a:spcBef>
              <a:buClr>
                <a:srgbClr val="000000"/>
              </a:buClr>
              <a:buSzTx/>
              <a:buNone/>
              <a:defRPr/>
            </a:pPr>
            <a:r>
              <a:rPr lang="en-US" sz="1600" i="1">
                <a:solidFill>
                  <a:srgbClr val="000000"/>
                </a:solidFill>
              </a:rPr>
              <a:t>Lamont-Doherty </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Earth Observatory </a:t>
            </a:r>
            <a:endParaRPr lang="en-US" sz="1600">
              <a:solidFill>
                <a:srgbClr val="000000"/>
              </a:solidFill>
            </a:endParaRPr>
          </a:p>
          <a:p>
            <a:endParaRPr lang="en-US" sz="1600"/>
          </a:p>
        </p:txBody>
      </p:sp>
      <p:pic>
        <p:nvPicPr>
          <p:cNvPr id="40" name="Content Placeholder 39" descr="Shannon Ranio">
            <a:extLst>
              <a:ext uri="{FF2B5EF4-FFF2-40B4-BE49-F238E27FC236}">
                <a16:creationId xmlns:a16="http://schemas.microsoft.com/office/drawing/2014/main" id="{CF30FFC5-CA6E-C3E2-E98D-4CA3219BE260}"/>
              </a:ext>
            </a:extLst>
          </p:cNvPr>
          <p:cNvPicPr>
            <a:picLocks noGrp="1" noChangeAspect="1"/>
          </p:cNvPicPr>
          <p:nvPr>
            <p:ph sz="quarter" idx="31"/>
          </p:nvPr>
        </p:nvPicPr>
        <p:blipFill>
          <a:blip r:embed="rId13">
            <a:extLst>
              <a:ext uri="{28A0092B-C50C-407E-A947-70E740481C1C}">
                <a14:useLocalDpi xmlns:a14="http://schemas.microsoft.com/office/drawing/2010/main" val="0"/>
              </a:ext>
            </a:extLst>
          </a:blip>
          <a:stretch>
            <a:fillRect/>
          </a:stretch>
        </p:blipFill>
        <p:spPr>
          <a:xfrm>
            <a:off x="10244637" y="2019104"/>
            <a:ext cx="1828800" cy="1828800"/>
          </a:xfrm>
          <a:prstGeom prst="rect">
            <a:avLst/>
          </a:prstGeom>
        </p:spPr>
      </p:pic>
      <p:sp>
        <p:nvSpPr>
          <p:cNvPr id="47" name="Content Placeholder 46">
            <a:extLst>
              <a:ext uri="{FF2B5EF4-FFF2-40B4-BE49-F238E27FC236}">
                <a16:creationId xmlns:a16="http://schemas.microsoft.com/office/drawing/2014/main" id="{D29BD597-786F-FF68-D802-3DA55184BBB5}"/>
              </a:ext>
            </a:extLst>
          </p:cNvPr>
          <p:cNvSpPr>
            <a:spLocks noGrp="1"/>
          </p:cNvSpPr>
          <p:nvPr>
            <p:ph sz="quarter" idx="32"/>
          </p:nvPr>
        </p:nvSpPr>
        <p:spPr>
          <a:xfrm>
            <a:off x="10327213" y="3919982"/>
            <a:ext cx="1828800" cy="916553"/>
          </a:xfrm>
        </p:spPr>
        <p:txBody>
          <a:bodyPr>
            <a:noAutofit/>
          </a:bodyPr>
          <a:lstStyle/>
          <a:p>
            <a:pPr marL="0" lvl="0" indent="0">
              <a:lnSpc>
                <a:spcPct val="100000"/>
              </a:lnSpc>
              <a:spcBef>
                <a:spcPts val="0"/>
              </a:spcBef>
              <a:buClr>
                <a:srgbClr val="000000"/>
              </a:buClr>
              <a:buSzTx/>
              <a:buNone/>
              <a:defRPr/>
            </a:pPr>
            <a:r>
              <a:rPr lang="en-US" sz="1600">
                <a:solidFill>
                  <a:srgbClr val="000000"/>
                </a:solidFill>
              </a:rPr>
              <a:t>Shannon </a:t>
            </a:r>
            <a:r>
              <a:rPr lang="en-US" sz="1600" err="1">
                <a:solidFill>
                  <a:srgbClr val="000000"/>
                </a:solidFill>
              </a:rPr>
              <a:t>Ranio</a:t>
            </a:r>
            <a:endParaRPr lang="en-US" sz="1600">
              <a:solidFill>
                <a:srgbClr val="000000"/>
              </a:solidFill>
            </a:endParaRPr>
          </a:p>
          <a:p>
            <a:pPr marL="0" lvl="0" indent="0">
              <a:lnSpc>
                <a:spcPct val="100000"/>
              </a:lnSpc>
              <a:spcBef>
                <a:spcPts val="0"/>
              </a:spcBef>
              <a:buClr>
                <a:srgbClr val="000000"/>
              </a:buClr>
              <a:buSzTx/>
              <a:buNone/>
              <a:defRPr/>
            </a:pPr>
            <a:r>
              <a:rPr lang="en-US" sz="1600" i="1">
                <a:solidFill>
                  <a:srgbClr val="000000"/>
                </a:solidFill>
              </a:rPr>
              <a:t>Penn State</a:t>
            </a:r>
          </a:p>
          <a:p>
            <a:endParaRPr lang="en-US" sz="1600"/>
          </a:p>
        </p:txBody>
      </p:sp>
    </p:spTree>
    <p:extLst>
      <p:ext uri="{BB962C8B-B14F-4D97-AF65-F5344CB8AC3E}">
        <p14:creationId xmlns:p14="http://schemas.microsoft.com/office/powerpoint/2010/main" val="19143388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DBDC3-D4CE-62FA-D42B-9B4FE0CD8C17}"/>
              </a:ext>
            </a:extLst>
          </p:cNvPr>
          <p:cNvSpPr>
            <a:spLocks noGrp="1"/>
          </p:cNvSpPr>
          <p:nvPr>
            <p:ph type="title"/>
          </p:nvPr>
        </p:nvSpPr>
        <p:spPr>
          <a:xfrm>
            <a:off x="771526" y="-1475692"/>
            <a:ext cx="10515600" cy="1325563"/>
          </a:xfrm>
        </p:spPr>
        <p:txBody>
          <a:bodyPr/>
          <a:lstStyle/>
          <a:p>
            <a:r>
              <a:rPr lang="en-US"/>
              <a:t>WUI</a:t>
            </a:r>
          </a:p>
        </p:txBody>
      </p:sp>
      <p:grpSp>
        <p:nvGrpSpPr>
          <p:cNvPr id="7" name="Google Shape;492;p37" descr="WUI">
            <a:extLst>
              <a:ext uri="{FF2B5EF4-FFF2-40B4-BE49-F238E27FC236}">
                <a16:creationId xmlns:a16="http://schemas.microsoft.com/office/drawing/2014/main" id="{96A0DA6D-8EF0-B55E-9154-A7961F61718E}"/>
              </a:ext>
            </a:extLst>
          </p:cNvPr>
          <p:cNvGrpSpPr/>
          <p:nvPr/>
        </p:nvGrpSpPr>
        <p:grpSpPr>
          <a:xfrm>
            <a:off x="-1" y="11124"/>
            <a:ext cx="12192000" cy="876046"/>
            <a:chOff x="-129764" y="6137703"/>
            <a:chExt cx="12111302" cy="876046"/>
          </a:xfrm>
        </p:grpSpPr>
        <p:sp>
          <p:nvSpPr>
            <p:cNvPr id="8" name="Google Shape;493;p37" descr="WUI">
              <a:extLst>
                <a:ext uri="{FF2B5EF4-FFF2-40B4-BE49-F238E27FC236}">
                  <a16:creationId xmlns:a16="http://schemas.microsoft.com/office/drawing/2014/main" id="{27FB9CCD-6BDF-1B0D-28C0-B706BB451FFE}"/>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0000"/>
                  </a:solidFill>
                  <a:effectLst/>
                  <a:uLnTx/>
                  <a:uFillTx/>
                  <a:latin typeface="Arial"/>
                  <a:ea typeface="+mn-ea"/>
                  <a:cs typeface="+mn-cs"/>
                </a:rPr>
                <a:t>WUI</a:t>
              </a:r>
              <a:endParaRPr kumimoji="0" sz="4000" b="1"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9" name="Google Shape;494;p37" descr="Eastern Fire Network">
              <a:extLst>
                <a:ext uri="{FF2B5EF4-FFF2-40B4-BE49-F238E27FC236}">
                  <a16:creationId xmlns:a16="http://schemas.microsoft.com/office/drawing/2014/main" id="{6A2D8B5E-FEC3-7297-099E-8BC92E8A747B}"/>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pic>
        <p:nvPicPr>
          <p:cNvPr id="6" name="Picture 5" descr="U.S. map classifying the wildland-urban interface, non-WUI vegetated areas, non-vegetated or agricultural areas, and water. Long text description is on the following slide.">
            <a:extLst>
              <a:ext uri="{FF2B5EF4-FFF2-40B4-BE49-F238E27FC236}">
                <a16:creationId xmlns:a16="http://schemas.microsoft.com/office/drawing/2014/main" id="{6C5A4927-3A1A-85EF-3434-BF643B38330F}"/>
              </a:ext>
            </a:extLst>
          </p:cNvPr>
          <p:cNvPicPr>
            <a:picLocks noChangeAspect="1"/>
          </p:cNvPicPr>
          <p:nvPr/>
        </p:nvPicPr>
        <p:blipFill>
          <a:blip r:embed="rId4">
            <a:extLst>
              <a:ext uri="{28A0092B-C50C-407E-A947-70E740481C1C}">
                <a14:useLocalDpi xmlns:a14="http://schemas.microsoft.com/office/drawing/2010/main" val="0"/>
              </a:ext>
            </a:extLst>
          </a:blip>
          <a:srcRect t="10103"/>
          <a:stretch>
            <a:fillRect/>
          </a:stretch>
        </p:blipFill>
        <p:spPr>
          <a:xfrm>
            <a:off x="2283214" y="1209675"/>
            <a:ext cx="7625571" cy="5297174"/>
          </a:xfrm>
          <a:prstGeom prst="rect">
            <a:avLst/>
          </a:prstGeom>
        </p:spPr>
      </p:pic>
    </p:spTree>
    <p:extLst>
      <p:ext uri="{BB962C8B-B14F-4D97-AF65-F5344CB8AC3E}">
        <p14:creationId xmlns:p14="http://schemas.microsoft.com/office/powerpoint/2010/main" val="260683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BF081-0B1D-BE72-9544-CDB6CFFC201E}"/>
              </a:ext>
            </a:extLst>
          </p:cNvPr>
          <p:cNvSpPr>
            <a:spLocks noGrp="1"/>
          </p:cNvSpPr>
          <p:nvPr>
            <p:ph type="title"/>
          </p:nvPr>
        </p:nvSpPr>
        <p:spPr/>
        <p:txBody>
          <a:bodyPr/>
          <a:lstStyle/>
          <a:p>
            <a:r>
              <a:rPr lang="en-US"/>
              <a:t>Text description of WUI Map</a:t>
            </a:r>
          </a:p>
        </p:txBody>
      </p:sp>
      <p:sp>
        <p:nvSpPr>
          <p:cNvPr id="3" name="Text Placeholder 2">
            <a:extLst>
              <a:ext uri="{FF2B5EF4-FFF2-40B4-BE49-F238E27FC236}">
                <a16:creationId xmlns:a16="http://schemas.microsoft.com/office/drawing/2014/main" id="{CFEAE9B6-4B7A-4895-A217-61032299A077}"/>
              </a:ext>
            </a:extLst>
          </p:cNvPr>
          <p:cNvSpPr>
            <a:spLocks noGrp="1"/>
          </p:cNvSpPr>
          <p:nvPr>
            <p:ph type="body" idx="1"/>
          </p:nvPr>
        </p:nvSpPr>
        <p:spPr>
          <a:xfrm>
            <a:off x="838200" y="1403797"/>
            <a:ext cx="10515600" cy="4773166"/>
          </a:xfrm>
        </p:spPr>
        <p:txBody>
          <a:bodyPr>
            <a:normAutofit fontScale="77500" lnSpcReduction="20000"/>
          </a:bodyPr>
          <a:lstStyle/>
          <a:p>
            <a:pPr marL="114300" indent="0">
              <a:buNone/>
            </a:pPr>
            <a:r>
              <a:rPr lang="en-US"/>
              <a:t>A map of the contiguous United States classifies land according to wildland-urban interface, or WUI, status and other land-cover and housing-density categories.</a:t>
            </a:r>
          </a:p>
          <a:p>
            <a:pPr lvl="0"/>
            <a:r>
              <a:rPr lang="en-US" b="1"/>
              <a:t>WUI:</a:t>
            </a:r>
            <a:r>
              <a:rPr lang="en-US"/>
              <a:t> Interface areas are shown in yellow and intermix areas in red. These areas are especially dense throughout much of the eastern United States, with additional concentrations along the West Coast and around developed areas in the West.</a:t>
            </a:r>
          </a:p>
          <a:p>
            <a:pPr lvl="0"/>
            <a:r>
              <a:rPr lang="en-US" b="1"/>
              <a:t>Non-WUI Vegetated:</a:t>
            </a:r>
            <a:r>
              <a:rPr lang="en-US"/>
              <a:t> Areas with no housing are shown in dark green, and very low-density housing areas in lighter green. Large expanses occur throughout the western United States.</a:t>
            </a:r>
          </a:p>
          <a:p>
            <a:pPr lvl="0"/>
            <a:r>
              <a:rPr lang="en-US" b="1"/>
              <a:t>Non-Vegetated or Agriculture:</a:t>
            </a:r>
            <a:r>
              <a:rPr lang="en-US"/>
              <a:t> Medium- and high-density housing areas are shown in light gray, and low- and very low-density housing areas in gray. These categories cover extensive portions of the central United States and occur elsewhere throughout the country.</a:t>
            </a:r>
          </a:p>
          <a:p>
            <a:pPr lvl="0"/>
            <a:r>
              <a:rPr lang="en-US" b="1"/>
              <a:t>Water:</a:t>
            </a:r>
            <a:r>
              <a:rPr lang="en-US"/>
              <a:t> Water is shown in blue.</a:t>
            </a:r>
          </a:p>
          <a:p>
            <a:pPr marL="114300" lvl="0" indent="0">
              <a:buNone/>
            </a:pPr>
            <a:endParaRPr lang="en-US"/>
          </a:p>
          <a:p>
            <a:pPr marL="114300" lvl="0" indent="0">
              <a:buNone/>
            </a:pPr>
            <a:r>
              <a:rPr lang="en-US"/>
              <a:t>Copyright 2012, USDA Forest Service</a:t>
            </a:r>
          </a:p>
          <a:p>
            <a:pPr marL="114300" indent="0">
              <a:buNone/>
            </a:pPr>
            <a:endParaRPr lang="en-US"/>
          </a:p>
        </p:txBody>
      </p:sp>
    </p:spTree>
    <p:extLst>
      <p:ext uri="{BB962C8B-B14F-4D97-AF65-F5344CB8AC3E}">
        <p14:creationId xmlns:p14="http://schemas.microsoft.com/office/powerpoint/2010/main" val="632303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2" name="Title 1">
            <a:extLst>
              <a:ext uri="{FF2B5EF4-FFF2-40B4-BE49-F238E27FC236}">
                <a16:creationId xmlns:a16="http://schemas.microsoft.com/office/drawing/2014/main" id="{21550989-2F21-38E8-B6F8-4F1628010C8A}"/>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a:t>Complex Land Ownership</a:t>
            </a:r>
          </a:p>
        </p:txBody>
      </p:sp>
      <p:grpSp>
        <p:nvGrpSpPr>
          <p:cNvPr id="492" name="Google Shape;492;p37">
            <a:extLst>
              <a:ext uri="{C183D7F6-B498-43B3-948B-1728B52AA6E4}">
                <adec:decorative xmlns:adec="http://schemas.microsoft.com/office/drawing/2017/decorative" val="1"/>
              </a:ext>
            </a:extLst>
          </p:cNvPr>
          <p:cNvGrpSpPr/>
          <p:nvPr/>
        </p:nvGrpSpPr>
        <p:grpSpPr>
          <a:xfrm>
            <a:off x="83126" y="0"/>
            <a:ext cx="12108873" cy="970683"/>
            <a:chOff x="-129764" y="6137703"/>
            <a:chExt cx="12111302" cy="876046"/>
          </a:xfrm>
        </p:grpSpPr>
        <p:sp>
          <p:nvSpPr>
            <p:cNvPr id="493" name="Google Shape;493;p37"/>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0000"/>
                  </a:solidFill>
                  <a:effectLst/>
                  <a:uLnTx/>
                  <a:uFillTx/>
                  <a:latin typeface="Arial"/>
                  <a:ea typeface="+mn-ea"/>
                  <a:cs typeface="+mn-cs"/>
                </a:rPr>
                <a:t>Complex Land Ownership</a:t>
              </a:r>
              <a:r>
                <a:rPr kumimoji="0" lang="en-US" sz="4400" b="0" i="0" u="none" strike="noStrike" kern="1200" cap="none" spc="0" normalizeH="0" baseline="0" noProof="0">
                  <a:ln>
                    <a:noFill/>
                  </a:ln>
                  <a:solidFill>
                    <a:srgbClr val="000000"/>
                  </a:solidFill>
                  <a:effectLst/>
                  <a:uLnTx/>
                  <a:uFillTx/>
                  <a:latin typeface="Arial"/>
                  <a:ea typeface="+mn-ea"/>
                  <a:cs typeface="+mn-cs"/>
                </a:rPr>
                <a:t>​</a:t>
              </a:r>
              <a:endParaRPr kumimoji="0" sz="44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494" name="Google Shape;494;p37"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pic>
        <p:nvPicPr>
          <p:cNvPr id="495" name="Google Shape;495;p37" descr="U.S. map showing forest ownership by family, corporate, other private, tribal, federal, state, and local ownership. Long text description on the following slide."/>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833147" y="1032763"/>
            <a:ext cx="8149053" cy="5323587"/>
          </a:xfrm>
          <a:prstGeom prst="rect">
            <a:avLst/>
          </a:prstGeom>
          <a:noFill/>
          <a:ln>
            <a:noFill/>
          </a:ln>
        </p:spPr>
      </p:pic>
      <p:sp>
        <p:nvSpPr>
          <p:cNvPr id="496" name="Google Shape;496;p37">
            <a:extLst>
              <a:ext uri="{C183D7F6-B498-43B3-948B-1728B52AA6E4}">
                <adec:decorative xmlns:adec="http://schemas.microsoft.com/office/drawing/2017/decorative" val="1"/>
              </a:ext>
            </a:extLst>
          </p:cNvPr>
          <p:cNvSpPr/>
          <p:nvPr/>
        </p:nvSpPr>
        <p:spPr>
          <a:xfrm>
            <a:off x="7563016" y="6418430"/>
            <a:ext cx="3790784" cy="2308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Arial"/>
                <a:ea typeface="Arial"/>
                <a:cs typeface="Arial"/>
                <a:sym typeface="Arial"/>
              </a:rPr>
              <a:t>https://www.fs.fed.us/sites/default/files/forest-ownership-map.png</a:t>
            </a: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498" name="Google Shape;498;p37">
            <a:extLst>
              <a:ext uri="{C183D7F6-B498-43B3-948B-1728B52AA6E4}">
                <adec:decorative xmlns:adec="http://schemas.microsoft.com/office/drawing/2017/decorative" val="1"/>
              </a:ext>
            </a:extLst>
          </p:cNvPr>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US" sz="1200" b="0" i="0" u="none" strike="noStrike" kern="1200" cap="none" spc="0" normalizeH="0" baseline="0" noProof="0">
                <a:ln>
                  <a:noFill/>
                </a:ln>
                <a:solidFill>
                  <a:srgbClr val="757575"/>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sz="1200" b="0" i="0" u="none" strike="noStrike" kern="1200" cap="none" spc="0" normalizeH="0" baseline="0" noProof="0">
              <a:ln>
                <a:noFill/>
              </a:ln>
              <a:solidFill>
                <a:srgbClr val="757575"/>
              </a:solidFill>
              <a:effectLst/>
              <a:uLnTx/>
              <a:uFillTx/>
              <a:latin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D6E9F-15F3-9A53-513F-0E1523C125CE}"/>
              </a:ext>
            </a:extLst>
          </p:cNvPr>
          <p:cNvSpPr>
            <a:spLocks noGrp="1"/>
          </p:cNvSpPr>
          <p:nvPr>
            <p:ph type="title"/>
          </p:nvPr>
        </p:nvSpPr>
        <p:spPr/>
        <p:txBody>
          <a:bodyPr/>
          <a:lstStyle/>
          <a:p>
            <a:r>
              <a:rPr lang="en-US"/>
              <a:t>Long-text description of Complex Land Ownership Image</a:t>
            </a:r>
          </a:p>
        </p:txBody>
      </p:sp>
      <p:sp>
        <p:nvSpPr>
          <p:cNvPr id="3" name="Text Placeholder 2">
            <a:extLst>
              <a:ext uri="{FF2B5EF4-FFF2-40B4-BE49-F238E27FC236}">
                <a16:creationId xmlns:a16="http://schemas.microsoft.com/office/drawing/2014/main" id="{89E30393-9D16-A3DE-9A99-4780DD8FCD2F}"/>
              </a:ext>
            </a:extLst>
          </p:cNvPr>
          <p:cNvSpPr>
            <a:spLocks noGrp="1"/>
          </p:cNvSpPr>
          <p:nvPr>
            <p:ph type="body" idx="1"/>
          </p:nvPr>
        </p:nvSpPr>
        <p:spPr>
          <a:xfrm>
            <a:off x="90152" y="1690688"/>
            <a:ext cx="11938716" cy="4967689"/>
          </a:xfrm>
        </p:spPr>
        <p:txBody>
          <a:bodyPr>
            <a:normAutofit fontScale="62500" lnSpcReduction="20000"/>
          </a:bodyPr>
          <a:lstStyle/>
          <a:p>
            <a:pPr marL="114300" indent="0">
              <a:buNone/>
            </a:pPr>
            <a:r>
              <a:rPr lang="en-US"/>
              <a:t>A map of the contiguous United States showing the geographic distribution of forest land by ownership category. State boundaries are outlined. Areas without forest are left unmarked. Forest ownership appears as many small, densely distributed areas across the country.</a:t>
            </a:r>
          </a:p>
          <a:p>
            <a:pPr lvl="0"/>
            <a:r>
              <a:rPr lang="en-US" b="1"/>
              <a:t>Family:</a:t>
            </a:r>
            <a:r>
              <a:rPr lang="en-US"/>
              <a:t> Forest areas shown in green, widespread especially across the eastern and southern United States and parts of the West.</a:t>
            </a:r>
          </a:p>
          <a:p>
            <a:pPr lvl="0"/>
            <a:r>
              <a:rPr lang="en-US" b="1"/>
              <a:t>Corporate:</a:t>
            </a:r>
            <a:r>
              <a:rPr lang="en-US"/>
              <a:t> Forest areas shown in blue, concentrated heavily in the Southeast, portions of the Northeast, and scattered areas elsewhere.</a:t>
            </a:r>
          </a:p>
          <a:p>
            <a:pPr lvl="0"/>
            <a:r>
              <a:rPr lang="en-US" b="1"/>
              <a:t>Other private:</a:t>
            </a:r>
            <a:r>
              <a:rPr lang="en-US"/>
              <a:t> Forest areas shown in magenta, scattered throughout forested regions.</a:t>
            </a:r>
          </a:p>
          <a:p>
            <a:pPr lvl="0"/>
            <a:r>
              <a:rPr lang="en-US" b="1"/>
              <a:t>Tribal:</a:t>
            </a:r>
            <a:r>
              <a:rPr lang="en-US"/>
              <a:t> Forest areas shown in purple, with notable concentrations in parts of the western United States.</a:t>
            </a:r>
          </a:p>
          <a:p>
            <a:pPr lvl="0"/>
            <a:r>
              <a:rPr lang="en-US" b="1"/>
              <a:t>Federal:</a:t>
            </a:r>
            <a:r>
              <a:rPr lang="en-US"/>
              <a:t> Forest areas shown in red, with extensive concentrations throughout the mountainous West and additional areas elsewhere.</a:t>
            </a:r>
          </a:p>
          <a:p>
            <a:pPr lvl="0"/>
            <a:r>
              <a:rPr lang="en-US" b="1"/>
              <a:t>State:</a:t>
            </a:r>
            <a:r>
              <a:rPr lang="en-US"/>
              <a:t> Forest areas shown in orange, scattered across the country, including concentrations in portions of the upper Midwest and Northeast.</a:t>
            </a:r>
          </a:p>
          <a:p>
            <a:pPr lvl="0"/>
            <a:r>
              <a:rPr lang="en-US" b="1"/>
              <a:t>Local:</a:t>
            </a:r>
            <a:r>
              <a:rPr lang="en-US"/>
              <a:t> Forest areas shown in yellow, scattered in relatively small areas.</a:t>
            </a:r>
          </a:p>
          <a:p>
            <a:pPr lvl="0"/>
            <a:r>
              <a:rPr lang="en-US" b="1"/>
              <a:t>Non-forest:</a:t>
            </a:r>
            <a:r>
              <a:rPr lang="en-US"/>
              <a:t> Areas shown without a forest-ownership color.</a:t>
            </a:r>
          </a:p>
          <a:p>
            <a:pPr marL="114300" indent="0">
              <a:buNone/>
            </a:pPr>
            <a:r>
              <a:rPr lang="en-US"/>
              <a:t>The western United States contains large concentrations of federally owned forest, while the eastern and southern states contain dense mixtures of family, corporate, and other ownership categories.</a:t>
            </a:r>
          </a:p>
          <a:p>
            <a:pPr marL="114300" indent="0">
              <a:buNone/>
            </a:pPr>
            <a:endParaRPr lang="en-US"/>
          </a:p>
        </p:txBody>
      </p:sp>
    </p:spTree>
    <p:extLst>
      <p:ext uri="{BB962C8B-B14F-4D97-AF65-F5344CB8AC3E}">
        <p14:creationId xmlns:p14="http://schemas.microsoft.com/office/powerpoint/2010/main" val="12041859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55;p12">
            <a:extLst>
              <a:ext uri="{FF2B5EF4-FFF2-40B4-BE49-F238E27FC236}">
                <a16:creationId xmlns:a16="http://schemas.microsoft.com/office/drawing/2014/main" id="{6A083DF3-9A6B-9F01-7A35-C2399A911080}"/>
              </a:ext>
              <a:ext uri="{C183D7F6-B498-43B3-948B-1728B52AA6E4}">
                <adec:decorative xmlns:adec="http://schemas.microsoft.com/office/drawing/2017/decorative" val="1"/>
              </a:ext>
            </a:extLst>
          </p:cNvPr>
          <p:cNvSpPr txBox="1">
            <a:spLocks noGrp="1"/>
          </p:cNvSpPr>
          <p:nvPr>
            <p:ph type="title"/>
          </p:nvPr>
        </p:nvSpPr>
        <p:spPr>
          <a:xfrm>
            <a:off x="770468" y="39135"/>
            <a:ext cx="10515600" cy="833911"/>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Arial" panose="020B0604020202020204" pitchFamily="34" charset="0"/>
                <a:ea typeface="Play"/>
                <a:cs typeface="Arial" panose="020B0604020202020204" pitchFamily="34" charset="0"/>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chemeClr val="dk1"/>
              </a:buClr>
              <a:buSzPts val="4400"/>
              <a:buFont typeface="Libre Franklin Medium"/>
              <a:buNone/>
              <a:tabLst/>
              <a:defRPr/>
            </a:pPr>
            <a:r>
              <a:rPr kumimoji="0" lang="en-US" sz="4400" b="1" i="0" u="none" strike="noStrike" kern="1200" cap="none" spc="0" normalizeH="0" baseline="0" noProof="0" dirty="0">
                <a:ln>
                  <a:noFill/>
                </a:ln>
                <a:solidFill>
                  <a:schemeClr val="dk1"/>
                </a:solidFill>
                <a:effectLst/>
                <a:uLnTx/>
                <a:uFillTx/>
                <a:latin typeface="Arial" panose="020B0604020202020204" pitchFamily="34" charset="0"/>
                <a:ea typeface="Libre Franklin Medium"/>
                <a:cs typeface="Arial" panose="020B0604020202020204" pitchFamily="34" charset="0"/>
                <a:sym typeface="Libre Franklin Medium"/>
              </a:rPr>
              <a:t>Woody Cover</a:t>
            </a:r>
            <a:endParaRPr kumimoji="0" lang="en-US" sz="4400" b="0" i="0" u="none" strike="noStrike" kern="1200" cap="none" spc="0" normalizeH="0" baseline="0" noProof="0" dirty="0">
              <a:ln>
                <a:noFill/>
              </a:ln>
              <a:solidFill>
                <a:schemeClr val="dk1"/>
              </a:solidFill>
              <a:effectLst/>
              <a:uLnTx/>
              <a:uFillTx/>
              <a:latin typeface="Arial" panose="020B0604020202020204" pitchFamily="34" charset="0"/>
              <a:ea typeface="Play"/>
              <a:cs typeface="Arial" panose="020B0604020202020204" pitchFamily="34" charset="0"/>
              <a:sym typeface="Play"/>
            </a:endParaRPr>
          </a:p>
        </p:txBody>
      </p:sp>
      <p:sp>
        <p:nvSpPr>
          <p:cNvPr id="16" name="Content Placeholder 15">
            <a:extLst>
              <a:ext uri="{FF2B5EF4-FFF2-40B4-BE49-F238E27FC236}">
                <a16:creationId xmlns:a16="http://schemas.microsoft.com/office/drawing/2014/main" id="{C4269CD0-AF44-F696-206E-D6FE999122A4}"/>
              </a:ext>
            </a:extLst>
          </p:cNvPr>
          <p:cNvSpPr>
            <a:spLocks noGrp="1"/>
          </p:cNvSpPr>
          <p:nvPr>
            <p:ph sz="quarter" idx="18"/>
          </p:nvPr>
        </p:nvSpPr>
        <p:spPr>
          <a:xfrm>
            <a:off x="6062134" y="1107304"/>
            <a:ext cx="5448179" cy="2217948"/>
          </a:xfrm>
        </p:spPr>
        <p:txBody>
          <a:bodyPr>
            <a:normAutofit/>
          </a:bodyPr>
          <a:lstStyle/>
          <a:p>
            <a:pPr marL="50800" indent="0">
              <a:buNone/>
            </a:pPr>
            <a:r>
              <a:rPr lang="en-US" dirty="0"/>
              <a:t>Woody cover is significantly increasing across every ecoregion in the eastern U.S.</a:t>
            </a:r>
          </a:p>
          <a:p>
            <a:pPr marL="50800" indent="0">
              <a:buNone/>
            </a:pPr>
            <a:endParaRPr lang="en-US" dirty="0"/>
          </a:p>
        </p:txBody>
      </p:sp>
      <p:pic>
        <p:nvPicPr>
          <p:cNvPr id="36" name="Content Placeholder 35" descr="Michaella Ivey">
            <a:extLst>
              <a:ext uri="{FF2B5EF4-FFF2-40B4-BE49-F238E27FC236}">
                <a16:creationId xmlns:a16="http://schemas.microsoft.com/office/drawing/2014/main" id="{DE259766-3D97-B1FF-F279-6076A6105EC3}"/>
              </a:ext>
            </a:extLst>
          </p:cNvPr>
          <p:cNvPicPr>
            <a:picLocks noGrp="1" noChangeAspect="1"/>
          </p:cNvPicPr>
          <p:nvPr>
            <p:ph sz="quarter" idx="19"/>
          </p:nvPr>
        </p:nvPicPr>
        <p:blipFill rotWithShape="1">
          <a:blip r:embed="rId3">
            <a:extLst>
              <a:ext uri="{28A0092B-C50C-407E-A947-70E740481C1C}">
                <a14:useLocalDpi xmlns:a14="http://schemas.microsoft.com/office/drawing/2010/main" val="0"/>
              </a:ext>
            </a:extLst>
          </a:blip>
          <a:srcRect/>
          <a:stretch/>
        </p:blipFill>
        <p:spPr>
          <a:xfrm>
            <a:off x="8395548" y="2614645"/>
            <a:ext cx="1970553" cy="2350476"/>
          </a:xfrm>
          <a:prstGeom prst="rect">
            <a:avLst/>
          </a:prstGeom>
        </p:spPr>
      </p:pic>
      <p:sp>
        <p:nvSpPr>
          <p:cNvPr id="18" name="Content Placeholder 17">
            <a:extLst>
              <a:ext uri="{FF2B5EF4-FFF2-40B4-BE49-F238E27FC236}">
                <a16:creationId xmlns:a16="http://schemas.microsoft.com/office/drawing/2014/main" id="{932298D4-0397-DBD4-00D3-90E1FE530B89}"/>
              </a:ext>
            </a:extLst>
          </p:cNvPr>
          <p:cNvSpPr>
            <a:spLocks noGrp="1"/>
          </p:cNvSpPr>
          <p:nvPr>
            <p:ph sz="quarter" idx="20"/>
          </p:nvPr>
        </p:nvSpPr>
        <p:spPr>
          <a:xfrm>
            <a:off x="8066760" y="4965121"/>
            <a:ext cx="2628129" cy="951343"/>
          </a:xfrm>
        </p:spPr>
        <p:txBody>
          <a:bodyPr>
            <a:normAutofit/>
          </a:bodyPr>
          <a:lstStyle/>
          <a:p>
            <a:pPr marL="50800" indent="0" algn="ctr">
              <a:buNone/>
            </a:pPr>
            <a:r>
              <a:rPr lang="en-US" dirty="0"/>
              <a:t>Michaella Ivey</a:t>
            </a:r>
          </a:p>
          <a:p>
            <a:endParaRPr lang="en-US" dirty="0"/>
          </a:p>
        </p:txBody>
      </p:sp>
      <p:sp>
        <p:nvSpPr>
          <p:cNvPr id="26" name="Content Placeholder 25">
            <a:extLst>
              <a:ext uri="{FF2B5EF4-FFF2-40B4-BE49-F238E27FC236}">
                <a16:creationId xmlns:a16="http://schemas.microsoft.com/office/drawing/2014/main" id="{E7243019-7BFB-13E8-28DF-7DCCAABE11F9}"/>
              </a:ext>
            </a:extLst>
          </p:cNvPr>
          <p:cNvSpPr>
            <a:spLocks noGrp="1"/>
          </p:cNvSpPr>
          <p:nvPr>
            <p:ph sz="quarter" idx="28"/>
          </p:nvPr>
        </p:nvSpPr>
        <p:spPr>
          <a:xfrm>
            <a:off x="6668271" y="6129319"/>
            <a:ext cx="5448180" cy="475672"/>
          </a:xfrm>
        </p:spPr>
        <p:txBody>
          <a:bodyPr>
            <a:normAutofit/>
          </a:bodyPr>
          <a:lstStyle/>
          <a:p>
            <a:pPr marL="50800" indent="0">
              <a:buNone/>
            </a:pPr>
            <a:r>
              <a:rPr lang="en-US" sz="1800"/>
              <a:t>Ivey et al., 2024, </a:t>
            </a:r>
            <a:r>
              <a:rPr lang="en-US" sz="1800" i="1"/>
              <a:t>Geophysical Research Letters</a:t>
            </a:r>
          </a:p>
          <a:p>
            <a:pPr marL="50800" indent="0">
              <a:buNone/>
            </a:pPr>
            <a:endParaRPr lang="en-US"/>
          </a:p>
        </p:txBody>
      </p:sp>
      <p:pic>
        <p:nvPicPr>
          <p:cNvPr id="35" name="Content Placeholder 34">
            <a:extLst>
              <a:ext uri="{FF2B5EF4-FFF2-40B4-BE49-F238E27FC236}">
                <a16:creationId xmlns:a16="http://schemas.microsoft.com/office/drawing/2014/main" id="{188D529D-9D74-3864-9E5A-878C5A93EBAC}"/>
              </a:ext>
              <a:ext uri="{C183D7F6-B498-43B3-948B-1728B52AA6E4}">
                <adec:decorative xmlns:adec="http://schemas.microsoft.com/office/drawing/2017/decorative" val="1"/>
              </a:ext>
            </a:extLst>
          </p:cNvPr>
          <p:cNvPicPr>
            <a:picLocks noGrp="1" noChangeAspect="1"/>
          </p:cNvPicPr>
          <p:nvPr>
            <p:ph sz="quarter" idx="13"/>
          </p:nvPr>
        </p:nvPicPr>
        <p:blipFill>
          <a:blip r:embed="rId4">
            <a:extLst>
              <a:ext uri="{28A0092B-C50C-407E-A947-70E740481C1C}">
                <a14:useLocalDpi xmlns:a14="http://schemas.microsoft.com/office/drawing/2010/main" val="0"/>
              </a:ext>
            </a:extLst>
          </a:blip>
          <a:srcRect/>
          <a:stretch/>
        </p:blipFill>
        <p:spPr>
          <a:xfrm>
            <a:off x="75549" y="1095458"/>
            <a:ext cx="7296928" cy="5165955"/>
          </a:xfrm>
          <a:prstGeom prst="rect">
            <a:avLst/>
          </a:prstGeom>
        </p:spPr>
      </p:pic>
      <p:grpSp>
        <p:nvGrpSpPr>
          <p:cNvPr id="8" name="Google Shape;261;p13">
            <a:extLst>
              <a:ext uri="{FF2B5EF4-FFF2-40B4-BE49-F238E27FC236}">
                <a16:creationId xmlns:a16="http://schemas.microsoft.com/office/drawing/2014/main" id="{C4481FCC-DA7B-8F99-3D0E-54F4948D1A03}"/>
              </a:ext>
              <a:ext uri="{C183D7F6-B498-43B3-948B-1728B52AA6E4}">
                <adec:decorative xmlns:adec="http://schemas.microsoft.com/office/drawing/2017/decorative" val="1"/>
              </a:ext>
            </a:extLst>
          </p:cNvPr>
          <p:cNvGrpSpPr/>
          <p:nvPr/>
        </p:nvGrpSpPr>
        <p:grpSpPr>
          <a:xfrm>
            <a:off x="0" y="0"/>
            <a:ext cx="12192000" cy="876046"/>
            <a:chOff x="-129764" y="6137703"/>
            <a:chExt cx="12111302" cy="876046"/>
          </a:xfrm>
        </p:grpSpPr>
        <p:sp>
          <p:nvSpPr>
            <p:cNvPr id="10" name="Google Shape;262;p13">
              <a:extLst>
                <a:ext uri="{FF2B5EF4-FFF2-40B4-BE49-F238E27FC236}">
                  <a16:creationId xmlns:a16="http://schemas.microsoft.com/office/drawing/2014/main" id="{3416F8F3-6745-6380-3A12-82E26E63DA7E}"/>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13" name="Google Shape;263;p13" descr="Eastern Fire Network">
              <a:extLst>
                <a:ext uri="{FF2B5EF4-FFF2-40B4-BE49-F238E27FC236}">
                  <a16:creationId xmlns:a16="http://schemas.microsoft.com/office/drawing/2014/main" id="{8894BFFD-D6D8-D1E1-808F-0E7294B952F4}"/>
                </a:ext>
              </a:extLst>
            </p:cNvPr>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Tree>
    <p:extLst>
      <p:ext uri="{BB962C8B-B14F-4D97-AF65-F5344CB8AC3E}">
        <p14:creationId xmlns:p14="http://schemas.microsoft.com/office/powerpoint/2010/main" val="41090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2765-5B59-B48E-E717-7724F687534D}"/>
              </a:ext>
            </a:extLst>
          </p:cNvPr>
          <p:cNvSpPr>
            <a:spLocks noGrp="1"/>
          </p:cNvSpPr>
          <p:nvPr>
            <p:ph type="title"/>
          </p:nvPr>
        </p:nvSpPr>
        <p:spPr/>
        <p:txBody>
          <a:bodyPr/>
          <a:lstStyle/>
          <a:p>
            <a:r>
              <a:rPr lang="en-US"/>
              <a:t>Text Description of Woody Cover Image </a:t>
            </a:r>
          </a:p>
        </p:txBody>
      </p:sp>
      <p:sp>
        <p:nvSpPr>
          <p:cNvPr id="3" name="Text Placeholder 2">
            <a:extLst>
              <a:ext uri="{FF2B5EF4-FFF2-40B4-BE49-F238E27FC236}">
                <a16:creationId xmlns:a16="http://schemas.microsoft.com/office/drawing/2014/main" id="{32689746-2CDA-2614-CE93-DF77383314B5}"/>
              </a:ext>
            </a:extLst>
          </p:cNvPr>
          <p:cNvSpPr>
            <a:spLocks noGrp="1"/>
          </p:cNvSpPr>
          <p:nvPr>
            <p:ph type="body" idx="1"/>
          </p:nvPr>
        </p:nvSpPr>
        <p:spPr/>
        <p:txBody>
          <a:bodyPr>
            <a:normAutofit fontScale="92500" lnSpcReduction="10000"/>
          </a:bodyPr>
          <a:lstStyle/>
          <a:p>
            <a:pPr marL="114300" indent="0">
              <a:buNone/>
            </a:pPr>
            <a:r>
              <a:rPr lang="en-US"/>
              <a:t>A map of the eastern United States displays geographic variation in Sen slope, measured as percent cover per year. The mapped area extends approximately from 100°W to 75°W longitude and from below 30°N to 50°N latitude.</a:t>
            </a:r>
          </a:p>
          <a:p>
            <a:pPr marL="114300" indent="0">
              <a:buNone/>
            </a:pPr>
            <a:r>
              <a:rPr lang="en-US"/>
              <a:t>Areas are divided into irregular geographic regions and shaded according to their Sen slope values. The legend ranges from light shading for lower values to dark shading for higher values. The darkest, highest-value areas form a broad connected region extending from the south-central portion of the map northeastward through the Appalachian region. Lighter values occur in several surrounding regions, particularly toward portions of the western, northern, and southeastern edges of the mapped area.</a:t>
            </a:r>
          </a:p>
          <a:p>
            <a:pPr marL="114300" indent="0">
              <a:buNone/>
            </a:pPr>
            <a:endParaRPr lang="en-US"/>
          </a:p>
        </p:txBody>
      </p:sp>
    </p:spTree>
    <p:extLst>
      <p:ext uri="{BB962C8B-B14F-4D97-AF65-F5344CB8AC3E}">
        <p14:creationId xmlns:p14="http://schemas.microsoft.com/office/powerpoint/2010/main" val="1607717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grpSp>
        <p:nvGrpSpPr>
          <p:cNvPr id="571" name="Google Shape;571;p44">
            <a:extLs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572" name="Google Shape;572;p44"/>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Arial"/>
                <a:cs typeface="Arial"/>
                <a:sym typeface="Arial"/>
              </a:endParaRPr>
            </a:p>
          </p:txBody>
        </p:sp>
        <p:pic>
          <p:nvPicPr>
            <p:cNvPr id="573" name="Google Shape;573;p44"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576" name="Google Shape;576;p44" descr="2023 Canadian Wildfire Smoke"/>
          <p:cNvSpPr txBox="1">
            <a:spLocks noGrp="1"/>
          </p:cNvSpPr>
          <p:nvPr>
            <p:ph type="title"/>
          </p:nvPr>
        </p:nvSpPr>
        <p:spPr>
          <a:xfrm>
            <a:off x="771526" y="46361"/>
            <a:ext cx="10515600" cy="840809"/>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chemeClr val="dk1"/>
              </a:buClr>
              <a:buSzPts val="4000"/>
              <a:buFont typeface="Arial"/>
              <a:buNone/>
              <a:tabLst/>
              <a:defRPr/>
            </a:pPr>
            <a:r>
              <a:rPr kumimoji="0" lang="en-US" sz="4000" b="1" i="0" u="none" strike="noStrike" kern="0" cap="none" spc="0" normalizeH="0" baseline="0" noProof="0">
                <a:ln>
                  <a:noFill/>
                </a:ln>
                <a:solidFill>
                  <a:schemeClr val="dk1"/>
                </a:solidFill>
                <a:effectLst/>
                <a:uLnTx/>
                <a:uFillTx/>
                <a:latin typeface="Arial"/>
                <a:ea typeface="Arial"/>
                <a:cs typeface="Arial"/>
                <a:sym typeface="Arial"/>
              </a:rPr>
              <a:t>2023 Canadian Wildfire Smoke</a:t>
            </a:r>
            <a:endParaRPr kumimoji="0" lang="en-US" sz="2800" b="0" i="0" u="none" strike="noStrike" kern="0" cap="none" spc="0" normalizeH="0" baseline="0" noProof="0">
              <a:ln>
                <a:noFill/>
              </a:ln>
              <a:solidFill>
                <a:schemeClr val="dk1"/>
              </a:solidFill>
              <a:effectLst/>
              <a:uLnTx/>
              <a:uFillTx/>
              <a:latin typeface="Arial"/>
              <a:ea typeface="Arial"/>
              <a:cs typeface="Arial"/>
              <a:sym typeface="Arial"/>
            </a:endParaRPr>
          </a:p>
        </p:txBody>
      </p:sp>
      <p:pic>
        <p:nvPicPr>
          <p:cNvPr id="8" name="Google Shape;574;p44" descr="NOAA forecast map showing near-surface smoke concentrations across the U.S., with the highest levels in the Northeast and Mid-Atlantic. Long text description can be found on the following slide.">
            <a:extLst>
              <a:ext uri="{FF2B5EF4-FFF2-40B4-BE49-F238E27FC236}">
                <a16:creationId xmlns:a16="http://schemas.microsoft.com/office/drawing/2014/main" id="{50405707-5A31-4B43-CCF0-2606546B8BCA}"/>
              </a:ext>
            </a:extLst>
          </p:cNvPr>
          <p:cNvPicPr preferRelativeResize="0">
            <a:picLocks noGrp="1"/>
          </p:cNvPicPr>
          <p:nvPr>
            <p:ph sz="half" idx="1"/>
          </p:nvPr>
        </p:nvPicPr>
        <p:blipFill rotWithShape="1">
          <a:blip r:embed="rId4">
            <a:alphaModFix/>
            <a:extLst>
              <a:ext uri="{28A0092B-C50C-407E-A947-70E740481C1C}">
                <a14:useLocalDpi xmlns:a14="http://schemas.microsoft.com/office/drawing/2010/main" val="0"/>
              </a:ext>
            </a:extLst>
          </a:blip>
          <a:srcRect/>
          <a:stretch/>
        </p:blipFill>
        <p:spPr>
          <a:xfrm>
            <a:off x="592667" y="1690688"/>
            <a:ext cx="5159878" cy="4181778"/>
          </a:xfrm>
          <a:prstGeom prst="rect">
            <a:avLst/>
          </a:prstGeom>
          <a:noFill/>
          <a:ln w="38100" cap="sq" cmpd="sng">
            <a:solidFill>
              <a:srgbClr val="000000"/>
            </a:solidFill>
            <a:prstDash val="solid"/>
            <a:miter lim="8000"/>
            <a:headEnd type="none" w="sm" len="sm"/>
            <a:tailEnd type="none" w="sm" len="sm"/>
          </a:ln>
          <a:effectLst>
            <a:outerShdw blurRad="50800" dist="38100" dir="2700000" algn="tl" rotWithShape="0">
              <a:srgbClr val="000000">
                <a:alpha val="43137"/>
              </a:srgbClr>
            </a:outerShdw>
          </a:effectLst>
        </p:spPr>
      </p:pic>
      <p:pic>
        <p:nvPicPr>
          <p:cNvPr id="9" name="Google Shape;575;p44" descr="Heavy Smoke Shrouds Midtown Manhattan in New York City ">
            <a:extLst>
              <a:ext uri="{FF2B5EF4-FFF2-40B4-BE49-F238E27FC236}">
                <a16:creationId xmlns:a16="http://schemas.microsoft.com/office/drawing/2014/main" id="{120D2236-F0FC-A27F-4EF9-7FA029F69C29}"/>
              </a:ext>
            </a:extLst>
          </p:cNvPr>
          <p:cNvPicPr preferRelativeResize="0">
            <a:picLocks noGrp="1"/>
          </p:cNvPicPr>
          <p:nvPr>
            <p:ph sz="half" idx="2"/>
          </p:nvPr>
        </p:nvPicPr>
        <p:blipFill rotWithShape="1">
          <a:blip r:embed="rId5">
            <a:alphaModFix/>
            <a:extLst>
              <a:ext uri="{28A0092B-C50C-407E-A947-70E740481C1C}">
                <a14:useLocalDpi xmlns:a14="http://schemas.microsoft.com/office/drawing/2010/main" val="0"/>
              </a:ext>
            </a:extLst>
          </a:blip>
          <a:srcRect/>
          <a:stretch/>
        </p:blipFill>
        <p:spPr>
          <a:xfrm>
            <a:off x="6096000" y="1690687"/>
            <a:ext cx="4944533" cy="4181777"/>
          </a:xfrm>
          <a:prstGeom prst="rect">
            <a:avLst/>
          </a:prstGeom>
          <a:noFill/>
          <a:ln w="38100" cap="sq" cmpd="sng">
            <a:solidFill>
              <a:srgbClr val="000000"/>
            </a:solidFill>
            <a:prstDash val="solid"/>
            <a:miter lim="8000"/>
            <a:headEnd type="none" w="sm" len="sm"/>
            <a:tailEnd type="none" w="sm" len="sm"/>
          </a:ln>
          <a:effectLst>
            <a:outerShdw blurRad="50800" dist="38100" dir="2700000" algn="tl" rotWithShape="0">
              <a:srgbClr val="000000">
                <a:alpha val="43137"/>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17FCC-4789-45F5-855B-A6D80B0FB347}"/>
              </a:ext>
            </a:extLst>
          </p:cNvPr>
          <p:cNvSpPr>
            <a:spLocks noGrp="1"/>
          </p:cNvSpPr>
          <p:nvPr>
            <p:ph type="title"/>
          </p:nvPr>
        </p:nvSpPr>
        <p:spPr/>
        <p:txBody>
          <a:bodyPr/>
          <a:lstStyle/>
          <a:p>
            <a:r>
              <a:rPr lang="en-US"/>
              <a:t>Text Description of NOAA map showing smoke cover</a:t>
            </a:r>
          </a:p>
        </p:txBody>
      </p:sp>
      <p:sp>
        <p:nvSpPr>
          <p:cNvPr id="3" name="Text Placeholder 2">
            <a:extLst>
              <a:ext uri="{FF2B5EF4-FFF2-40B4-BE49-F238E27FC236}">
                <a16:creationId xmlns:a16="http://schemas.microsoft.com/office/drawing/2014/main" id="{DF69089B-919A-9F58-2D5E-3F4869756B45}"/>
              </a:ext>
            </a:extLst>
          </p:cNvPr>
          <p:cNvSpPr>
            <a:spLocks noGrp="1"/>
          </p:cNvSpPr>
          <p:nvPr>
            <p:ph type="body" idx="1"/>
          </p:nvPr>
        </p:nvSpPr>
        <p:spPr/>
        <p:txBody>
          <a:bodyPr>
            <a:normAutofit fontScale="85000" lnSpcReduction="20000"/>
          </a:bodyPr>
          <a:lstStyle/>
          <a:p>
            <a:pPr marL="114300" indent="0">
              <a:buNone/>
            </a:pPr>
            <a:r>
              <a:rPr lang="en-US"/>
              <a:t>A NOAA HRRR-NCEP forecast map shows near-surface smoke concentration in micrograms per cubic meter across the contiguous United States and adjacent areas, valid at 14 UTC on June 9, 2023.</a:t>
            </a:r>
          </a:p>
          <a:p>
            <a:pPr marL="114300" indent="0">
              <a:buNone/>
            </a:pPr>
            <a:r>
              <a:rPr lang="en-US"/>
              <a:t>Smoke concentrations are indicated by a scale ranging from 1 to 200 micrograms per cubic meter, with an additional category above 200. Large areas of smoke extend from the upper Midwest and Great Lakes through the eastern United States and into the Atlantic. The highest concentrations, corresponding to approximately 60 to 200 micrograms per cubic meter or greater, occur in portions of the northeastern and Mid-Atlantic United States and over nearby Atlantic waters. Lower concentrations extend south and west through the Midwest, Mississippi Valley, and southeastern states. Much of the western United States has little or no shaded smoke concentration, apart from scattered localized areas.</a:t>
            </a:r>
          </a:p>
          <a:p>
            <a:pPr marL="114300" indent="0">
              <a:buNone/>
            </a:pPr>
            <a:r>
              <a:rPr lang="en-US"/>
              <a:t>Wind symbols and state and national boundaries are superimposed on the map. A NOAA logo appears near the lower-left corner.</a:t>
            </a:r>
          </a:p>
          <a:p>
            <a:endParaRPr lang="en-US"/>
          </a:p>
        </p:txBody>
      </p:sp>
    </p:spTree>
    <p:extLst>
      <p:ext uri="{BB962C8B-B14F-4D97-AF65-F5344CB8AC3E}">
        <p14:creationId xmlns:p14="http://schemas.microsoft.com/office/powerpoint/2010/main" val="3070886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61;p13">
            <a:extLst>
              <a:ext uri="{FF2B5EF4-FFF2-40B4-BE49-F238E27FC236}">
                <a16:creationId xmlns:a16="http://schemas.microsoft.com/office/drawing/2014/main" id="{E9650288-4AED-DDD5-6E1C-D777293C4847}"/>
              </a:ext>
              <a:ext uri="{C183D7F6-B498-43B3-948B-1728B52AA6E4}">
                <adec:decorative xmlns:adec="http://schemas.microsoft.com/office/drawing/2017/decorative" val="1"/>
              </a:ext>
            </a:extLst>
          </p:cNvPr>
          <p:cNvGrpSpPr/>
          <p:nvPr/>
        </p:nvGrpSpPr>
        <p:grpSpPr>
          <a:xfrm>
            <a:off x="0" y="0"/>
            <a:ext cx="12192000" cy="876046"/>
            <a:chOff x="-129764" y="6137703"/>
            <a:chExt cx="12111302" cy="876046"/>
          </a:xfrm>
        </p:grpSpPr>
        <p:sp>
          <p:nvSpPr>
            <p:cNvPr id="4" name="Google Shape;262;p13">
              <a:extLst>
                <a:ext uri="{FF2B5EF4-FFF2-40B4-BE49-F238E27FC236}">
                  <a16:creationId xmlns:a16="http://schemas.microsoft.com/office/drawing/2014/main" id="{66B78F66-9FF5-BCA4-F8BC-AD862AD95764}"/>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Arial"/>
                <a:cs typeface="Arial"/>
                <a:sym typeface="Arial"/>
              </a:endParaRPr>
            </a:p>
          </p:txBody>
        </p:sp>
        <p:pic>
          <p:nvPicPr>
            <p:cNvPr id="6" name="Google Shape;263;p13" descr="Eastern Fire Network">
              <a:extLst>
                <a:ext uri="{FF2B5EF4-FFF2-40B4-BE49-F238E27FC236}">
                  <a16:creationId xmlns:a16="http://schemas.microsoft.com/office/drawing/2014/main" id="{FDE0338D-6DF1-4269-0FFE-A5A08B5BABF2}"/>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10" name="Title 9" descr="Increasing Wildfire Smoke">
            <a:extLst>
              <a:ext uri="{FF2B5EF4-FFF2-40B4-BE49-F238E27FC236}">
                <a16:creationId xmlns:a16="http://schemas.microsoft.com/office/drawing/2014/main" id="{6441954C-DEE8-D09C-47DF-818A658075DA}"/>
              </a:ext>
            </a:extLst>
          </p:cNvPr>
          <p:cNvSpPr>
            <a:spLocks noGrp="1"/>
          </p:cNvSpPr>
          <p:nvPr>
            <p:ph type="title"/>
          </p:nvPr>
        </p:nvSpPr>
        <p:spPr>
          <a:xfrm>
            <a:off x="739724" y="136526"/>
            <a:ext cx="10577439" cy="721902"/>
          </a:xfrm>
        </p:spPr>
        <p:txBody>
          <a:bodyPr>
            <a:normAutofit fontScale="90000"/>
          </a:bodyPr>
          <a:lstStyle/>
          <a:p>
            <a:r>
              <a:rPr lang="en-US" b="1" dirty="0"/>
              <a:t>Increasing Wildfire Smoke</a:t>
            </a:r>
          </a:p>
        </p:txBody>
      </p:sp>
      <p:pic>
        <p:nvPicPr>
          <p:cNvPr id="18" name="Content Placeholder 17" descr="Four U.S. maps compare smoke trends from all sources and wildfires, year-round and June–September, with increases shown in red. Long text description is on the following slide.">
            <a:extLst>
              <a:ext uri="{FF2B5EF4-FFF2-40B4-BE49-F238E27FC236}">
                <a16:creationId xmlns:a16="http://schemas.microsoft.com/office/drawing/2014/main" id="{C2F99E74-202B-5037-2115-1219C419EC36}"/>
              </a:ext>
            </a:extLst>
          </p:cNvPr>
          <p:cNvPicPr>
            <a:picLocks noGrp="1" noChangeAspect="1"/>
          </p:cNvPicPr>
          <p:nvPr>
            <p:ph sz="quarter" idx="13"/>
          </p:nvPr>
        </p:nvPicPr>
        <p:blipFill>
          <a:blip r:embed="rId4"/>
          <a:stretch>
            <a:fillRect/>
          </a:stretch>
        </p:blipFill>
        <p:spPr>
          <a:xfrm>
            <a:off x="307601" y="1640261"/>
            <a:ext cx="6614233" cy="3976282"/>
          </a:xfrm>
          <a:prstGeom prst="rect">
            <a:avLst/>
          </a:prstGeom>
        </p:spPr>
      </p:pic>
      <p:sp>
        <p:nvSpPr>
          <p:cNvPr id="14" name="Content Placeholder 13">
            <a:extLst>
              <a:ext uri="{FF2B5EF4-FFF2-40B4-BE49-F238E27FC236}">
                <a16:creationId xmlns:a16="http://schemas.microsoft.com/office/drawing/2014/main" id="{88EA1A9D-3CEA-2D68-E736-B0D00D25E85A}"/>
              </a:ext>
            </a:extLst>
          </p:cNvPr>
          <p:cNvSpPr>
            <a:spLocks noGrp="1"/>
          </p:cNvSpPr>
          <p:nvPr>
            <p:ph sz="quarter" idx="17"/>
          </p:nvPr>
        </p:nvSpPr>
        <p:spPr>
          <a:xfrm>
            <a:off x="739724" y="5732119"/>
            <a:ext cx="5202936" cy="579590"/>
          </a:xfrm>
        </p:spPr>
        <p:txBody>
          <a:bodyPr>
            <a:normAutofit fontScale="70000" lnSpcReduction="20000"/>
          </a:bodyPr>
          <a:lstStyle/>
          <a:p>
            <a:pPr marL="0" indent="0">
              <a:buNone/>
            </a:pPr>
            <a:r>
              <a:rPr lang="en-US"/>
              <a:t>Yu et al. Environmental Science &amp; Technology 2026</a:t>
            </a:r>
          </a:p>
          <a:p>
            <a:pPr marL="0" indent="0">
              <a:buNone/>
            </a:pPr>
            <a:endParaRPr lang="en-US"/>
          </a:p>
        </p:txBody>
      </p:sp>
      <p:pic>
        <p:nvPicPr>
          <p:cNvPr id="19" name="Content Placeholder 18" descr="Northeast line graph shows an overall increase in PM2.5-ozone co-occurrence frequency from 2004–2023, with substantial annual variation. Long text description can be found on the following slide.">
            <a:extLst>
              <a:ext uri="{FF2B5EF4-FFF2-40B4-BE49-F238E27FC236}">
                <a16:creationId xmlns:a16="http://schemas.microsoft.com/office/drawing/2014/main" id="{563B7125-3FDF-6E2D-0F37-4693BD63FF27}"/>
              </a:ext>
            </a:extLst>
          </p:cNvPr>
          <p:cNvPicPr>
            <a:picLocks noGrp="1" noChangeAspect="1"/>
          </p:cNvPicPr>
          <p:nvPr>
            <p:ph sz="quarter" idx="15"/>
          </p:nvPr>
        </p:nvPicPr>
        <p:blipFill>
          <a:blip r:embed="rId5"/>
          <a:srcRect l="68192" b="17014"/>
          <a:stretch>
            <a:fillRect/>
          </a:stretch>
        </p:blipFill>
        <p:spPr>
          <a:xfrm>
            <a:off x="6921834" y="1577664"/>
            <a:ext cx="4662545" cy="3293690"/>
          </a:xfrm>
          <a:prstGeom prst="rect">
            <a:avLst/>
          </a:prstGeom>
        </p:spPr>
      </p:pic>
      <p:sp>
        <p:nvSpPr>
          <p:cNvPr id="16" name="Content Placeholder 15">
            <a:extLst>
              <a:ext uri="{FF2B5EF4-FFF2-40B4-BE49-F238E27FC236}">
                <a16:creationId xmlns:a16="http://schemas.microsoft.com/office/drawing/2014/main" id="{9F689C1B-DCDB-912A-4F62-93E3B51BFF05}"/>
              </a:ext>
            </a:extLst>
          </p:cNvPr>
          <p:cNvSpPr>
            <a:spLocks noGrp="1"/>
          </p:cNvSpPr>
          <p:nvPr>
            <p:ph sz="quarter" idx="19"/>
          </p:nvPr>
        </p:nvSpPr>
        <p:spPr>
          <a:xfrm>
            <a:off x="6901979" y="4892675"/>
            <a:ext cx="5202936" cy="1828800"/>
          </a:xfrm>
        </p:spPr>
        <p:txBody>
          <a:bodyPr>
            <a:normAutofit/>
          </a:bodyPr>
          <a:lstStyle/>
          <a:p>
            <a:pPr marL="0" indent="0">
              <a:buNone/>
            </a:pPr>
            <a:r>
              <a:rPr lang="en-US"/>
              <a:t>Spatiotemporal Trends in PM2.5-ozone co-occurrence frequency (2004-2023)</a:t>
            </a:r>
          </a:p>
          <a:p>
            <a:endParaRPr lang="en-US"/>
          </a:p>
        </p:txBody>
      </p:sp>
    </p:spTree>
    <p:extLst>
      <p:ext uri="{BB962C8B-B14F-4D97-AF65-F5344CB8AC3E}">
        <p14:creationId xmlns:p14="http://schemas.microsoft.com/office/powerpoint/2010/main" val="1917726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FC812-4DE9-3B11-4AE9-0709AE323273}"/>
              </a:ext>
            </a:extLst>
          </p:cNvPr>
          <p:cNvSpPr>
            <a:spLocks noGrp="1"/>
          </p:cNvSpPr>
          <p:nvPr>
            <p:ph type="title"/>
          </p:nvPr>
        </p:nvSpPr>
        <p:spPr>
          <a:xfrm>
            <a:off x="141666" y="1"/>
            <a:ext cx="12050333" cy="1262130"/>
          </a:xfrm>
        </p:spPr>
        <p:txBody>
          <a:bodyPr>
            <a:normAutofit fontScale="90000"/>
          </a:bodyPr>
          <a:lstStyle/>
          <a:p>
            <a:r>
              <a:rPr lang="en-US"/>
              <a:t>Text description for Increasing Wildfire Smoke images</a:t>
            </a:r>
          </a:p>
        </p:txBody>
      </p:sp>
      <p:sp>
        <p:nvSpPr>
          <p:cNvPr id="3" name="Text Placeholder 2">
            <a:extLst>
              <a:ext uri="{FF2B5EF4-FFF2-40B4-BE49-F238E27FC236}">
                <a16:creationId xmlns:a16="http://schemas.microsoft.com/office/drawing/2014/main" id="{95954A59-6030-21C3-91B2-44374804E14B}"/>
              </a:ext>
            </a:extLst>
          </p:cNvPr>
          <p:cNvSpPr>
            <a:spLocks noGrp="1"/>
          </p:cNvSpPr>
          <p:nvPr>
            <p:ph type="body" idx="1"/>
          </p:nvPr>
        </p:nvSpPr>
        <p:spPr>
          <a:xfrm>
            <a:off x="141667" y="1262132"/>
            <a:ext cx="11938715" cy="5595868"/>
          </a:xfrm>
        </p:spPr>
        <p:txBody>
          <a:bodyPr>
            <a:normAutofit fontScale="55000" lnSpcReduction="20000"/>
          </a:bodyPr>
          <a:lstStyle/>
          <a:p>
            <a:pPr marL="114300" indent="0">
              <a:buNone/>
            </a:pPr>
            <a:r>
              <a:rPr lang="en-US" sz="3300"/>
              <a:t>Four maps Image: Four maps of the contiguous United States comparing trends in smoke from all sources with wildfire smoke. The maps are arranged in two rows.</a:t>
            </a:r>
          </a:p>
          <a:p>
            <a:pPr lvl="0"/>
            <a:r>
              <a:rPr lang="en-US" sz="3300" b="1"/>
              <a:t>A. Year-round all sources:</a:t>
            </a:r>
            <a:r>
              <a:rPr lang="en-US" sz="3300"/>
              <a:t> Much of the western United States shows increasing trends, while broad portions of the central, southern, and eastern United States show decreasing trends.</a:t>
            </a:r>
          </a:p>
          <a:p>
            <a:pPr lvl="0"/>
            <a:r>
              <a:rPr lang="en-US" sz="3300" b="1"/>
              <a:t>B. Year-round wildfire smoke:</a:t>
            </a:r>
            <a:r>
              <a:rPr lang="en-US" sz="3300"/>
              <a:t> Increasing trends cover much of the country. The strongest increases appear in parts of the Southwest, with additional increases across the West, central United States, and Northeast.</a:t>
            </a:r>
          </a:p>
          <a:p>
            <a:pPr lvl="0"/>
            <a:r>
              <a:rPr lang="en-US" sz="3300" b="1"/>
              <a:t>C. Jun-Sep all sources:</a:t>
            </a:r>
            <a:r>
              <a:rPr lang="en-US" sz="3300"/>
              <a:t> Decreasing trends occur across much of the central and eastern United States. Areas of increase are more limited and scattered.</a:t>
            </a:r>
          </a:p>
          <a:p>
            <a:pPr lvl="0"/>
            <a:r>
              <a:rPr lang="en-US" sz="3300" b="1"/>
              <a:t>D. Jun-Sep wildfire smoke:</a:t>
            </a:r>
            <a:r>
              <a:rPr lang="en-US" sz="3300"/>
              <a:t> Increasing trends are widespread across the western, central, and eastern United States, with variation in intensity.</a:t>
            </a:r>
          </a:p>
          <a:p>
            <a:r>
              <a:rPr lang="en-US" sz="3300"/>
              <a:t>A vertical scale beside the maps ranges from −0.4 to 0.4. Blue represents negative trends, white represents values near zero, and red represents positive trends.</a:t>
            </a:r>
          </a:p>
          <a:p>
            <a:pPr marL="114300" indent="0">
              <a:buNone/>
            </a:pPr>
            <a:r>
              <a:rPr lang="en-US" sz="3300"/>
              <a:t>Line graph image:  A line graph labeled Northeast shows annual PM2.5-ozone co-occurrence frequency from 2004 through 2023. A dark red line with circular markers represents annual values, while a black dashed line shows the overall trend.</a:t>
            </a:r>
          </a:p>
          <a:p>
            <a:r>
              <a:rPr lang="en-US" sz="3300"/>
              <a:t>Values generally rise over the 20-year period, with year-to-year fluctuations. The series begins relatively low and nearly level from 2004 through the late 2000s, then generally increases through the early and mid-2010s. A pronounced decline occurs around 2016, followed by a rebound in 2017. Values fluctuate through 2020, rise sharply in 2021, decline in 2022, and reach their highest displayed level in 2023.</a:t>
            </a:r>
          </a:p>
          <a:p>
            <a:r>
              <a:rPr lang="en-US" sz="3300"/>
              <a:t>The graph reports a slope of 0.006, R² of 0.74, and p-value of 0.000.</a:t>
            </a:r>
          </a:p>
          <a:p>
            <a:r>
              <a:rPr lang="en-US" sz="3300"/>
              <a:t>Below the graph on the slide is the caption Spatiotemporal Trends in PM2.5-ozone co-occurrence frequency (2004-2023).</a:t>
            </a:r>
          </a:p>
        </p:txBody>
      </p:sp>
    </p:spTree>
    <p:extLst>
      <p:ext uri="{BB962C8B-B14F-4D97-AF65-F5344CB8AC3E}">
        <p14:creationId xmlns:p14="http://schemas.microsoft.com/office/powerpoint/2010/main" val="3701204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1">
          <a:extLst>
            <a:ext uri="{FF2B5EF4-FFF2-40B4-BE49-F238E27FC236}">
              <a16:creationId xmlns:a16="http://schemas.microsoft.com/office/drawing/2014/main" id="{F74ACA4F-54DF-A5F2-8D73-6A3CDE1092B3}"/>
            </a:ext>
          </a:extLst>
        </p:cNvPr>
        <p:cNvGrpSpPr/>
        <p:nvPr/>
      </p:nvGrpSpPr>
      <p:grpSpPr>
        <a:xfrm>
          <a:off x="0" y="0"/>
          <a:ext cx="0" cy="0"/>
          <a:chOff x="0" y="0"/>
          <a:chExt cx="0" cy="0"/>
        </a:xfrm>
      </p:grpSpPr>
      <p:grpSp>
        <p:nvGrpSpPr>
          <p:cNvPr id="582" name="Google Shape;582;p45">
            <a:extLst>
              <a:ext uri="{FF2B5EF4-FFF2-40B4-BE49-F238E27FC236}">
                <a16:creationId xmlns:a16="http://schemas.microsoft.com/office/drawing/2014/main" id="{58E4F94C-ED47-C305-50E4-06746175BB86}"/>
              </a:ex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583" name="Google Shape;583;p45">
              <a:extLst>
                <a:ext uri="{FF2B5EF4-FFF2-40B4-BE49-F238E27FC236}">
                  <a16:creationId xmlns:a16="http://schemas.microsoft.com/office/drawing/2014/main" id="{9A4E4095-AB32-CCBD-1F47-FBC8B36782B5}"/>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584" name="Google Shape;584;p45" descr="Eastern Fire Network">
              <a:extLst>
                <a:ext uri="{FF2B5EF4-FFF2-40B4-BE49-F238E27FC236}">
                  <a16:creationId xmlns:a16="http://schemas.microsoft.com/office/drawing/2014/main" id="{77877792-294A-A3A2-DF49-393D4FE00499}"/>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588" name="Google Shape;588;p45" descr="Motivation: Increasing Risk">
            <a:extLst>
              <a:ext uri="{FF2B5EF4-FFF2-40B4-BE49-F238E27FC236}">
                <a16:creationId xmlns:a16="http://schemas.microsoft.com/office/drawing/2014/main" id="{82517220-603A-424D-02A9-2A04FE4EA765}"/>
              </a:ext>
            </a:extLst>
          </p:cNvPr>
          <p:cNvSpPr txBox="1">
            <a:spLocks noGrp="1"/>
          </p:cNvSpPr>
          <p:nvPr>
            <p:ph type="title"/>
          </p:nvPr>
        </p:nvSpPr>
        <p:spPr>
          <a:xfrm>
            <a:off x="86911" y="-9875"/>
            <a:ext cx="10469513" cy="89704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Libre Franklin Medium"/>
              <a:buNone/>
            </a:pPr>
            <a:r>
              <a:rPr lang="en-US" b="1">
                <a:ea typeface="Libre Franklin Medium"/>
                <a:sym typeface="Libre Franklin Medium"/>
              </a:rPr>
              <a:t>Motivation: Increasing Risk</a:t>
            </a:r>
            <a:endParaRPr/>
          </a:p>
        </p:txBody>
      </p:sp>
      <p:pic>
        <p:nvPicPr>
          <p:cNvPr id="587" name="Google Shape;587;p45" descr="Geophysical Research Letters Headlines">
            <a:extLst>
              <a:ext uri="{FF2B5EF4-FFF2-40B4-BE49-F238E27FC236}">
                <a16:creationId xmlns:a16="http://schemas.microsoft.com/office/drawing/2014/main" id="{3F074F89-94B9-0F39-B998-E05BBB12DB84}"/>
              </a:ext>
            </a:extLst>
          </p:cNvPr>
          <p:cNvPicPr preferRelativeResize="0"/>
          <p:nvPr/>
        </p:nvPicPr>
        <p:blipFill rotWithShape="1">
          <a:blip r:embed="rId4">
            <a:alphaModFix/>
            <a:extLst>
              <a:ext uri="{28A0092B-C50C-407E-A947-70E740481C1C}">
                <a14:useLocalDpi xmlns:a14="http://schemas.microsoft.com/office/drawing/2010/main" val="0"/>
              </a:ext>
            </a:extLst>
          </a:blip>
          <a:srcRect r="-1090"/>
          <a:stretch>
            <a:fillRect/>
          </a:stretch>
        </p:blipFill>
        <p:spPr>
          <a:xfrm>
            <a:off x="247648" y="1312174"/>
            <a:ext cx="4895852" cy="1868321"/>
          </a:xfrm>
          <a:prstGeom prst="rect">
            <a:avLst/>
          </a:prstGeom>
          <a:solidFill>
            <a:schemeClr val="lt1"/>
          </a:solidFill>
          <a:ln w="19050" cap="flat" cmpd="sng">
            <a:solidFill>
              <a:schemeClr val="dk1"/>
            </a:solidFill>
            <a:prstDash val="solid"/>
            <a:miter lim="8000"/>
            <a:headEnd type="none" w="sm" len="sm"/>
            <a:tailEnd type="none" w="sm" len="sm"/>
          </a:ln>
        </p:spPr>
      </p:pic>
      <p:pic>
        <p:nvPicPr>
          <p:cNvPr id="585" name="Google Shape;585;p45" descr="Science of the Total Environment Headlines">
            <a:extLst>
              <a:ext uri="{FF2B5EF4-FFF2-40B4-BE49-F238E27FC236}">
                <a16:creationId xmlns:a16="http://schemas.microsoft.com/office/drawing/2014/main" id="{43A05858-3E24-FCE5-8BC0-CBE3AFE2C05A}"/>
              </a:ext>
            </a:extLst>
          </p:cNvPr>
          <p:cNvPicPr preferRelativeResize="0"/>
          <p:nvPr/>
        </p:nvPicPr>
        <p:blipFill rotWithShape="1">
          <a:blip r:embed="rId5">
            <a:alphaModFix/>
            <a:extLst>
              <a:ext uri="{28A0092B-C50C-407E-A947-70E740481C1C}">
                <a14:useLocalDpi xmlns:a14="http://schemas.microsoft.com/office/drawing/2010/main" val="0"/>
              </a:ext>
            </a:extLst>
          </a:blip>
          <a:srcRect r="-3704"/>
          <a:stretch>
            <a:fillRect/>
          </a:stretch>
        </p:blipFill>
        <p:spPr>
          <a:xfrm>
            <a:off x="3152775" y="2752725"/>
            <a:ext cx="5410200" cy="2133600"/>
          </a:xfrm>
          <a:prstGeom prst="rect">
            <a:avLst/>
          </a:prstGeom>
          <a:solidFill>
            <a:schemeClr val="lt1"/>
          </a:solidFill>
          <a:ln w="19050" cap="flat" cmpd="sng">
            <a:solidFill>
              <a:schemeClr val="dk1"/>
            </a:solidFill>
            <a:prstDash val="solid"/>
            <a:miter lim="8000"/>
            <a:headEnd type="none" w="sm" len="sm"/>
            <a:tailEnd type="none" w="sm" len="sm"/>
          </a:ln>
        </p:spPr>
      </p:pic>
      <p:pic>
        <p:nvPicPr>
          <p:cNvPr id="586" name="Google Shape;586;p45" descr="Original Research Headlines">
            <a:extLst>
              <a:ext uri="{FF2B5EF4-FFF2-40B4-BE49-F238E27FC236}">
                <a16:creationId xmlns:a16="http://schemas.microsoft.com/office/drawing/2014/main" id="{5BCBB343-97F7-2003-655B-6E18E1E5037C}"/>
              </a:ext>
            </a:extLst>
          </p:cNvPr>
          <p:cNvPicPr preferRelativeResize="0"/>
          <p:nvPr/>
        </p:nvPicPr>
        <p:blipFill rotWithShape="1">
          <a:blip r:embed="rId6">
            <a:alphaModFix/>
            <a:extLst>
              <a:ext uri="{28A0092B-C50C-407E-A947-70E740481C1C}">
                <a14:useLocalDpi xmlns:a14="http://schemas.microsoft.com/office/drawing/2010/main" val="0"/>
              </a:ext>
            </a:extLst>
          </a:blip>
          <a:srcRect r="-6619"/>
          <a:stretch>
            <a:fillRect/>
          </a:stretch>
        </p:blipFill>
        <p:spPr>
          <a:xfrm>
            <a:off x="6290772" y="4427780"/>
            <a:ext cx="5410200" cy="2324099"/>
          </a:xfrm>
          <a:prstGeom prst="rect">
            <a:avLst/>
          </a:prstGeom>
          <a:solidFill>
            <a:schemeClr val="lt1"/>
          </a:solidFill>
          <a:ln w="19050" cap="flat" cmpd="sng">
            <a:solidFill>
              <a:schemeClr val="dk1"/>
            </a:solidFill>
            <a:prstDash val="solid"/>
            <a:miter lim="8000"/>
            <a:headEnd type="none" w="sm" len="sm"/>
            <a:tailEnd type="none" w="sm" len="sm"/>
          </a:ln>
        </p:spPr>
      </p:pic>
    </p:spTree>
    <p:extLst>
      <p:ext uri="{BB962C8B-B14F-4D97-AF65-F5344CB8AC3E}">
        <p14:creationId xmlns:p14="http://schemas.microsoft.com/office/powerpoint/2010/main" val="294518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86"/>
                                        </p:tgtEl>
                                        <p:attrNameLst>
                                          <p:attrName>style.visibility</p:attrName>
                                        </p:attrNameLst>
                                      </p:cBhvr>
                                      <p:to>
                                        <p:strVal val="visible"/>
                                      </p:to>
                                    </p:set>
                                    <p:anim calcmode="lin" valueType="num">
                                      <p:cBhvr additive="base">
                                        <p:cTn id="7" dur="500"/>
                                        <p:tgtEl>
                                          <p:spTgt spid="586"/>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87"/>
                                        </p:tgtEl>
                                        <p:attrNameLst>
                                          <p:attrName>style.visibility</p:attrName>
                                        </p:attrNameLst>
                                      </p:cBhvr>
                                      <p:to>
                                        <p:strVal val="visible"/>
                                      </p:to>
                                    </p:set>
                                    <p:anim calcmode="lin" valueType="num">
                                      <p:cBhvr additive="base">
                                        <p:cTn id="12" dur="500"/>
                                        <p:tgtEl>
                                          <p:spTgt spid="5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grpSp>
        <p:nvGrpSpPr>
          <p:cNvPr id="356" name="Google Shape;356;p25">
            <a:extLs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357" name="Google Shape;357;p25"/>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358" name="Google Shape;358;p25"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359" name="Google Shape;359;p25" descr="Thompson Hollow Fire, PA "/>
          <p:cNvSpPr txBox="1">
            <a:spLocks noGrp="1"/>
          </p:cNvSpPr>
          <p:nvPr>
            <p:ph type="title"/>
          </p:nvPr>
        </p:nvSpPr>
        <p:spPr>
          <a:xfrm>
            <a:off x="2374899" y="227293"/>
            <a:ext cx="8505075" cy="617257"/>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Libre Franklin Medium"/>
              <a:buNone/>
            </a:pPr>
            <a:r>
              <a:rPr lang="en-US" b="1">
                <a:ea typeface="Libre Franklin Medium"/>
                <a:sym typeface="Libre Franklin Medium"/>
              </a:rPr>
              <a:t>Thompson Hollow Fire, PA</a:t>
            </a:r>
            <a:endParaRPr/>
          </a:p>
        </p:txBody>
      </p:sp>
      <p:pic>
        <p:nvPicPr>
          <p:cNvPr id="364" name="Google Shape;364;p25" descr="Wildfire burns through a forest beneath power lines at night, with flames and heavy smoke behind a fire response vehicle."/>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188716" y="955434"/>
            <a:ext cx="5178234" cy="5825524"/>
          </a:xfrm>
          <a:prstGeom prst="rect">
            <a:avLst/>
          </a:prstGeom>
          <a:noFill/>
          <a:ln>
            <a:noFill/>
          </a:ln>
        </p:spPr>
      </p:pic>
      <p:grpSp>
        <p:nvGrpSpPr>
          <p:cNvPr id="361" name="Google Shape;361;p25" descr="After the Thompson Hollow Fire: Burned forest with charred trees and ground beside a narrow road, with a helicopter flying overhead. Credit: Jesse Kreye and Arun Regmi."/>
          <p:cNvGrpSpPr/>
          <p:nvPr/>
        </p:nvGrpSpPr>
        <p:grpSpPr>
          <a:xfrm>
            <a:off x="6540297" y="955434"/>
            <a:ext cx="4013403" cy="2833350"/>
            <a:chOff x="364375" y="1107698"/>
            <a:chExt cx="4181976" cy="3086708"/>
          </a:xfrm>
        </p:grpSpPr>
        <p:pic>
          <p:nvPicPr>
            <p:cNvPr id="362" name="Google Shape;362;p25"/>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364375" y="1107698"/>
              <a:ext cx="4093828" cy="3061982"/>
            </a:xfrm>
            <a:prstGeom prst="rect">
              <a:avLst/>
            </a:prstGeom>
            <a:noFill/>
            <a:ln>
              <a:noFill/>
            </a:ln>
          </p:spPr>
        </p:pic>
        <p:sp>
          <p:nvSpPr>
            <p:cNvPr id="363" name="Google Shape;363;p25"/>
            <p:cNvSpPr txBox="1"/>
            <p:nvPr/>
          </p:nvSpPr>
          <p:spPr>
            <a:xfrm>
              <a:off x="711069" y="3892681"/>
              <a:ext cx="3835282" cy="30172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highlight>
                    <a:srgbClr val="CECECE"/>
                  </a:highlight>
                  <a:uLnTx/>
                  <a:uFillTx/>
                  <a:latin typeface="Arial"/>
                  <a:ea typeface="Arial"/>
                  <a:cs typeface="Arial"/>
                  <a:sym typeface="Arial"/>
                </a:rPr>
                <a:t>Photo credit: Jesse Kreye and Arun Regmi</a:t>
              </a:r>
              <a:endParaRPr kumimoji="0" sz="1800" b="0" i="0" u="none" strike="noStrike" kern="1200" cap="none" spc="0" normalizeH="0" baseline="0" noProof="0">
                <a:ln>
                  <a:noFill/>
                </a:ln>
                <a:solidFill>
                  <a:srgbClr val="000000"/>
                </a:solidFill>
                <a:effectLst/>
                <a:uLnTx/>
                <a:uFillTx/>
                <a:latin typeface="Arial"/>
                <a:ea typeface="+mn-ea"/>
                <a:cs typeface="+mn-cs"/>
              </a:endParaRPr>
            </a:p>
          </p:txBody>
        </p:sp>
      </p:grpSp>
      <p:pic>
        <p:nvPicPr>
          <p:cNvPr id="360" name="Google Shape;360;p25" descr="After the Thompson Hollow Fire: Burned forest landscape with sparse, charred trees and new green vegetation growing beside a gravel road. Credit: Erica Smithwick"/>
          <p:cNvPicPr preferRelativeResize="0">
            <a:picLocks noGrp="1"/>
          </p:cNvPicPr>
          <p:nvPr>
            <p:ph type="body" idx="1"/>
          </p:nvPr>
        </p:nvPicPr>
        <p:blipFill rotWithShape="1">
          <a:blip r:embed="rId6">
            <a:alphaModFix/>
            <a:extLst>
              <a:ext uri="{28A0092B-C50C-407E-A947-70E740481C1C}">
                <a14:useLocalDpi xmlns:a14="http://schemas.microsoft.com/office/drawing/2010/main" val="0"/>
              </a:ext>
            </a:extLst>
          </a:blip>
          <a:srcRect/>
          <a:stretch/>
        </p:blipFill>
        <p:spPr>
          <a:xfrm>
            <a:off x="6540297" y="3834352"/>
            <a:ext cx="3928808" cy="2946606"/>
          </a:xfrm>
          <a:prstGeom prst="rect">
            <a:avLst/>
          </a:prstGeom>
          <a:noFill/>
          <a:ln>
            <a:noFill/>
          </a:ln>
        </p:spPr>
      </p:pic>
    </p:spTree>
    <p:extLst>
      <p:ext uri="{BB962C8B-B14F-4D97-AF65-F5344CB8AC3E}">
        <p14:creationId xmlns:p14="http://schemas.microsoft.com/office/powerpoint/2010/main" val="2035546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F4B5-9B21-8ECA-EB19-8DF7658DFBA5}"/>
              </a:ext>
            </a:extLst>
          </p:cNvPr>
          <p:cNvSpPr>
            <a:spLocks noGrp="1"/>
          </p:cNvSpPr>
          <p:nvPr>
            <p:ph type="title"/>
          </p:nvPr>
        </p:nvSpPr>
        <p:spPr/>
        <p:txBody>
          <a:bodyPr/>
          <a:lstStyle/>
          <a:p>
            <a:r>
              <a:rPr lang="en-US">
                <a:solidFill>
                  <a:srgbClr val="C00000"/>
                </a:solidFill>
              </a:rPr>
              <a:t>Guiding Questions</a:t>
            </a:r>
          </a:p>
        </p:txBody>
      </p:sp>
      <p:graphicFrame>
        <p:nvGraphicFramePr>
          <p:cNvPr id="5" name="Text Placeholder 2" descr="Guiding Questions">
            <a:extLst>
              <a:ext uri="{FF2B5EF4-FFF2-40B4-BE49-F238E27FC236}">
                <a16:creationId xmlns:a16="http://schemas.microsoft.com/office/drawing/2014/main" id="{5985EB51-35FA-B1EB-CD1B-7A9BD8F8C716}"/>
              </a:ext>
            </a:extLst>
          </p:cNvPr>
          <p:cNvGraphicFramePr/>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7589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oogle Shape;152;p4">
            <a:extLst>
              <a:ext uri="{FF2B5EF4-FFF2-40B4-BE49-F238E27FC236}">
                <a16:creationId xmlns:a16="http://schemas.microsoft.com/office/drawing/2014/main" id="{60B40C5F-FF0C-B6B6-A312-BACDA95BD868}"/>
              </a:ex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7" name="Google Shape;153;p4">
              <a:extLst>
                <a:ext uri="{FF2B5EF4-FFF2-40B4-BE49-F238E27FC236}">
                  <a16:creationId xmlns:a16="http://schemas.microsoft.com/office/drawing/2014/main" id="{0B8F33A2-9314-EE36-76F8-5C3B0DB287CE}"/>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8" name="Google Shape;154;p4" descr="Eastern Fire Network">
              <a:extLst>
                <a:ext uri="{FF2B5EF4-FFF2-40B4-BE49-F238E27FC236}">
                  <a16:creationId xmlns:a16="http://schemas.microsoft.com/office/drawing/2014/main" id="{607106BF-E6D1-76C4-F859-7CF0CB8227E4}"/>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2" name="Title 1">
            <a:extLst>
              <a:ext uri="{FF2B5EF4-FFF2-40B4-BE49-F238E27FC236}">
                <a16:creationId xmlns:a16="http://schemas.microsoft.com/office/drawing/2014/main" id="{C211E6E3-7005-7D68-03FE-BC932ADD0CB4}"/>
              </a:ext>
            </a:extLst>
          </p:cNvPr>
          <p:cNvSpPr>
            <a:spLocks noGrp="1"/>
          </p:cNvSpPr>
          <p:nvPr>
            <p:ph type="title"/>
          </p:nvPr>
        </p:nvSpPr>
        <p:spPr>
          <a:xfrm>
            <a:off x="0" y="-199417"/>
            <a:ext cx="10515600" cy="1325563"/>
          </a:xfrm>
        </p:spPr>
        <p:txBody>
          <a:bodyPr/>
          <a:lstStyle/>
          <a:p>
            <a:r>
              <a:rPr lang="en-US"/>
              <a:t>Transdisciplinary Approach [Workshops!]</a:t>
            </a:r>
          </a:p>
        </p:txBody>
      </p:sp>
      <p:pic>
        <p:nvPicPr>
          <p:cNvPr id="5" name="Picture 4" descr="Transdisciplinary Approach Workshop group: Group of individuals wearing nametags standing in front of a pine forest.">
            <a:extLst>
              <a:ext uri="{FF2B5EF4-FFF2-40B4-BE49-F238E27FC236}">
                <a16:creationId xmlns:a16="http://schemas.microsoft.com/office/drawing/2014/main" id="{6F99C6AB-3446-F588-F6DD-7C9FBCAC84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60565"/>
            <a:ext cx="12192000" cy="5868692"/>
          </a:xfrm>
          <a:prstGeom prst="rect">
            <a:avLst/>
          </a:prstGeom>
        </p:spPr>
      </p:pic>
    </p:spTree>
    <p:extLst>
      <p:ext uri="{BB962C8B-B14F-4D97-AF65-F5344CB8AC3E}">
        <p14:creationId xmlns:p14="http://schemas.microsoft.com/office/powerpoint/2010/main" val="222110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EB7F0-27FA-537E-18DF-24EBBB8C75F1}"/>
              </a:ext>
            </a:extLst>
          </p:cNvPr>
          <p:cNvSpPr>
            <a:spLocks noGrp="1"/>
          </p:cNvSpPr>
          <p:nvPr>
            <p:ph type="title"/>
          </p:nvPr>
        </p:nvSpPr>
        <p:spPr/>
        <p:txBody>
          <a:bodyPr/>
          <a:lstStyle/>
          <a:p>
            <a:r>
              <a:rPr lang="en-US"/>
              <a:t>Transdisciplinary Workshop #2</a:t>
            </a:r>
          </a:p>
        </p:txBody>
      </p:sp>
      <p:pic>
        <p:nvPicPr>
          <p:cNvPr id="7" name="Picture 6" descr="Transdisciplinary Workshop #2 Group, also standing in front of a pine forest.">
            <a:extLst>
              <a:ext uri="{FF2B5EF4-FFF2-40B4-BE49-F238E27FC236}">
                <a16:creationId xmlns:a16="http://schemas.microsoft.com/office/drawing/2014/main" id="{92104E74-7D76-6C65-A696-93150614AB6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46537" y="2014167"/>
            <a:ext cx="7134423" cy="3974253"/>
          </a:xfrm>
          <a:prstGeom prst="rect">
            <a:avLst/>
          </a:prstGeom>
        </p:spPr>
      </p:pic>
      <p:pic>
        <p:nvPicPr>
          <p:cNvPr id="10" name="Picture 9" descr="Transdisciplinary Workshop #2 participants holding a paper map in the outdoors and pointing to red and yellow markings on the map.">
            <a:extLst>
              <a:ext uri="{FF2B5EF4-FFF2-40B4-BE49-F238E27FC236}">
                <a16:creationId xmlns:a16="http://schemas.microsoft.com/office/drawing/2014/main" id="{942D1620-A5A0-613C-BA97-CF3A29B24E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4501" y="1437815"/>
            <a:ext cx="3991829" cy="5322438"/>
          </a:xfrm>
          <a:prstGeom prst="rect">
            <a:avLst/>
          </a:prstGeom>
        </p:spPr>
      </p:pic>
    </p:spTree>
    <p:extLst>
      <p:ext uri="{BB962C8B-B14F-4D97-AF65-F5344CB8AC3E}">
        <p14:creationId xmlns:p14="http://schemas.microsoft.com/office/powerpoint/2010/main" val="1014732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7A52F-66A0-61F5-4251-7BF1A36C2EE1}"/>
              </a:ext>
            </a:extLst>
          </p:cNvPr>
          <p:cNvSpPr>
            <a:spLocks noGrp="1"/>
          </p:cNvSpPr>
          <p:nvPr>
            <p:ph type="title"/>
          </p:nvPr>
        </p:nvSpPr>
        <p:spPr/>
        <p:txBody>
          <a:bodyPr/>
          <a:lstStyle/>
          <a:p>
            <a:r>
              <a:rPr lang="en-US">
                <a:latin typeface="Arial"/>
                <a:cs typeface="Arial"/>
              </a:rPr>
              <a:t>Penn State</a:t>
            </a:r>
            <a:endParaRPr lang="en-US"/>
          </a:p>
        </p:txBody>
      </p:sp>
      <p:pic>
        <p:nvPicPr>
          <p:cNvPr id="21" name="Picture 20" descr="Penn State group photo">
            <a:extLst>
              <a:ext uri="{FF2B5EF4-FFF2-40B4-BE49-F238E27FC236}">
                <a16:creationId xmlns:a16="http://schemas.microsoft.com/office/drawing/2014/main" id="{EA1BB907-44AB-7AFE-E8F8-FFFD372A50A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5949" y="1595612"/>
            <a:ext cx="7292891" cy="2124747"/>
          </a:xfrm>
          <a:prstGeom prst="rect">
            <a:avLst/>
          </a:prstGeom>
        </p:spPr>
      </p:pic>
      <p:pic>
        <p:nvPicPr>
          <p:cNvPr id="13" name="Picture 12" descr="Penn State Group Photo #2">
            <a:extLst>
              <a:ext uri="{FF2B5EF4-FFF2-40B4-BE49-F238E27FC236}">
                <a16:creationId xmlns:a16="http://schemas.microsoft.com/office/drawing/2014/main" id="{37AD7C71-F364-AAD1-1741-4A3250CA16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62092" y="185856"/>
            <a:ext cx="4829908" cy="3622431"/>
          </a:xfrm>
          <a:prstGeom prst="rect">
            <a:avLst/>
          </a:prstGeom>
        </p:spPr>
      </p:pic>
      <p:pic>
        <p:nvPicPr>
          <p:cNvPr id="9" name="Picture 8" descr="Penn State Group Photo #3">
            <a:extLst>
              <a:ext uri="{FF2B5EF4-FFF2-40B4-BE49-F238E27FC236}">
                <a16:creationId xmlns:a16="http://schemas.microsoft.com/office/drawing/2014/main" id="{2C8AB54F-D4FE-1A1E-11D9-C9A7751C00D9}"/>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0" y="3720361"/>
            <a:ext cx="6963508" cy="2637579"/>
          </a:xfrm>
          <a:prstGeom prst="rect">
            <a:avLst/>
          </a:prstGeom>
        </p:spPr>
      </p:pic>
      <p:pic>
        <p:nvPicPr>
          <p:cNvPr id="5" name="Picture 4" descr="Penn State Group Photo #4">
            <a:extLst>
              <a:ext uri="{FF2B5EF4-FFF2-40B4-BE49-F238E27FC236}">
                <a16:creationId xmlns:a16="http://schemas.microsoft.com/office/drawing/2014/main" id="{EEC896D9-AF23-1C47-9B2B-4861132655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3797" y="3684429"/>
            <a:ext cx="8698203" cy="2637579"/>
          </a:xfrm>
          <a:prstGeom prst="rect">
            <a:avLst/>
          </a:prstGeom>
        </p:spPr>
      </p:pic>
    </p:spTree>
    <p:extLst>
      <p:ext uri="{BB962C8B-B14F-4D97-AF65-F5344CB8AC3E}">
        <p14:creationId xmlns:p14="http://schemas.microsoft.com/office/powerpoint/2010/main" val="39861230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4">
            <a:extLst>
              <a:ext uri="{C183D7F6-B498-43B3-948B-1728B52AA6E4}">
                <adec:decorative xmlns:adec="http://schemas.microsoft.com/office/drawing/2017/decorative" val="1"/>
              </a:ext>
            </a:extLst>
          </p:cNvPr>
          <p:cNvSpPr/>
          <p:nvPr/>
        </p:nvSpPr>
        <p:spPr>
          <a:xfrm>
            <a:off x="0" y="2"/>
            <a:ext cx="12192000" cy="685799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grpSp>
        <p:nvGrpSpPr>
          <p:cNvPr id="152" name="Google Shape;152;p4">
            <a:extLs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153" name="Google Shape;153;p4"/>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154" name="Google Shape;154;p4"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155" name="Google Shape;155;p4" descr="EFNet Grad Fellowship in Transdisciplinary Wildland Fire Science – Cohort #1"/>
          <p:cNvSpPr txBox="1">
            <a:spLocks noGrp="1"/>
          </p:cNvSpPr>
          <p:nvPr>
            <p:ph type="title"/>
          </p:nvPr>
        </p:nvSpPr>
        <p:spPr>
          <a:xfrm>
            <a:off x="1119021" y="28743"/>
            <a:ext cx="9431748" cy="9304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3200"/>
              <a:buFont typeface="Play"/>
              <a:buNone/>
            </a:pPr>
            <a:r>
              <a:rPr lang="en-US" sz="3200" b="1" err="1"/>
              <a:t>EFNet</a:t>
            </a:r>
            <a:r>
              <a:rPr lang="en-US" sz="3200" b="1"/>
              <a:t> Grad Fellowship in Transdisciplinary Wildland Fire Science – Cohort #1</a:t>
            </a:r>
            <a:endParaRPr b="1"/>
          </a:p>
        </p:txBody>
      </p:sp>
      <p:pic>
        <p:nvPicPr>
          <p:cNvPr id="148" name="Google Shape;148;p4" descr="EFNet Graudate Research application screenshot"/>
          <p:cNvPicPr preferRelativeResize="0">
            <a:picLocks noGrp="1"/>
          </p:cNvPicPr>
          <p:nvPr>
            <p:ph type="body" idx="1"/>
          </p:nvPr>
        </p:nvPicPr>
        <p:blipFill rotWithShape="1">
          <a:blip r:embed="rId4">
            <a:alphaModFix/>
            <a:extLst>
              <a:ext uri="{28A0092B-C50C-407E-A947-70E740481C1C}">
                <a14:useLocalDpi xmlns:a14="http://schemas.microsoft.com/office/drawing/2010/main" val="0"/>
              </a:ext>
            </a:extLst>
          </a:blip>
          <a:srcRect/>
          <a:stretch/>
        </p:blipFill>
        <p:spPr>
          <a:xfrm>
            <a:off x="260374" y="1054764"/>
            <a:ext cx="3314066" cy="3185143"/>
          </a:xfrm>
          <a:prstGeom prst="rect">
            <a:avLst/>
          </a:prstGeom>
          <a:noFill/>
          <a:ln>
            <a:noFill/>
          </a:ln>
        </p:spPr>
      </p:pic>
      <p:pic>
        <p:nvPicPr>
          <p:cNvPr id="147" name="Google Shape;147;p4" descr="Group of Grad Fellows staning outside in front of a pine forest."/>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3784616" y="1054764"/>
            <a:ext cx="3965082" cy="3131066"/>
          </a:xfrm>
          <a:prstGeom prst="rect">
            <a:avLst/>
          </a:prstGeom>
          <a:noFill/>
          <a:ln>
            <a:noFill/>
          </a:ln>
        </p:spPr>
      </p:pic>
      <p:pic>
        <p:nvPicPr>
          <p:cNvPr id="151" name="Google Shape;151;p4" descr="Group of Grad Fellows sitting on a porch with computers and talking."/>
          <p:cNvPicPr preferRelativeResize="0"/>
          <p:nvPr/>
        </p:nvPicPr>
        <p:blipFill rotWithShape="1">
          <a:blip r:embed="rId6">
            <a:alphaModFix/>
            <a:extLst>
              <a:ext uri="{28A0092B-C50C-407E-A947-70E740481C1C}">
                <a14:useLocalDpi xmlns:a14="http://schemas.microsoft.com/office/drawing/2010/main" val="0"/>
              </a:ext>
            </a:extLst>
          </a:blip>
          <a:srcRect/>
          <a:stretch/>
        </p:blipFill>
        <p:spPr>
          <a:xfrm>
            <a:off x="7959874" y="1111541"/>
            <a:ext cx="4120504" cy="3017512"/>
          </a:xfrm>
          <a:prstGeom prst="rect">
            <a:avLst/>
          </a:prstGeom>
          <a:noFill/>
          <a:ln>
            <a:noFill/>
          </a:ln>
        </p:spPr>
      </p:pic>
      <p:sp>
        <p:nvSpPr>
          <p:cNvPr id="156" name="Google Shape;156;p4"/>
          <p:cNvSpPr txBox="1"/>
          <p:nvPr/>
        </p:nvSpPr>
        <p:spPr>
          <a:xfrm>
            <a:off x="2220686" y="4585660"/>
            <a:ext cx="7420025" cy="147732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Elliott Maxwell – Auburn University (MS)</a:t>
            </a:r>
            <a:endParaRPr kumimoji="0"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Okikiola Michael </a:t>
            </a:r>
            <a:r>
              <a:rPr kumimoji="0" lang="en-US" sz="1800" b="0" i="0" u="none" strike="noStrike" kern="1200" cap="none" spc="0" normalizeH="0" baseline="0" noProof="0" err="1">
                <a:ln>
                  <a:noFill/>
                </a:ln>
                <a:solidFill>
                  <a:srgbClr val="000000"/>
                </a:solidFill>
                <a:effectLst/>
                <a:uLnTx/>
                <a:uFillTx/>
                <a:latin typeface="Arial"/>
                <a:ea typeface="Arial"/>
                <a:cs typeface="Arial"/>
                <a:sym typeface="Arial"/>
              </a:rPr>
              <a:t>Alegbeleye</a:t>
            </a: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 –Washington State University (PhD)</a:t>
            </a:r>
            <a:endParaRPr kumimoji="0"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Katherine Caughron – North Carolina State University (MS)</a:t>
            </a:r>
            <a:endParaRPr kumimoji="0"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Azka </a:t>
            </a:r>
            <a:r>
              <a:rPr kumimoji="0" lang="en-US" sz="1800" b="0" i="0" u="none" strike="noStrike" kern="1200" cap="none" spc="0" normalizeH="0" baseline="0" noProof="0" err="1">
                <a:ln>
                  <a:noFill/>
                </a:ln>
                <a:solidFill>
                  <a:srgbClr val="000000"/>
                </a:solidFill>
                <a:effectLst/>
                <a:uLnTx/>
                <a:uFillTx/>
                <a:latin typeface="Arial"/>
                <a:ea typeface="Arial"/>
                <a:cs typeface="Arial"/>
                <a:sym typeface="Arial"/>
              </a:rPr>
              <a:t>Touhida</a:t>
            </a: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 – Univ of California Santa Barbara (PhD)</a:t>
            </a:r>
            <a:endParaRPr kumimoji="0" sz="1800" b="0" i="0" u="none" strike="noStrike" kern="1200" cap="none" spc="0" normalizeH="0" baseline="0" noProof="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Paige D’Agostin – North Carolina Wilmington (MS)</a:t>
            </a:r>
            <a:endParaRPr kumimoji="0" sz="1800" b="0" i="0" u="none" strike="noStrike" kern="1200" cap="none" spc="0" normalizeH="0" baseline="0" noProof="0">
              <a:ln>
                <a:noFill/>
              </a:ln>
              <a:solidFill>
                <a:srgbClr val="000000"/>
              </a:solidFill>
              <a:effectLst/>
              <a:uLnTx/>
              <a:uFillTx/>
              <a:latin typeface="Arial"/>
              <a:ea typeface="+mn-ea"/>
              <a:cs typeface="+mn-cs"/>
            </a:endParaRPr>
          </a:p>
        </p:txBody>
      </p:sp>
      <p:sp>
        <p:nvSpPr>
          <p:cNvPr id="149" name="Google Shape;149;p4">
            <a:extLst>
              <a:ext uri="{C183D7F6-B498-43B3-948B-1728B52AA6E4}">
                <adec:decorative xmlns:adec="http://schemas.microsoft.com/office/drawing/2017/decorative" val="1"/>
              </a:ext>
            </a:extLst>
          </p:cNvPr>
          <p:cNvSpPr/>
          <p:nvPr/>
        </p:nvSpPr>
        <p:spPr>
          <a:xfrm flipH="1">
            <a:off x="-1" y="6408741"/>
            <a:ext cx="12191998" cy="457202"/>
          </a:xfrm>
          <a:prstGeom prst="rect">
            <a:avLst/>
          </a:prstGeom>
          <a:gradFill>
            <a:gsLst>
              <a:gs pos="0">
                <a:srgbClr val="000000">
                  <a:alpha val="96078"/>
                </a:srgbClr>
              </a:gs>
              <a:gs pos="34000">
                <a:srgbClr val="000000">
                  <a:alpha val="96078"/>
                </a:srgbClr>
              </a:gs>
              <a:gs pos="100000">
                <a:schemeClr val="accent1"/>
              </a:gs>
            </a:gsLst>
            <a:lin ang="84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
        <p:nvSpPr>
          <p:cNvPr id="150" name="Google Shape;150;p4">
            <a:extLst>
              <a:ext uri="{C183D7F6-B498-43B3-948B-1728B52AA6E4}">
                <adec:decorative xmlns:adec="http://schemas.microsoft.com/office/drawing/2017/decorative" val="1"/>
              </a:ext>
            </a:extLst>
          </p:cNvPr>
          <p:cNvSpPr/>
          <p:nvPr/>
        </p:nvSpPr>
        <p:spPr>
          <a:xfrm flipH="1">
            <a:off x="-4" y="6408742"/>
            <a:ext cx="8115300" cy="449258"/>
          </a:xfrm>
          <a:prstGeom prst="rect">
            <a:avLst/>
          </a:prstGeom>
          <a:gradFill>
            <a:gsLst>
              <a:gs pos="0">
                <a:srgbClr val="0F4861">
                  <a:alpha val="58823"/>
                </a:srgbClr>
              </a:gs>
              <a:gs pos="28000">
                <a:srgbClr val="0F4861">
                  <a:alpha val="58823"/>
                </a:srgbClr>
              </a:gs>
              <a:gs pos="100000">
                <a:srgbClr val="000000">
                  <a:alpha val="70196"/>
                </a:srgbClr>
              </a:gs>
            </a:gsLst>
            <a:lin ang="11400000" scaled="0"/>
          </a:gra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grpSp>
        <p:nvGrpSpPr>
          <p:cNvPr id="689" name="Google Shape;689;p55">
            <a:extLs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690" name="Google Shape;690;p55"/>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Arial"/>
                <a:ea typeface="Arial"/>
                <a:cs typeface="Arial"/>
                <a:sym typeface="Arial"/>
              </a:endParaRPr>
            </a:p>
          </p:txBody>
        </p:sp>
        <p:pic>
          <p:nvPicPr>
            <p:cNvPr id="691" name="Google Shape;691;p55"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699" name="Google Shape;699;p55"/>
          <p:cNvSpPr txBox="1">
            <a:spLocks noGrp="1"/>
          </p:cNvSpPr>
          <p:nvPr>
            <p:ph type="title"/>
          </p:nvPr>
        </p:nvSpPr>
        <p:spPr>
          <a:xfrm>
            <a:off x="838199" y="151835"/>
            <a:ext cx="10515600" cy="13255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dk1"/>
                </a:solidFill>
                <a:effectLst/>
                <a:uLnTx/>
                <a:uFillTx/>
                <a:latin typeface="Arial" panose="020B0604020202020204" pitchFamily="34" charset="0"/>
                <a:ea typeface="Libre Franklin Medium"/>
                <a:cs typeface="Arial" panose="020B0604020202020204" pitchFamily="34" charset="0"/>
                <a:sym typeface="Libre Franklin Medium"/>
              </a:rPr>
              <a:t>Recent Fire-Weather Associations</a:t>
            </a: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a:extLst>
              <a:ext uri="{FF2B5EF4-FFF2-40B4-BE49-F238E27FC236}">
                <a16:creationId xmlns:a16="http://schemas.microsoft.com/office/drawing/2014/main" id="{53D86523-CAA7-D2DE-55AA-5A00BEB58779}"/>
              </a:ext>
            </a:extLst>
          </p:cNvPr>
          <p:cNvSpPr>
            <a:spLocks noGrp="1"/>
          </p:cNvSpPr>
          <p:nvPr>
            <p:ph type="body" idx="1"/>
          </p:nvPr>
        </p:nvSpPr>
        <p:spPr>
          <a:xfrm>
            <a:off x="3462849" y="653486"/>
            <a:ext cx="5157787" cy="823912"/>
          </a:xfrm>
        </p:spPr>
        <p:txBody>
          <a:bodyPr/>
          <a:lstStyle/>
          <a:p>
            <a:r>
              <a:rPr lang="en-US" b="0">
                <a:solidFill>
                  <a:schemeClr val="dk1"/>
                </a:solidFill>
                <a:latin typeface="Arial" panose="020B0604020202020204" pitchFamily="34" charset="0"/>
                <a:ea typeface="Play"/>
                <a:cs typeface="Arial" panose="020B0604020202020204" pitchFamily="34" charset="0"/>
                <a:sym typeface="Play"/>
              </a:rPr>
              <a:t>Observed RH Anomalies</a:t>
            </a:r>
            <a:endParaRPr lang="en-US" b="0"/>
          </a:p>
        </p:txBody>
      </p:sp>
      <p:pic>
        <p:nvPicPr>
          <p:cNvPr id="16" name="Google Shape;696;p55" descr="Twelve monthly Northeast U.S. maps show 2024 relative humidity anomalies; June and October are circled for widespread negative anomalies. Long text description can be found on the following slide.">
            <a:extLst>
              <a:ext uri="{FF2B5EF4-FFF2-40B4-BE49-F238E27FC236}">
                <a16:creationId xmlns:a16="http://schemas.microsoft.com/office/drawing/2014/main" id="{FC5D1BFE-2D24-397F-9351-E805EAA592E1}"/>
              </a:ext>
            </a:extLst>
          </p:cNvPr>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3148104" y="1502891"/>
            <a:ext cx="5298652" cy="4729047"/>
          </a:xfrm>
          <a:prstGeom prst="rect">
            <a:avLst/>
          </a:prstGeom>
          <a:noFill/>
          <a:ln>
            <a:noFill/>
          </a:ln>
        </p:spPr>
      </p:pic>
      <p:sp>
        <p:nvSpPr>
          <p:cNvPr id="6" name="Text Placeholder 5">
            <a:extLst>
              <a:ext uri="{FF2B5EF4-FFF2-40B4-BE49-F238E27FC236}">
                <a16:creationId xmlns:a16="http://schemas.microsoft.com/office/drawing/2014/main" id="{5E801B4A-1210-8CCC-B858-74A0177341DB}"/>
              </a:ext>
            </a:extLst>
          </p:cNvPr>
          <p:cNvSpPr>
            <a:spLocks noGrp="1"/>
          </p:cNvSpPr>
          <p:nvPr>
            <p:ph type="body" sz="quarter" idx="3"/>
          </p:nvPr>
        </p:nvSpPr>
        <p:spPr>
          <a:xfrm>
            <a:off x="7767209" y="6502200"/>
            <a:ext cx="5183188" cy="823912"/>
          </a:xfrm>
        </p:spPr>
        <p:txBody>
          <a:bodyPr/>
          <a:lstStyle/>
          <a:p>
            <a:r>
              <a:rPr lang="en-US" sz="1800" b="0">
                <a:solidFill>
                  <a:schemeClr val="dk1"/>
                </a:solidFill>
                <a:latin typeface="Arial"/>
                <a:ea typeface="Arial"/>
                <a:cs typeface="Arial"/>
                <a:sym typeface="Arial"/>
              </a:rPr>
              <a:t>Preliminary results, M. Tasnim</a:t>
            </a:r>
            <a:endParaRPr lang="en-US" sz="1800" b="0"/>
          </a:p>
          <a:p>
            <a:endParaRPr lang="en-US"/>
          </a:p>
        </p:txBody>
      </p:sp>
      <p:sp>
        <p:nvSpPr>
          <p:cNvPr id="17" name="Google Shape;697;p55">
            <a:extLst>
              <a:ext uri="{FF2B5EF4-FFF2-40B4-BE49-F238E27FC236}">
                <a16:creationId xmlns:a16="http://schemas.microsoft.com/office/drawing/2014/main" id="{BCD12AD0-734A-2365-B031-322FF5951C08}"/>
              </a:ext>
              <a:ext uri="{C183D7F6-B498-43B3-948B-1728B52AA6E4}">
                <adec:decorative xmlns:adec="http://schemas.microsoft.com/office/drawing/2017/decorative" val="1"/>
              </a:ext>
            </a:extLst>
          </p:cNvPr>
          <p:cNvSpPr/>
          <p:nvPr/>
        </p:nvSpPr>
        <p:spPr>
          <a:xfrm>
            <a:off x="7103801" y="3103038"/>
            <a:ext cx="729574" cy="902970"/>
          </a:xfrm>
          <a:prstGeom prst="donut">
            <a:avLst>
              <a:gd name="adj" fmla="val 4848"/>
            </a:avLst>
          </a:prstGeom>
          <a:solidFill>
            <a:srgbClr val="FF0000"/>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18" name="Google Shape;698;p55">
            <a:extLst>
              <a:ext uri="{FF2B5EF4-FFF2-40B4-BE49-F238E27FC236}">
                <a16:creationId xmlns:a16="http://schemas.microsoft.com/office/drawing/2014/main" id="{5C3F57B6-34D8-6247-D06F-CDEB84082E12}"/>
              </a:ext>
              <a:ext uri="{C183D7F6-B498-43B3-948B-1728B52AA6E4}">
                <adec:decorative xmlns:adec="http://schemas.microsoft.com/office/drawing/2017/decorative" val="1"/>
              </a:ext>
            </a:extLst>
          </p:cNvPr>
          <p:cNvSpPr/>
          <p:nvPr/>
        </p:nvSpPr>
        <p:spPr>
          <a:xfrm>
            <a:off x="3393673" y="5210353"/>
            <a:ext cx="729574" cy="902970"/>
          </a:xfrm>
          <a:prstGeom prst="donut">
            <a:avLst>
              <a:gd name="adj" fmla="val 4848"/>
            </a:avLst>
          </a:prstGeom>
          <a:solidFill>
            <a:srgbClr val="FF0000"/>
          </a:solidFill>
          <a:ln w="19050" cap="flat" cmpd="sng">
            <a:solidFill>
              <a:srgbClr val="08283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A7BD5-599E-694F-9B26-48A1DE06D47C}"/>
              </a:ext>
            </a:extLst>
          </p:cNvPr>
          <p:cNvSpPr>
            <a:spLocks noGrp="1"/>
          </p:cNvSpPr>
          <p:nvPr>
            <p:ph type="title"/>
          </p:nvPr>
        </p:nvSpPr>
        <p:spPr>
          <a:xfrm>
            <a:off x="284409" y="0"/>
            <a:ext cx="10515600" cy="884126"/>
          </a:xfrm>
        </p:spPr>
        <p:txBody>
          <a:bodyPr/>
          <a:lstStyle/>
          <a:p>
            <a:r>
              <a:rPr lang="en-US"/>
              <a:t>Text Description of RH Anomalies </a:t>
            </a:r>
          </a:p>
        </p:txBody>
      </p:sp>
      <p:sp>
        <p:nvSpPr>
          <p:cNvPr id="3" name="Text Placeholder 2">
            <a:extLst>
              <a:ext uri="{FF2B5EF4-FFF2-40B4-BE49-F238E27FC236}">
                <a16:creationId xmlns:a16="http://schemas.microsoft.com/office/drawing/2014/main" id="{796E564B-589A-8FA1-DE9C-73DE2A09D2D1}"/>
              </a:ext>
            </a:extLst>
          </p:cNvPr>
          <p:cNvSpPr>
            <a:spLocks noGrp="1"/>
          </p:cNvSpPr>
          <p:nvPr>
            <p:ph type="body" idx="1"/>
          </p:nvPr>
        </p:nvSpPr>
        <p:spPr>
          <a:xfrm>
            <a:off x="115910" y="772732"/>
            <a:ext cx="12076090" cy="6085268"/>
          </a:xfrm>
        </p:spPr>
        <p:txBody>
          <a:bodyPr>
            <a:normAutofit fontScale="47500" lnSpcReduction="20000"/>
          </a:bodyPr>
          <a:lstStyle/>
          <a:p>
            <a:pPr marL="114300" indent="0">
              <a:buNone/>
            </a:pPr>
            <a:r>
              <a:rPr lang="en-US" sz="3300"/>
              <a:t>Twelve maps of the northeastern United States show monthly relative humidity, or RH, anomalies from January through December 2024. Each map uses a scale in percent, with positive anomalies shown in green, values near zero in light shades, and negative anomalies in brown.</a:t>
            </a:r>
          </a:p>
          <a:p>
            <a:pPr lvl="0"/>
            <a:r>
              <a:rPr lang="en-US" sz="3300" b="1"/>
              <a:t>January:</a:t>
            </a:r>
            <a:r>
              <a:rPr lang="en-US" sz="3300"/>
              <a:t> Predominantly positive RH anomalies across the region.</a:t>
            </a:r>
          </a:p>
          <a:p>
            <a:pPr lvl="0"/>
            <a:r>
              <a:rPr lang="en-US" sz="3300" b="1"/>
              <a:t>February:</a:t>
            </a:r>
            <a:r>
              <a:rPr lang="en-US" sz="3300"/>
              <a:t> Negative anomalies dominate western and northern areas, while positive anomalies appear farther east and south.</a:t>
            </a:r>
          </a:p>
          <a:p>
            <a:pPr lvl="0"/>
            <a:r>
              <a:rPr lang="en-US" sz="3300" b="1"/>
              <a:t>March:</a:t>
            </a:r>
            <a:r>
              <a:rPr lang="en-US" sz="3300"/>
              <a:t> Mixed conditions, with negative anomalies concentrated in western portions and positive anomalies farther north and east.</a:t>
            </a:r>
          </a:p>
          <a:p>
            <a:pPr lvl="0"/>
            <a:r>
              <a:rPr lang="en-US" sz="3300" b="1"/>
              <a:t>April:</a:t>
            </a:r>
            <a:r>
              <a:rPr lang="en-US" sz="3300"/>
              <a:t> Predominantly positive anomalies, especially across the central and northern portions.</a:t>
            </a:r>
          </a:p>
          <a:p>
            <a:pPr lvl="0"/>
            <a:r>
              <a:rPr lang="en-US" sz="3300" b="1"/>
              <a:t>May:</a:t>
            </a:r>
            <a:r>
              <a:rPr lang="en-US" sz="3300"/>
              <a:t> Positive anomalies are widespread across nearly the entire region.</a:t>
            </a:r>
          </a:p>
          <a:p>
            <a:pPr lvl="0"/>
            <a:r>
              <a:rPr lang="en-US" sz="3300" b="1"/>
              <a:t>June:</a:t>
            </a:r>
            <a:r>
              <a:rPr lang="en-US" sz="3300"/>
              <a:t> Negative anomalies cover much of the central and southern portions of the region. This map is emphasized with a large oval.</a:t>
            </a:r>
          </a:p>
          <a:p>
            <a:pPr lvl="0"/>
            <a:r>
              <a:rPr lang="en-US" sz="3300" b="1"/>
              <a:t>July:</a:t>
            </a:r>
            <a:r>
              <a:rPr lang="en-US" sz="3300"/>
              <a:t> Negative anomalies occur across much of the western and central portions, with positive anomalies more evident toward the south and east.</a:t>
            </a:r>
          </a:p>
          <a:p>
            <a:pPr lvl="0"/>
            <a:r>
              <a:rPr lang="en-US" sz="3300" b="1"/>
              <a:t>August:</a:t>
            </a:r>
            <a:r>
              <a:rPr lang="en-US" sz="3300"/>
              <a:t> Negative anomalies are concentrated in the west, while positive anomalies occur farther north and east.</a:t>
            </a:r>
          </a:p>
          <a:p>
            <a:pPr lvl="0"/>
            <a:r>
              <a:rPr lang="en-US" sz="3300" b="1"/>
              <a:t>September:</a:t>
            </a:r>
            <a:r>
              <a:rPr lang="en-US" sz="3300"/>
              <a:t> Negative anomalies occur primarily in western areas, with positive anomalies across much of the south and east.</a:t>
            </a:r>
          </a:p>
          <a:p>
            <a:pPr lvl="0"/>
            <a:r>
              <a:rPr lang="en-US" sz="3300" b="1"/>
              <a:t>October:</a:t>
            </a:r>
            <a:r>
              <a:rPr lang="en-US" sz="3300"/>
              <a:t> Negative anomalies are widespread across much of the region, particularly central areas. This map is also emphasized with a large oval.</a:t>
            </a:r>
          </a:p>
          <a:p>
            <a:pPr lvl="0"/>
            <a:r>
              <a:rPr lang="en-US" sz="3300" b="1"/>
              <a:t>November:</a:t>
            </a:r>
            <a:r>
              <a:rPr lang="en-US" sz="3300"/>
              <a:t> Positive anomalies dominate western and southern areas, while negative anomalies occur in parts of the northeast.</a:t>
            </a:r>
          </a:p>
          <a:p>
            <a:pPr lvl="0"/>
            <a:r>
              <a:rPr lang="en-US" sz="3300" b="1"/>
              <a:t>December:</a:t>
            </a:r>
            <a:r>
              <a:rPr lang="en-US" sz="3300"/>
              <a:t> Positive anomalies occur across much of the region, with some areas near or below normal farther south.</a:t>
            </a:r>
          </a:p>
          <a:p>
            <a:pPr marL="114300" indent="0">
              <a:buNone/>
            </a:pPr>
            <a:r>
              <a:rPr lang="en-US" sz="3300"/>
              <a:t>Each map includes state boundaries and an RH anomaly percentage scale. The June and October panels are specifically highlighted on the slide.</a:t>
            </a:r>
          </a:p>
        </p:txBody>
      </p:sp>
    </p:spTree>
    <p:extLst>
      <p:ext uri="{BB962C8B-B14F-4D97-AF65-F5344CB8AC3E}">
        <p14:creationId xmlns:p14="http://schemas.microsoft.com/office/powerpoint/2010/main" val="2785934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457;p34">
            <a:extLst>
              <a:ext uri="{FF2B5EF4-FFF2-40B4-BE49-F238E27FC236}">
                <a16:creationId xmlns:a16="http://schemas.microsoft.com/office/drawing/2014/main" id="{73F549F1-1962-AF35-A515-165FA04C3892}"/>
              </a:ex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4" name="Google Shape;458;p34">
              <a:extLst>
                <a:ext uri="{FF2B5EF4-FFF2-40B4-BE49-F238E27FC236}">
                  <a16:creationId xmlns:a16="http://schemas.microsoft.com/office/drawing/2014/main" id="{018A32B2-44C6-DF0F-22EB-7BD8A024CEF2}"/>
                </a:ext>
              </a:extLst>
            </p:cNvPr>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6" name="Google Shape;459;p34" descr="Eastern Fire Network">
              <a:extLst>
                <a:ext uri="{FF2B5EF4-FFF2-40B4-BE49-F238E27FC236}">
                  <a16:creationId xmlns:a16="http://schemas.microsoft.com/office/drawing/2014/main" id="{95B719D7-A263-F246-A598-37C1FC253750}"/>
                </a:ext>
              </a:extLst>
            </p:cNvPr>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2" name="Title 1">
            <a:extLst>
              <a:ext uri="{FF2B5EF4-FFF2-40B4-BE49-F238E27FC236}">
                <a16:creationId xmlns:a16="http://schemas.microsoft.com/office/drawing/2014/main" id="{5B396557-C1A4-8D4E-073D-21A4408DF48A}"/>
              </a:ext>
            </a:extLst>
          </p:cNvPr>
          <p:cNvSpPr>
            <a:spLocks noGrp="1"/>
          </p:cNvSpPr>
          <p:nvPr>
            <p:ph type="title"/>
          </p:nvPr>
        </p:nvSpPr>
        <p:spPr>
          <a:xfrm>
            <a:off x="-46262" y="-213635"/>
            <a:ext cx="10515600" cy="1325563"/>
          </a:xfrm>
        </p:spPr>
        <p:txBody>
          <a:bodyPr/>
          <a:lstStyle/>
          <a:p>
            <a:pPr algn="ctr"/>
            <a:r>
              <a:rPr lang="en-US" b="1"/>
              <a:t>Climate Extremes</a:t>
            </a:r>
          </a:p>
        </p:txBody>
      </p:sp>
      <p:pic>
        <p:nvPicPr>
          <p:cNvPr id="5" name="Picture 4" descr="Five box plots compare 1951–2024 tri-state fall climate measures; 2024 has low precipitation and high temperature, VPD, and DSDI values. Long text description can be found on the following slide.">
            <a:extLst>
              <a:ext uri="{FF2B5EF4-FFF2-40B4-BE49-F238E27FC236}">
                <a16:creationId xmlns:a16="http://schemas.microsoft.com/office/drawing/2014/main" id="{72B0DE24-E781-749B-EA6D-7B07E301EB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0298" y="1735219"/>
            <a:ext cx="8176590" cy="3979700"/>
          </a:xfrm>
          <a:prstGeom prst="rect">
            <a:avLst/>
          </a:prstGeom>
        </p:spPr>
      </p:pic>
      <p:sp>
        <p:nvSpPr>
          <p:cNvPr id="8" name="TextBox 7">
            <a:extLst>
              <a:ext uri="{FF2B5EF4-FFF2-40B4-BE49-F238E27FC236}">
                <a16:creationId xmlns:a16="http://schemas.microsoft.com/office/drawing/2014/main" id="{ADD8AEEF-4F73-51AC-5251-88787F589216}"/>
              </a:ext>
            </a:extLst>
          </p:cNvPr>
          <p:cNvSpPr txBox="1"/>
          <p:nvPr/>
        </p:nvSpPr>
        <p:spPr>
          <a:xfrm>
            <a:off x="8850619" y="6563012"/>
            <a:ext cx="350413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mn-cs"/>
              </a:rPr>
              <a:t>Unpublished data, Richard Seager et al.</a:t>
            </a:r>
          </a:p>
        </p:txBody>
      </p:sp>
    </p:spTree>
    <p:extLst>
      <p:ext uri="{BB962C8B-B14F-4D97-AF65-F5344CB8AC3E}">
        <p14:creationId xmlns:p14="http://schemas.microsoft.com/office/powerpoint/2010/main" val="736933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606A9-5119-1F95-7A3E-72F86368B7ED}"/>
              </a:ext>
            </a:extLst>
          </p:cNvPr>
          <p:cNvSpPr>
            <a:spLocks noGrp="1"/>
          </p:cNvSpPr>
          <p:nvPr>
            <p:ph type="title"/>
          </p:nvPr>
        </p:nvSpPr>
        <p:spPr/>
        <p:txBody>
          <a:bodyPr/>
          <a:lstStyle/>
          <a:p>
            <a:r>
              <a:rPr lang="en-US"/>
              <a:t>Text Description of 1951–2024 Tri-state Fall Climate Measures</a:t>
            </a:r>
          </a:p>
        </p:txBody>
      </p:sp>
      <p:sp>
        <p:nvSpPr>
          <p:cNvPr id="3" name="Text Placeholder 2">
            <a:extLst>
              <a:ext uri="{FF2B5EF4-FFF2-40B4-BE49-F238E27FC236}">
                <a16:creationId xmlns:a16="http://schemas.microsoft.com/office/drawing/2014/main" id="{89D0688D-F5BA-E6A2-85F1-8CB63A760604}"/>
              </a:ext>
            </a:extLst>
          </p:cNvPr>
          <p:cNvSpPr>
            <a:spLocks noGrp="1"/>
          </p:cNvSpPr>
          <p:nvPr>
            <p:ph type="body" idx="1"/>
          </p:nvPr>
        </p:nvSpPr>
        <p:spPr>
          <a:xfrm>
            <a:off x="838200" y="1825624"/>
            <a:ext cx="10515600" cy="4935783"/>
          </a:xfrm>
        </p:spPr>
        <p:txBody>
          <a:bodyPr>
            <a:normAutofit fontScale="70000" lnSpcReduction="20000"/>
          </a:bodyPr>
          <a:lstStyle/>
          <a:p>
            <a:pPr marL="114300" indent="0">
              <a:buNone/>
            </a:pPr>
            <a:r>
              <a:rPr lang="en-US"/>
              <a:t>Slide titled Climate Extremes contains five box plots labeled P, T2m, T2max, VPD, and DSDI for the tri-state region during SON, or September–October–November, from 1951 through 2024. Red circles identify the 2024 values.</a:t>
            </a:r>
          </a:p>
          <a:p>
            <a:pPr lvl="0"/>
            <a:r>
              <a:rPr lang="en-US" b="1"/>
              <a:t>P, precipitation in millimeters per month:</a:t>
            </a:r>
            <a:r>
              <a:rPr lang="en-US"/>
              <a:t> The 2024 value is approximately 48 mm per month, near the bottom of the historical distribution and below the lower whisker. The median is approximately 95 mm per month. A high outlier appears near 187 mm per month.</a:t>
            </a:r>
          </a:p>
          <a:p>
            <a:pPr lvl="0"/>
            <a:r>
              <a:rPr lang="en-US" b="1"/>
              <a:t>T2m, temperature in degrees Celsius:</a:t>
            </a:r>
            <a:r>
              <a:rPr lang="en-US"/>
              <a:t> The 2024 value is approximately 13.7°C, above the upper whisker of the historical distribution. The median is approximately 12.1°C.</a:t>
            </a:r>
          </a:p>
          <a:p>
            <a:pPr lvl="0"/>
            <a:r>
              <a:rPr lang="en-US" b="1"/>
              <a:t>T2max, maximum temperature in degrees Celsius:</a:t>
            </a:r>
            <a:r>
              <a:rPr lang="en-US"/>
              <a:t> The 2024 value is approximately 19.6°C, above the upper whisker. The median is approximately 17.7°C, with a low outlier near 14.9°C.</a:t>
            </a:r>
          </a:p>
          <a:p>
            <a:pPr lvl="0"/>
            <a:r>
              <a:rPr lang="en-US" b="1"/>
              <a:t>VPD, in hectopascals:</a:t>
            </a:r>
            <a:r>
              <a:rPr lang="en-US"/>
              <a:t> The 2024 value is approximately 6.7 </a:t>
            </a:r>
            <a:r>
              <a:rPr lang="en-US" err="1"/>
              <a:t>hPa</a:t>
            </a:r>
            <a:r>
              <a:rPr lang="en-US"/>
              <a:t>, above the upper whisker. The median is approximately 5.1 </a:t>
            </a:r>
            <a:r>
              <a:rPr lang="en-US" err="1"/>
              <a:t>hPa</a:t>
            </a:r>
            <a:r>
              <a:rPr lang="en-US"/>
              <a:t>.</a:t>
            </a:r>
          </a:p>
          <a:p>
            <a:pPr lvl="0"/>
            <a:r>
              <a:rPr lang="en-US" b="1"/>
              <a:t>DSDI, in </a:t>
            </a:r>
            <a:r>
              <a:rPr lang="en-US" b="1" err="1"/>
              <a:t>hPa·day</a:t>
            </a:r>
            <a:r>
              <a:rPr lang="en-US" b="1"/>
              <a:t>:</a:t>
            </a:r>
            <a:r>
              <a:rPr lang="en-US"/>
              <a:t> The 2024 value is approximately 177 </a:t>
            </a:r>
            <a:r>
              <a:rPr lang="en-US" err="1"/>
              <a:t>hPa·day</a:t>
            </a:r>
            <a:r>
              <a:rPr lang="en-US"/>
              <a:t> and is among several points above the upper whisker. The median is approximately 113 </a:t>
            </a:r>
            <a:r>
              <a:rPr lang="en-US" err="1"/>
              <a:t>hPa·day</a:t>
            </a:r>
            <a:r>
              <a:rPr lang="en-US"/>
              <a:t>. Other displayed outliers extend to approximately 188 </a:t>
            </a:r>
            <a:r>
              <a:rPr lang="en-US" err="1"/>
              <a:t>hPa·day</a:t>
            </a:r>
            <a:r>
              <a:rPr lang="en-US"/>
              <a:t>, with a low outlier near 63 </a:t>
            </a:r>
            <a:r>
              <a:rPr lang="en-US" err="1"/>
              <a:t>hPa·day</a:t>
            </a:r>
            <a:r>
              <a:rPr lang="en-US"/>
              <a:t>.</a:t>
            </a:r>
          </a:p>
          <a:p>
            <a:endParaRPr lang="en-US"/>
          </a:p>
        </p:txBody>
      </p:sp>
    </p:spTree>
    <p:extLst>
      <p:ext uri="{BB962C8B-B14F-4D97-AF65-F5344CB8AC3E}">
        <p14:creationId xmlns:p14="http://schemas.microsoft.com/office/powerpoint/2010/main" val="3295308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grpSp>
        <p:nvGrpSpPr>
          <p:cNvPr id="677" name="Google Shape;677;p54">
            <a:extLst>
              <a:ext uri="{C183D7F6-B498-43B3-948B-1728B52AA6E4}">
                <adec:decorative xmlns:adec="http://schemas.microsoft.com/office/drawing/2017/decorative" val="1"/>
              </a:ext>
            </a:extLst>
          </p:cNvPr>
          <p:cNvGrpSpPr/>
          <p:nvPr/>
        </p:nvGrpSpPr>
        <p:grpSpPr>
          <a:xfrm>
            <a:off x="-1" y="11124"/>
            <a:ext cx="12192000" cy="876046"/>
            <a:chOff x="-129764" y="6137703"/>
            <a:chExt cx="12111302" cy="876046"/>
          </a:xfrm>
        </p:grpSpPr>
        <p:sp>
          <p:nvSpPr>
            <p:cNvPr id="678" name="Google Shape;678;p54"/>
            <p:cNvSpPr/>
            <p:nvPr/>
          </p:nvSpPr>
          <p:spPr>
            <a:xfrm>
              <a:off x="-129764" y="6137703"/>
              <a:ext cx="12111302" cy="876046"/>
            </a:xfrm>
            <a:prstGeom prst="rect">
              <a:avLst/>
            </a:prstGeom>
            <a:solidFill>
              <a:schemeClr val="lt2"/>
            </a:solidFill>
            <a:ln w="19050" cap="flat" cmpd="sng">
              <a:solidFill>
                <a:srgbClr val="204613"/>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679" name="Google Shape;679;p54" descr="Eastern Fire Network"/>
            <p:cNvPicPr preferRelativeResize="0"/>
            <p:nvPr/>
          </p:nvPicPr>
          <p:blipFill rotWithShape="1">
            <a:blip r:embed="rId3">
              <a:alphaModFix/>
              <a:extLst>
                <a:ext uri="{28A0092B-C50C-407E-A947-70E740481C1C}">
                  <a14:useLocalDpi xmlns:a14="http://schemas.microsoft.com/office/drawing/2010/main" val="0"/>
                </a:ext>
              </a:extLst>
            </a:blip>
            <a:srcRect/>
            <a:stretch/>
          </p:blipFill>
          <p:spPr>
            <a:xfrm>
              <a:off x="10270279" y="6155322"/>
              <a:ext cx="1624750" cy="840808"/>
            </a:xfrm>
            <a:prstGeom prst="rect">
              <a:avLst/>
            </a:prstGeom>
            <a:noFill/>
            <a:ln>
              <a:noFill/>
            </a:ln>
          </p:spPr>
        </p:pic>
      </p:grpSp>
      <p:sp>
        <p:nvSpPr>
          <p:cNvPr id="684" name="Google Shape;684;p54"/>
          <p:cNvSpPr txBox="1">
            <a:spLocks noGrp="1"/>
          </p:cNvSpPr>
          <p:nvPr>
            <p:ph type="title" idx="4294967295"/>
          </p:nvPr>
        </p:nvSpPr>
        <p:spPr>
          <a:xfrm>
            <a:off x="317715" y="108489"/>
            <a:ext cx="10367337" cy="769401"/>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chemeClr val="dk1"/>
                </a:solidFill>
                <a:effectLst/>
                <a:uLnTx/>
                <a:uFillTx/>
                <a:latin typeface="Arial" panose="020B0604020202020204" pitchFamily="34" charset="0"/>
                <a:ea typeface="Libre Franklin Medium"/>
                <a:cs typeface="Arial" panose="020B0604020202020204" pitchFamily="34" charset="0"/>
                <a:sym typeface="Libre Franklin Medium"/>
              </a:rPr>
              <a:t>What is the fire weather of the future?</a:t>
            </a: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80" name="Google Shape;680;p54"/>
          <p:cNvSpPr txBox="1"/>
          <p:nvPr/>
        </p:nvSpPr>
        <p:spPr>
          <a:xfrm rot="-5400000">
            <a:off x="-1328792" y="3181647"/>
            <a:ext cx="4706471" cy="36933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Arial"/>
                <a:cs typeface="Arial"/>
                <a:sym typeface="Arial"/>
              </a:rPr>
              <a:t>PA DEP Climate Impacts Assessment 2025</a:t>
            </a:r>
            <a:endParaRPr kumimoji="0" sz="1800" b="0" i="0" u="none" strike="noStrike" kern="1200" cap="none" spc="0" normalizeH="0" baseline="0" noProof="0">
              <a:ln>
                <a:noFill/>
              </a:ln>
              <a:solidFill>
                <a:srgbClr val="000000"/>
              </a:solidFill>
              <a:effectLst/>
              <a:uLnTx/>
              <a:uFillTx/>
              <a:latin typeface="Arial"/>
              <a:ea typeface="+mn-ea"/>
              <a:cs typeface="+mn-cs"/>
            </a:endParaRPr>
          </a:p>
        </p:txBody>
      </p:sp>
      <p:pic>
        <p:nvPicPr>
          <p:cNvPr id="681" name="Google Shape;681;p54" descr="Six Pennsylvania maps compare historical, mid-term, and late-term projections for days above 90°F and days with very heavy precipitation. Long text description can be found on the following slide."/>
          <p:cNvPicPr preferRelativeResize="0"/>
          <p:nvPr/>
        </p:nvPicPr>
        <p:blipFill rotWithShape="1">
          <a:blip r:embed="rId4">
            <a:alphaModFix/>
            <a:extLst>
              <a:ext uri="{28A0092B-C50C-407E-A947-70E740481C1C}">
                <a14:useLocalDpi xmlns:a14="http://schemas.microsoft.com/office/drawing/2010/main" val="0"/>
              </a:ext>
            </a:extLst>
          </a:blip>
          <a:srcRect/>
          <a:stretch/>
        </p:blipFill>
        <p:spPr>
          <a:xfrm>
            <a:off x="1335592" y="1169212"/>
            <a:ext cx="3941259" cy="5547962"/>
          </a:xfrm>
          <a:prstGeom prst="rect">
            <a:avLst/>
          </a:prstGeom>
          <a:noFill/>
          <a:ln>
            <a:noFill/>
          </a:ln>
        </p:spPr>
      </p:pic>
      <p:sp>
        <p:nvSpPr>
          <p:cNvPr id="683" name="Google Shape;683;p54"/>
          <p:cNvSpPr txBox="1">
            <a:spLocks noGrp="1"/>
          </p:cNvSpPr>
          <p:nvPr>
            <p:ph type="body" idx="1"/>
          </p:nvPr>
        </p:nvSpPr>
        <p:spPr>
          <a:xfrm>
            <a:off x="5981959" y="1527427"/>
            <a:ext cx="6127232" cy="1702579"/>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Hotter, wetter </a:t>
            </a:r>
            <a:r>
              <a:rPr lang="en-US">
                <a:sym typeface="Wingdings" panose="05000000000000000000" pitchFamily="2" charset="2"/>
              </a:rPr>
              <a:t></a:t>
            </a:r>
            <a:r>
              <a:rPr lang="en-US"/>
              <a:t> more fuels</a:t>
            </a:r>
            <a:endParaRPr/>
          </a:p>
          <a:p>
            <a:pPr marL="228600" lvl="0" indent="-228600" algn="l" rtl="0">
              <a:lnSpc>
                <a:spcPct val="90000"/>
              </a:lnSpc>
              <a:spcBef>
                <a:spcPts val="1000"/>
              </a:spcBef>
              <a:spcAft>
                <a:spcPts val="0"/>
              </a:spcAft>
              <a:buClr>
                <a:schemeClr val="dk1"/>
              </a:buClr>
              <a:buSzPts val="2800"/>
              <a:buChar char="•"/>
            </a:pPr>
            <a:r>
              <a:rPr lang="en-US"/>
              <a:t>“Flashy droughts”</a:t>
            </a:r>
            <a:endParaRPr/>
          </a:p>
          <a:p>
            <a:pPr marL="228600" lvl="0" indent="-228600" algn="l" rtl="0">
              <a:lnSpc>
                <a:spcPct val="90000"/>
              </a:lnSpc>
              <a:spcBef>
                <a:spcPts val="1000"/>
              </a:spcBef>
              <a:spcAft>
                <a:spcPts val="0"/>
              </a:spcAft>
              <a:buClr>
                <a:schemeClr val="dk1"/>
              </a:buClr>
              <a:buSzPts val="2800"/>
              <a:buChar char="•"/>
            </a:pPr>
            <a:r>
              <a:rPr lang="en-US"/>
              <a:t>“Dry spells”</a:t>
            </a:r>
            <a:endParaRPr/>
          </a:p>
        </p:txBody>
      </p:sp>
      <p:pic>
        <p:nvPicPr>
          <p:cNvPr id="682" name="Google Shape;682;p54" descr="Line chart projects Pennsylvania consecutive dry days by month, with values generally peaking in October and increasing in later projections. Long text description can be found on the following slide."/>
          <p:cNvPicPr preferRelativeResize="0"/>
          <p:nvPr/>
        </p:nvPicPr>
        <p:blipFill rotWithShape="1">
          <a:blip r:embed="rId5">
            <a:alphaModFix/>
            <a:extLst>
              <a:ext uri="{28A0092B-C50C-407E-A947-70E740481C1C}">
                <a14:useLocalDpi xmlns:a14="http://schemas.microsoft.com/office/drawing/2010/main" val="0"/>
              </a:ext>
            </a:extLst>
          </a:blip>
          <a:srcRect/>
          <a:stretch/>
        </p:blipFill>
        <p:spPr>
          <a:xfrm>
            <a:off x="5899150" y="3307365"/>
            <a:ext cx="6292850" cy="318130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E2D2B-55E1-0940-8A66-473D56BA2231}"/>
              </a:ext>
            </a:extLst>
          </p:cNvPr>
          <p:cNvSpPr>
            <a:spLocks noGrp="1"/>
          </p:cNvSpPr>
          <p:nvPr>
            <p:ph type="title"/>
          </p:nvPr>
        </p:nvSpPr>
        <p:spPr>
          <a:xfrm>
            <a:off x="115910" y="-175787"/>
            <a:ext cx="11237890" cy="1325563"/>
          </a:xfrm>
        </p:spPr>
        <p:txBody>
          <a:bodyPr/>
          <a:lstStyle/>
          <a:p>
            <a:r>
              <a:rPr lang="en-US"/>
              <a:t>Text Description of Dry Days Map</a:t>
            </a:r>
          </a:p>
        </p:txBody>
      </p:sp>
      <p:sp>
        <p:nvSpPr>
          <p:cNvPr id="3" name="Text Placeholder 2">
            <a:extLst>
              <a:ext uri="{FF2B5EF4-FFF2-40B4-BE49-F238E27FC236}">
                <a16:creationId xmlns:a16="http://schemas.microsoft.com/office/drawing/2014/main" id="{EB8EF1DC-B5AB-5121-7F50-2062E48764DD}"/>
              </a:ext>
            </a:extLst>
          </p:cNvPr>
          <p:cNvSpPr>
            <a:spLocks noGrp="1"/>
          </p:cNvSpPr>
          <p:nvPr>
            <p:ph type="body" idx="1"/>
          </p:nvPr>
        </p:nvSpPr>
        <p:spPr>
          <a:xfrm>
            <a:off x="115910" y="746976"/>
            <a:ext cx="11960180" cy="6111024"/>
          </a:xfrm>
        </p:spPr>
        <p:txBody>
          <a:bodyPr>
            <a:noAutofit/>
          </a:bodyPr>
          <a:lstStyle/>
          <a:p>
            <a:pPr marL="114300" indent="0">
              <a:buNone/>
            </a:pPr>
            <a:r>
              <a:rPr lang="en-US" sz="1800"/>
              <a:t>Dry Days Maps: Figure 1 contains six maps of Pennsylvania arranged in three rows and two columns. The left column shows annual days with temperatures above 90°F, while the right column shows annual days with precipitation exceeding the historical 95th-percentile threshold. The rows compare the historical baseline of 1971–2000 with mid-term projections for 2041–2070 and late-term projections for 2070–2099.</a:t>
            </a:r>
          </a:p>
          <a:p>
            <a:pPr lvl="0"/>
            <a:r>
              <a:rPr lang="en-US" sz="1800" b="1"/>
              <a:t>Historical Baseline, 1971–2000:</a:t>
            </a:r>
            <a:r>
              <a:rPr lang="en-US" sz="1800"/>
              <a:t> On the temperature map, nearly all of Pennsylvania has 22 or fewer days per year above 90°F, with a small area of higher values in the southeast. On the precipitation map, much of the state has approximately 10–14 days per year above the baseline 95th-percentile precipitation threshold, with geographic variation.</a:t>
            </a:r>
          </a:p>
          <a:p>
            <a:pPr lvl="0"/>
            <a:r>
              <a:rPr lang="en-US" sz="1800" b="1"/>
              <a:t>Mid-Term, 2041–2070:</a:t>
            </a:r>
            <a:r>
              <a:rPr lang="en-US" sz="1800"/>
              <a:t> Days above 90°F increase across Pennsylvania. Higher values occur primarily in southern and southeastern areas, with some locations reaching more than 43 days per year. Very heavy precipitation days also increase, with much of the state showing approximately 12–16 days per year and some areas exceeding 16 days.</a:t>
            </a:r>
          </a:p>
          <a:p>
            <a:pPr lvl="0"/>
            <a:r>
              <a:rPr lang="en-US" sz="1800" b="1"/>
              <a:t>Late-Term, 2070–2099:</a:t>
            </a:r>
            <a:r>
              <a:rPr lang="en-US" sz="1800"/>
              <a:t> Days above 90°F increase further. Much of Pennsylvania has more than 43 days per year, with portions of southern and southwestern Pennsylvania reaching the highest category of more than 65 days. Very heavy precipitation days also increase, with widespread areas above 14 days per year and several areas exceeding 16 days.</a:t>
            </a:r>
          </a:p>
        </p:txBody>
      </p:sp>
    </p:spTree>
    <p:extLst>
      <p:ext uri="{BB962C8B-B14F-4D97-AF65-F5344CB8AC3E}">
        <p14:creationId xmlns:p14="http://schemas.microsoft.com/office/powerpoint/2010/main" val="760073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FE5A5D-5CA9-1343-8904-5BA1DF9721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473A7A-5103-CCCF-F6FB-18C1334AA47D}"/>
              </a:ext>
            </a:extLst>
          </p:cNvPr>
          <p:cNvSpPr>
            <a:spLocks noGrp="1"/>
          </p:cNvSpPr>
          <p:nvPr>
            <p:ph type="title"/>
          </p:nvPr>
        </p:nvSpPr>
        <p:spPr>
          <a:xfrm>
            <a:off x="115910" y="-175787"/>
            <a:ext cx="11237890" cy="1325563"/>
          </a:xfrm>
        </p:spPr>
        <p:txBody>
          <a:bodyPr/>
          <a:lstStyle/>
          <a:p>
            <a:r>
              <a:rPr lang="en-US"/>
              <a:t>Text Description of Dry Days Line Chart </a:t>
            </a:r>
          </a:p>
        </p:txBody>
      </p:sp>
      <p:sp>
        <p:nvSpPr>
          <p:cNvPr id="3" name="Text Placeholder 2">
            <a:extLst>
              <a:ext uri="{FF2B5EF4-FFF2-40B4-BE49-F238E27FC236}">
                <a16:creationId xmlns:a16="http://schemas.microsoft.com/office/drawing/2014/main" id="{23A57BC8-B403-AAA7-11F6-2DE3D7B05C86}"/>
              </a:ext>
            </a:extLst>
          </p:cNvPr>
          <p:cNvSpPr>
            <a:spLocks noGrp="1"/>
          </p:cNvSpPr>
          <p:nvPr>
            <p:ph type="body" idx="1"/>
          </p:nvPr>
        </p:nvSpPr>
        <p:spPr>
          <a:xfrm>
            <a:off x="115910" y="746976"/>
            <a:ext cx="11960180" cy="6111024"/>
          </a:xfrm>
        </p:spPr>
        <p:txBody>
          <a:bodyPr>
            <a:noAutofit/>
          </a:bodyPr>
          <a:lstStyle/>
          <a:p>
            <a:pPr marL="114300" indent="0">
              <a:buNone/>
            </a:pPr>
            <a:r>
              <a:rPr lang="en-US" sz="2000"/>
              <a:t>Dry Days Line Chart: Figure 17 is a line chart showing statewide observed and projected average monthly consecutive dry days from January through December. A dashed black line represents the historical baseline. Solid lines represent projected median values for 2030, 2055, and 2085, while shaded bands show the 10th-to-90th percentile ranges for each projection period.</a:t>
            </a:r>
          </a:p>
          <a:p>
            <a:r>
              <a:rPr lang="en-US" sz="2000"/>
              <a:t>The historical baseline begins at about 5.6 consecutive dry days in January, rises gradually to about 6.3 in April, then falls below 6 days from May through July. It increases to nearly 7 days in August, declines slightly in September, and reaches its highest point at slightly above 7 days in October. It then drops to about 5.6 days in November and remains near that level in December.</a:t>
            </a:r>
          </a:p>
          <a:p>
            <a:r>
              <a:rPr lang="en-US" sz="2000"/>
              <a:t>The projected median lines generally follow a similar seasonal pattern. Differences from the historical baseline are most pronounced in autumn. All three projected medians peak in October, with the 2085 median highest at just over 8 consecutive dry days. The uncertainty ranges are also widest around October, particularly for 2085, when the upper end approaches 10 consecutive dry days.</a:t>
            </a:r>
          </a:p>
        </p:txBody>
      </p:sp>
    </p:spTree>
    <p:extLst>
      <p:ext uri="{BB962C8B-B14F-4D97-AF65-F5344CB8AC3E}">
        <p14:creationId xmlns:p14="http://schemas.microsoft.com/office/powerpoint/2010/main" val="1043610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FC1BD-2123-E055-21E2-0C6789854B37}"/>
              </a:ext>
            </a:extLst>
          </p:cNvPr>
          <p:cNvSpPr>
            <a:spLocks noGrp="1"/>
          </p:cNvSpPr>
          <p:nvPr>
            <p:ph type="title"/>
          </p:nvPr>
        </p:nvSpPr>
        <p:spPr>
          <a:xfrm>
            <a:off x="838200" y="161343"/>
            <a:ext cx="10515600" cy="1325563"/>
          </a:xfrm>
        </p:spPr>
        <p:txBody>
          <a:bodyPr/>
          <a:lstStyle/>
          <a:p>
            <a:r>
              <a:rPr lang="en-US"/>
              <a:t>Prepare PA: Vision and Mission</a:t>
            </a:r>
          </a:p>
        </p:txBody>
      </p:sp>
      <p:pic>
        <p:nvPicPr>
          <p:cNvPr id="5" name="Picture 4" descr="Prepare PA: Partners for a Resilient Pennsylvania logo over a sunset view of forested Pennsylvania hills and valleys.">
            <a:extLst>
              <a:ext uri="{FF2B5EF4-FFF2-40B4-BE49-F238E27FC236}">
                <a16:creationId xmlns:a16="http://schemas.microsoft.com/office/drawing/2014/main" id="{74C9D503-E26B-97F3-C4B9-7DF818151F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048735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3FD0C-2811-BABB-7230-C51D869049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4E8D49-410A-805E-4501-A1EE772B65F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123EA692-9600-58CB-0A7E-9651EF7BDE83}"/>
              </a:ext>
              <a:ext uri="{C183D7F6-B498-43B3-948B-1728B52AA6E4}">
                <adec:decorative xmlns:adec="http://schemas.microsoft.com/office/drawing/2017/decorative" val="0"/>
              </a:ext>
            </a:extLst>
          </p:cNvPr>
          <p:cNvSpPr txBox="1">
            <a:spLocks noGrp="1"/>
          </p:cNvSpPr>
          <p:nvPr>
            <p:ph type="title"/>
          </p:nvPr>
        </p:nvSpPr>
        <p:spPr>
          <a:xfrm>
            <a:off x="0" y="0"/>
            <a:ext cx="12192000" cy="138499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5382"/>
                </a:solidFill>
                <a:effectLst/>
                <a:uLnTx/>
                <a:uFillTx/>
                <a:latin typeface="Franklin Gothic Medium"/>
                <a:ea typeface="+mn-ea"/>
                <a:cs typeface="+mn-cs"/>
              </a:rPr>
              <a:t>Prepare PA is a climate resilience network that connects state agencies, non-profits, businesses, colleges and universities, local governments, and individuals across the Commonwealth of Pennsylvania.</a:t>
            </a:r>
          </a:p>
        </p:txBody>
      </p:sp>
      <p:sp>
        <p:nvSpPr>
          <p:cNvPr id="4" name="Text Placeholder 3">
            <a:extLst>
              <a:ext uri="{FF2B5EF4-FFF2-40B4-BE49-F238E27FC236}">
                <a16:creationId xmlns:a16="http://schemas.microsoft.com/office/drawing/2014/main" id="{68210089-0E03-4676-C6D7-3FB8130C5938}"/>
              </a:ext>
            </a:extLst>
          </p:cNvPr>
          <p:cNvSpPr>
            <a:spLocks noGrp="1"/>
          </p:cNvSpPr>
          <p:nvPr>
            <p:ph type="body" idx="2"/>
          </p:nvPr>
        </p:nvSpPr>
        <p:spPr>
          <a:xfrm>
            <a:off x="465667" y="2093384"/>
            <a:ext cx="4535424" cy="2926080"/>
          </a:xfrm>
          <a:solidFill>
            <a:srgbClr val="156082"/>
          </a:solidFill>
        </p:spPr>
        <p:txBody>
          <a:bodyPr/>
          <a:lstStyle/>
          <a:p>
            <a:pPr marL="0" lvl="1" indent="0">
              <a:buFont typeface="Arial" panose="020B0604020202020204" pitchFamily="34" charset="0"/>
              <a:buNone/>
            </a:pPr>
            <a:r>
              <a:rPr lang="en-US" b="1">
                <a:solidFill>
                  <a:schemeClr val="bg1"/>
                </a:solidFill>
                <a:latin typeface="Franklin Gothic Demi" panose="020B0603020102020204" pitchFamily="34" charset="0"/>
                <a:ea typeface="Open Sans"/>
                <a:cs typeface="Open Sans"/>
              </a:rPr>
              <a:t>VISION:</a:t>
            </a:r>
            <a:endParaRPr lang="en-US" b="1">
              <a:solidFill>
                <a:schemeClr val="bg1"/>
              </a:solidFill>
              <a:latin typeface="Franklin Gothic Book"/>
              <a:ea typeface="Open Sans"/>
              <a:cs typeface="Open Sans"/>
            </a:endParaRPr>
          </a:p>
          <a:p>
            <a:pPr marL="0" lvl="1" indent="0">
              <a:buFont typeface="Arial" panose="020B0604020202020204" pitchFamily="34" charset="0"/>
              <a:buNone/>
            </a:pPr>
            <a:r>
              <a:rPr lang="en-US">
                <a:solidFill>
                  <a:schemeClr val="bg1"/>
                </a:solidFill>
                <a:latin typeface="Franklin Gothic Book"/>
                <a:ea typeface="Open Sans"/>
                <a:cs typeface="Open Sans"/>
              </a:rPr>
              <a:t>To catalyze a resilient, equitable, and thriving Pennsylvania by coordinating climate action, amplifying local capacity, and fostering cross-sector partnership.</a:t>
            </a:r>
            <a:endParaRPr lang="en-US">
              <a:solidFill>
                <a:schemeClr val="bg1"/>
              </a:solidFill>
              <a:latin typeface="Franklin Gothic Book"/>
            </a:endParaRPr>
          </a:p>
          <a:p>
            <a:endParaRPr lang="en-US"/>
          </a:p>
        </p:txBody>
      </p:sp>
      <p:sp>
        <p:nvSpPr>
          <p:cNvPr id="12" name="Text Placeholder 3" descr="Prepare PA Mission">
            <a:extLst>
              <a:ext uri="{FF2B5EF4-FFF2-40B4-BE49-F238E27FC236}">
                <a16:creationId xmlns:a16="http://schemas.microsoft.com/office/drawing/2014/main" id="{E10BA0AE-9933-E6ED-7D87-4C3272ACE636}"/>
              </a:ext>
              <a:ext uri="{C183D7F6-B498-43B3-948B-1728B52AA6E4}">
                <adec:decorative xmlns:adec="http://schemas.microsoft.com/office/drawing/2017/decorative" val="0"/>
              </a:ext>
            </a:extLst>
          </p:cNvPr>
          <p:cNvSpPr>
            <a:spLocks noGrp="1"/>
          </p:cNvSpPr>
          <p:nvPr>
            <p:ph type="body" idx="1"/>
          </p:nvPr>
        </p:nvSpPr>
        <p:spPr>
          <a:xfrm>
            <a:off x="4996349" y="2093384"/>
            <a:ext cx="6729984" cy="2926080"/>
          </a:xfrm>
          <a:solidFill>
            <a:srgbClr val="0B3041"/>
          </a:solidFill>
        </p:spPr>
        <p:txBody>
          <a:bodyPr vert="horz" lIns="274320" tIns="274320" rIns="274320" bIns="274320" rtlCol="0" anchor="t">
            <a:noAutofit/>
          </a:bodyPr>
          <a:lstStyle/>
          <a:p>
            <a:pPr marL="0" lvl="1" indent="0">
              <a:buNone/>
            </a:pPr>
            <a:r>
              <a:rPr lang="en-US" b="1">
                <a:solidFill>
                  <a:schemeClr val="bg1"/>
                </a:solidFill>
                <a:latin typeface="Franklin Gothic Demi" panose="020B0603020102020204" pitchFamily="34" charset="0"/>
                <a:ea typeface="Open Sans"/>
                <a:cs typeface="Open Sans"/>
              </a:rPr>
              <a:t>MISSION:</a:t>
            </a:r>
            <a:endParaRPr lang="en-US" b="1">
              <a:solidFill>
                <a:schemeClr val="bg1"/>
              </a:solidFill>
              <a:latin typeface="Franklin Gothic Book" panose="020B0503020102020204" pitchFamily="34" charset="0"/>
              <a:ea typeface="Open Sans"/>
              <a:cs typeface="Open Sans"/>
            </a:endParaRPr>
          </a:p>
          <a:p>
            <a:pPr marL="0" lvl="1" indent="0">
              <a:buNone/>
            </a:pPr>
            <a:r>
              <a:rPr lang="en-US">
                <a:solidFill>
                  <a:schemeClr val="bg1"/>
                </a:solidFill>
                <a:latin typeface="Franklin Gothic Book" panose="020B0503020102020204" pitchFamily="34" charset="0"/>
                <a:ea typeface="Open Sans"/>
                <a:cs typeface="Open Sans"/>
              </a:rPr>
              <a:t>To prepare Pennsylvania through innovation and collaboration to thrive in a changing climate—by equipping communities with the knowledge, tools, and support needed to mitigate risks, adapt to environmental uncertainties, and build long-term resilience.​</a:t>
            </a:r>
            <a:endParaRPr lang="en-US">
              <a:latin typeface="Franklin Gothic Book" panose="020B0503020102020204" pitchFamily="34" charset="0"/>
            </a:endParaRPr>
          </a:p>
        </p:txBody>
      </p:sp>
    </p:spTree>
    <p:extLst>
      <p:ext uri="{BB962C8B-B14F-4D97-AF65-F5344CB8AC3E}">
        <p14:creationId xmlns:p14="http://schemas.microsoft.com/office/powerpoint/2010/main" val="2207535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E82663-173D-40BC-903E-99390EF93E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256"/>
            <a:ext cx="5143500" cy="6858000"/>
          </a:xfrm>
          <a:prstGeom prst="rect">
            <a:avLst/>
          </a:prstGeom>
        </p:spPr>
      </p:pic>
      <p:sp>
        <p:nvSpPr>
          <p:cNvPr id="2" name="Title 1">
            <a:extLst>
              <a:ext uri="{FF2B5EF4-FFF2-40B4-BE49-F238E27FC236}">
                <a16:creationId xmlns:a16="http://schemas.microsoft.com/office/drawing/2014/main" id="{59EDCF04-410B-3D68-7C12-06A5A1677A50}"/>
              </a:ext>
            </a:extLst>
          </p:cNvPr>
          <p:cNvSpPr>
            <a:spLocks noGrp="1"/>
          </p:cNvSpPr>
          <p:nvPr>
            <p:ph type="title"/>
          </p:nvPr>
        </p:nvSpPr>
        <p:spPr>
          <a:xfrm>
            <a:off x="5791199" y="365125"/>
            <a:ext cx="6048376" cy="1292225"/>
          </a:xfrm>
        </p:spPr>
        <p:txBody>
          <a:bodyPr/>
          <a:lstStyle/>
          <a:p>
            <a:r>
              <a:rPr lang="en-US" dirty="0"/>
              <a:t>Final Thoughts</a:t>
            </a:r>
          </a:p>
        </p:txBody>
      </p:sp>
      <p:sp>
        <p:nvSpPr>
          <p:cNvPr id="3" name="Text Placeholder 2">
            <a:extLst>
              <a:ext uri="{FF2B5EF4-FFF2-40B4-BE49-F238E27FC236}">
                <a16:creationId xmlns:a16="http://schemas.microsoft.com/office/drawing/2014/main" id="{58703B99-1687-207C-EAF0-797E4825497F}"/>
              </a:ext>
            </a:extLst>
          </p:cNvPr>
          <p:cNvSpPr>
            <a:spLocks noGrp="1"/>
          </p:cNvSpPr>
          <p:nvPr>
            <p:ph type="body" idx="1"/>
          </p:nvPr>
        </p:nvSpPr>
        <p:spPr>
          <a:xfrm>
            <a:off x="5476874" y="1698625"/>
            <a:ext cx="6048375" cy="4794250"/>
          </a:xfrm>
        </p:spPr>
        <p:txBody>
          <a:bodyPr>
            <a:normAutofit fontScale="92500" lnSpcReduction="20000"/>
          </a:bodyPr>
          <a:lstStyle/>
          <a:p>
            <a:r>
              <a:rPr lang="en-US" b="1" err="1"/>
              <a:t>EFNet</a:t>
            </a:r>
            <a:r>
              <a:rPr lang="en-US"/>
              <a:t> is a transdisciplinary network to catalyze a research agenda to understand future wildfire risks and impacts</a:t>
            </a:r>
          </a:p>
          <a:p>
            <a:endParaRPr lang="en-US"/>
          </a:p>
          <a:p>
            <a:r>
              <a:rPr lang="en-US" b="1"/>
              <a:t>Prepare PA </a:t>
            </a:r>
            <a:r>
              <a:rPr lang="en-US"/>
              <a:t>is a transdisciplinary network to catalyze resilient Pennsylvania landscapes and communities</a:t>
            </a:r>
          </a:p>
          <a:p>
            <a:pPr marL="114300" indent="0">
              <a:buNone/>
            </a:pPr>
            <a:endParaRPr lang="en-US"/>
          </a:p>
          <a:p>
            <a:r>
              <a:rPr lang="en-US" b="1"/>
              <a:t>How can these networks and research best support policy and  management decision-making?</a:t>
            </a:r>
          </a:p>
        </p:txBody>
      </p:sp>
    </p:spTree>
    <p:extLst>
      <p:ext uri="{BB962C8B-B14F-4D97-AF65-F5344CB8AC3E}">
        <p14:creationId xmlns:p14="http://schemas.microsoft.com/office/powerpoint/2010/main" val="2860674086"/>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ccessible-ppt-multiple layouts" id="{E75F9D81-17B3-D148-B1DF-194B193BFDE7}" vid="{5C846F77-6C1B-1544-B913-0C9F5953F54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15A4D5FAA33764CBD6D9E1AB7DE7FD5" ma:contentTypeVersion="19" ma:contentTypeDescription="Create a new document." ma:contentTypeScope="" ma:versionID="7a0401cdf7845917540487d45cf741bf">
  <xsd:schema xmlns:xsd="http://www.w3.org/2001/XMLSchema" xmlns:xs="http://www.w3.org/2001/XMLSchema" xmlns:p="http://schemas.microsoft.com/office/2006/metadata/properties" xmlns:ns2="1501d2b9-1ffb-4c28-b451-91c87604adaf" xmlns:ns3="72314bfc-f95a-48c3-b117-dabb921f03fe" targetNamespace="http://schemas.microsoft.com/office/2006/metadata/properties" ma:root="true" ma:fieldsID="d0574d862f34d55fa9c1116e5bc11b4c" ns2:_="" ns3:_="">
    <xsd:import namespace="1501d2b9-1ffb-4c28-b451-91c87604adaf"/>
    <xsd:import namespace="72314bfc-f95a-48c3-b117-dabb921f03f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01d2b9-1ffb-4c28-b451-91c87604ad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8b28469-8996-4088-bd89-44d87d6385e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2314bfc-f95a-48c3-b117-dabb921f03fe"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f4c4d0d-f615-4073-92a6-42f1d22cfaf1}" ma:internalName="TaxCatchAll" ma:showField="CatchAllData" ma:web="72314bfc-f95a-48c3-b117-dabb921f03f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2314bfc-f95a-48c3-b117-dabb921f03fe" xsi:nil="true"/>
    <lcf76f155ced4ddcb4097134ff3c332f xmlns="1501d2b9-1ffb-4c28-b451-91c87604ada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8425EDC-4563-4C76-B1E6-D2AA15A8FA66}">
  <ds:schemaRefs>
    <ds:schemaRef ds:uri="http://schemas.microsoft.com/sharepoint/v3/contenttype/forms"/>
  </ds:schemaRefs>
</ds:datastoreItem>
</file>

<file path=customXml/itemProps2.xml><?xml version="1.0" encoding="utf-8"?>
<ds:datastoreItem xmlns:ds="http://schemas.openxmlformats.org/officeDocument/2006/customXml" ds:itemID="{0A93FCE1-08C8-4327-ABCE-024AFA1C46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01d2b9-1ffb-4c28-b451-91c87604adaf"/>
    <ds:schemaRef ds:uri="72314bfc-f95a-48c3-b117-dabb921f03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8C65BF-37CE-40D4-8176-B53FBE2FD396}">
  <ds:schemaRefs>
    <ds:schemaRef ds:uri="http://schemas.microsoft.com/office/2006/metadata/properties"/>
    <ds:schemaRef ds:uri="http://schemas.microsoft.com/office/infopath/2007/PartnerControls"/>
    <ds:schemaRef ds:uri="72314bfc-f95a-48c3-b117-dabb921f03fe"/>
    <ds:schemaRef ds:uri="1501d2b9-1ffb-4c28-b451-91c87604adaf"/>
  </ds:schemaRefs>
</ds:datastoreItem>
</file>

<file path=docProps/app.xml><?xml version="1.0" encoding="utf-8"?>
<Properties xmlns="http://schemas.openxmlformats.org/officeDocument/2006/extended-properties" xmlns:vt="http://schemas.openxmlformats.org/officeDocument/2006/docPropsVTypes">
  <TotalTime>3</TotalTime>
  <Words>2801</Words>
  <Application>Microsoft Office PowerPoint</Application>
  <PresentationFormat>Widescreen</PresentationFormat>
  <Paragraphs>172</Paragraphs>
  <Slides>29</Slides>
  <Notes>23</Notes>
  <HiddenSlides>9</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29</vt:i4>
      </vt:variant>
    </vt:vector>
  </HeadingPairs>
  <TitlesOfParts>
    <vt:vector size="41" baseType="lpstr">
      <vt:lpstr>Aptos</vt:lpstr>
      <vt:lpstr>Arial</vt:lpstr>
      <vt:lpstr>Atkinson Hyperlegible Next</vt:lpstr>
      <vt:lpstr>Calibri</vt:lpstr>
      <vt:lpstr>Franklin Gothic Book</vt:lpstr>
      <vt:lpstr>Franklin Gothic Demi</vt:lpstr>
      <vt:lpstr>Franklin Gothic Medium</vt:lpstr>
      <vt:lpstr>Libre Franklin Medium</vt:lpstr>
      <vt:lpstr>Play</vt:lpstr>
      <vt:lpstr>Wingdings</vt:lpstr>
      <vt:lpstr>1_office theme</vt:lpstr>
      <vt:lpstr>2_Office Theme</vt:lpstr>
      <vt:lpstr>Erica Smithwick Distinguished Professor of Geography</vt:lpstr>
      <vt:lpstr>The EFNet Team</vt:lpstr>
      <vt:lpstr>WUI</vt:lpstr>
      <vt:lpstr>Text description of WUI Map</vt:lpstr>
      <vt:lpstr>Complex Land Ownership</vt:lpstr>
      <vt:lpstr>Long-text description of Complex Land Ownership Image</vt:lpstr>
      <vt:lpstr>Woody Cover</vt:lpstr>
      <vt:lpstr>Text Description of Woody Cover Image </vt:lpstr>
      <vt:lpstr>2023 Canadian Wildfire Smoke</vt:lpstr>
      <vt:lpstr>Text Description of NOAA map showing smoke cover</vt:lpstr>
      <vt:lpstr>Increasing Wildfire Smoke</vt:lpstr>
      <vt:lpstr>Text description for Increasing Wildfire Smoke images</vt:lpstr>
      <vt:lpstr>Motivation: Increasing Risk</vt:lpstr>
      <vt:lpstr>Thompson Hollow Fire, PA</vt:lpstr>
      <vt:lpstr>Guiding Questions</vt:lpstr>
      <vt:lpstr>Transdisciplinary Approach [Workshops!]</vt:lpstr>
      <vt:lpstr>Transdisciplinary Workshop #2</vt:lpstr>
      <vt:lpstr>Penn State</vt:lpstr>
      <vt:lpstr>EFNet Grad Fellowship in Transdisciplinary Wildland Fire Science – Cohort #1</vt:lpstr>
      <vt:lpstr>Recent Fire-Weather Associations</vt:lpstr>
      <vt:lpstr>Text Description of RH Anomalies </vt:lpstr>
      <vt:lpstr>Climate Extremes</vt:lpstr>
      <vt:lpstr>Text Description of 1951–2024 Tri-state Fall Climate Measures</vt:lpstr>
      <vt:lpstr>What is the fire weather of the future?</vt:lpstr>
      <vt:lpstr>Text Description of Dry Days Map</vt:lpstr>
      <vt:lpstr>Text Description of Dry Days Line Chart </vt:lpstr>
      <vt:lpstr>Prepare PA: Vision and Mission</vt:lpstr>
      <vt:lpstr>Prepare PA is a climate resilience network that connects state agencies, non-profits, businesses, colleges and universities, local governments, and individuals across the Commonwealth of Pennsylvania.</vt:lpstr>
      <vt:lpstr>Final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Craig, Patricia Lee</dc:creator>
  <cp:lastModifiedBy>Craig, Patricia Lee</cp:lastModifiedBy>
  <cp:revision>1</cp:revision>
  <dcterms:created xsi:type="dcterms:W3CDTF">2026-10-02T20:07:00Z</dcterms:created>
  <dcterms:modified xsi:type="dcterms:W3CDTF">2026-10-02T20:27:10Z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0x010100A15A4D5FAA33764CBD6D9E1AB7DE7FD5</vt:lpwstr>
  </property>
  <property fmtid="{D5CDD505-2E9C-101B-9397-08002B2CF9AE}" pid="3" name="MediaServiceImageTags">
    <vt:lpwstr/>
  </property>
</Properties>
</file>