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</p:sldMasterIdLst>
  <p:sldIdLst>
    <p:sldId id="263" r:id="rId6"/>
    <p:sldId id="262" r:id="rId7"/>
    <p:sldId id="265" r:id="rId8"/>
    <p:sldId id="266" r:id="rId9"/>
    <p:sldId id="267" r:id="rId10"/>
    <p:sldId id="257" r:id="rId11"/>
    <p:sldId id="259" r:id="rId12"/>
    <p:sldId id="260" r:id="rId13"/>
    <p:sldId id="258" r:id="rId14"/>
    <p:sldId id="261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0A909A-21BA-4CFA-BB4E-BFA403294E33}" v="371" dt="2024-09-11T17:54:56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1"/>
    <p:restoredTop sz="94680"/>
  </p:normalViewPr>
  <p:slideViewPr>
    <p:cSldViewPr snapToGrid="0" snapToObjects="1">
      <p:cViewPr varScale="1">
        <p:scale>
          <a:sx n="61" d="100"/>
          <a:sy n="61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ver, Nicola" userId="da769a65-55d8-426c-8ee2-394cf0841759" providerId="ADAL" clId="{7373F39D-2949-44B5-BB8E-19BA9485957F}"/>
    <pc:docChg chg="modSld">
      <pc:chgData name="Kiver, Nicola" userId="da769a65-55d8-426c-8ee2-394cf0841759" providerId="ADAL" clId="{7373F39D-2949-44B5-BB8E-19BA9485957F}" dt="2024-09-12T16:51:59.436" v="96" actId="20577"/>
      <pc:docMkLst>
        <pc:docMk/>
      </pc:docMkLst>
      <pc:sldChg chg="modSp mod">
        <pc:chgData name="Kiver, Nicola" userId="da769a65-55d8-426c-8ee2-394cf0841759" providerId="ADAL" clId="{7373F39D-2949-44B5-BB8E-19BA9485957F}" dt="2024-09-12T16:44:12.646" v="85" actId="20577"/>
        <pc:sldMkLst>
          <pc:docMk/>
          <pc:sldMk cId="1599614816" sldId="257"/>
        </pc:sldMkLst>
        <pc:spChg chg="mod">
          <ac:chgData name="Kiver, Nicola" userId="da769a65-55d8-426c-8ee2-394cf0841759" providerId="ADAL" clId="{7373F39D-2949-44B5-BB8E-19BA9485957F}" dt="2024-09-12T16:44:12.646" v="85" actId="20577"/>
          <ac:spMkLst>
            <pc:docMk/>
            <pc:sldMk cId="1599614816" sldId="257"/>
            <ac:spMk id="2" creationId="{00000000-0000-0000-0000-000000000000}"/>
          </ac:spMkLst>
        </pc:spChg>
        <pc:spChg chg="mod">
          <ac:chgData name="Kiver, Nicola" userId="da769a65-55d8-426c-8ee2-394cf0841759" providerId="ADAL" clId="{7373F39D-2949-44B5-BB8E-19BA9485957F}" dt="2024-09-12T16:43:50.677" v="83" actId="20577"/>
          <ac:spMkLst>
            <pc:docMk/>
            <pc:sldMk cId="1599614816" sldId="257"/>
            <ac:spMk id="3" creationId="{00000000-0000-0000-0000-000000000000}"/>
          </ac:spMkLst>
        </pc:spChg>
      </pc:sldChg>
      <pc:sldChg chg="modSp mod">
        <pc:chgData name="Kiver, Nicola" userId="da769a65-55d8-426c-8ee2-394cf0841759" providerId="ADAL" clId="{7373F39D-2949-44B5-BB8E-19BA9485957F}" dt="2024-09-12T16:51:59.436" v="96" actId="20577"/>
        <pc:sldMkLst>
          <pc:docMk/>
          <pc:sldMk cId="1131257902" sldId="261"/>
        </pc:sldMkLst>
        <pc:spChg chg="mod">
          <ac:chgData name="Kiver, Nicola" userId="da769a65-55d8-426c-8ee2-394cf0841759" providerId="ADAL" clId="{7373F39D-2949-44B5-BB8E-19BA9485957F}" dt="2024-09-12T16:51:59.436" v="96" actId="20577"/>
          <ac:spMkLst>
            <pc:docMk/>
            <pc:sldMk cId="1131257902" sldId="261"/>
            <ac:spMk id="3" creationId="{00000000-0000-0000-0000-000000000000}"/>
          </ac:spMkLst>
        </pc:spChg>
      </pc:sldChg>
      <pc:sldChg chg="modSp mod">
        <pc:chgData name="Kiver, Nicola" userId="da769a65-55d8-426c-8ee2-394cf0841759" providerId="ADAL" clId="{7373F39D-2949-44B5-BB8E-19BA9485957F}" dt="2024-09-11T18:18:15.560" v="1" actId="20577"/>
        <pc:sldMkLst>
          <pc:docMk/>
          <pc:sldMk cId="3379828161" sldId="262"/>
        </pc:sldMkLst>
        <pc:spChg chg="mod">
          <ac:chgData name="Kiver, Nicola" userId="da769a65-55d8-426c-8ee2-394cf0841759" providerId="ADAL" clId="{7373F39D-2949-44B5-BB8E-19BA9485957F}" dt="2024-09-11T18:18:15.560" v="1" actId="20577"/>
          <ac:spMkLst>
            <pc:docMk/>
            <pc:sldMk cId="3379828161" sldId="262"/>
            <ac:spMk id="2" creationId="{443350B4-4D75-C32C-40D1-B3E79C3459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1281371" y="5225552"/>
            <a:ext cx="3867521" cy="133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CCFF-4EE2-4EDC-80C2-83A3A558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9459C-2882-4D7F-8D7C-F870256A0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FAB25-DB27-4AD7-A1ED-A563D68C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9A591-A129-45E8-AA07-37B1B2E2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BE6C9-C927-466E-831E-A4E7C186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6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681C-7398-4526-85E5-4E4D714C9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79B29-1FD9-484A-BCF0-DE700414D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34BD9-57A6-411E-9721-E4E0EC135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7A013-D31B-4120-A4F8-925ECBBD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FB7EA-6BF8-4792-8706-D66DB439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2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AAA6A-D2F4-4D19-9577-2CD8C461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72A9A-77CE-416D-B14E-5F4F546DE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7F502-E70D-42DD-97C3-C73CC825B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75323-ABF7-4D16-A0AC-C45C3B96C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7EFF4-9533-4185-8976-647F522D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358CE-F8E6-4C0F-9EA5-A4E3223E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2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A7DCD-D6F7-4C44-898D-8477DF1C5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3C171-9D1D-4EA6-BF8E-BFDA9B0A3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B6746-B994-4BE3-AB0C-04698447C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CBA4AA-7578-492C-9A89-8802CB1C1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73F4A-F00D-4232-AF47-D817AF352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900E41-173D-4B78-B756-1F675391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BFAE5-CF2E-45A2-A46F-F4F39C1A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E587AF-0006-4BE4-9D6C-AFFE8088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10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AB01-BD44-47D3-A638-130C92302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8F99F9-228D-4C52-8E8E-7B7762E0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5EE6A7-FDA1-4DD2-B29F-627799CF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6B131-8F07-4C15-94B4-CC0B40AB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26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4ECF90-2976-4A76-AD7B-8C12738BF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0ADC0-D403-441B-AEED-68B07A59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2A860-A40D-46E6-8704-54256681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65368-5E96-4E10-B060-56F104DC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8E6B3-ED46-42CB-9B78-5385FB19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C2B46-543E-40B9-994D-52FDC10E1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62D2E-DDAE-4B1C-A101-9472731D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1BCBD-E9B8-4C92-936B-011A6302C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7E30D-2F1D-42CC-AAEB-A927DD02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5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37A63-1991-4B3F-9B9A-7F4FCA754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FA5EF-F6DC-49E6-897C-711AC83FA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52048-27EA-4AFC-BC6F-BF9C323B6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9951E-8C39-4308-8F90-ABFE5A47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C33C5-546B-45E3-9B3B-21081805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B1610-4AAF-4B1D-8197-B158C7D0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2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DE0C-6F60-4B9E-8E5E-E4DCB9FF2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AF464-EB81-4347-BA50-341085D2A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BEBC1-35F5-44FD-AFD1-2FEDD70A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FDC34-7171-4D20-814C-C66A6301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C1A-C37F-453D-A9D6-34349E01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6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CE3284-9214-4A0B-9B03-C3D984E5C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1FD32-DA55-497E-8E46-6CCA2DAE5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DD3DF-BACA-49C0-BAF9-2E305C88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B4B9E-E07A-489A-B93B-76155055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7A8FA-A810-4C1F-9ACA-C8AF6164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3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5592763"/>
            <a:ext cx="6516688" cy="836612"/>
          </a:xfrm>
        </p:spPr>
        <p:txBody>
          <a:bodyPr/>
          <a:lstStyle>
            <a:lvl1pPr>
              <a:defRPr sz="2000"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1281371" y="5225552"/>
            <a:ext cx="3867521" cy="133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E6C3-E921-4604-BE82-CB7930354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F8C4B-C3E2-4400-90AE-81ADD5B72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A8E60-CE6F-4AA6-AF53-939D3966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E266F-7B09-43AB-838F-D3C70355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88E4C-8BDB-4DBF-9E7E-B0108E77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60" r:id="rId5"/>
    <p:sldLayoutId id="2147483661" r:id="rId6"/>
    <p:sldLayoutId id="2147483651" r:id="rId7"/>
    <p:sldLayoutId id="214748366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97FCC-3B36-4066-9AE8-9F391CAE3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0690C-EB41-4BC9-B547-5D3BF82F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01ED9-7283-49A6-8E65-E1DE536BF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58189-7F4A-49C3-8CA7-0EA34D08FA4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69DB5-CDDC-4EEB-A07B-A6D46C858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284A9-E0ED-4AB0-A5CC-134A7B612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C5B01-274A-4F4F-B488-6F651D3C9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CB95732-565A-4D2C-A3AB-CC460C0D3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77F1AF47-AE98-4034-BD91-1976FA4D9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8EC0EE2B-2029-48DD-893D-F528E651B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45AE1D08-1ED1-4F59-B42F-4D8EA33DC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9A79B912-88EA-4640-BDEB-51B3B11A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8D30F1-8C69-A3EF-7EFE-F844F13F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60" y="1145435"/>
            <a:ext cx="3943551" cy="130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200" b="1" dirty="0">
                <a:solidFill>
                  <a:srgbClr val="00B0F0"/>
                </a:solidFill>
                <a:latin typeface="Rockwell" panose="02060603020205020403" pitchFamily="18" charset="0"/>
              </a:rPr>
              <a:t>Celebration of Accomplishments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7698FE-9B64-8C6C-68C6-18558A100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05" y="4320894"/>
            <a:ext cx="3967996" cy="149658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3:30 - 5:30 p.m.</a:t>
            </a:r>
          </a:p>
          <a:p>
            <a:r>
              <a:rPr lang="en-US" sz="24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Thursday, September 12</a:t>
            </a:r>
          </a:p>
          <a:p>
            <a:r>
              <a:rPr lang="en-US" sz="24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603 Barron Innovation Hub</a:t>
            </a:r>
          </a:p>
        </p:txBody>
      </p:sp>
      <p:pic>
        <p:nvPicPr>
          <p:cNvPr id="12" name="Picture 11" descr="A person in a suit and tie&#10;&#10;Description automatically generated">
            <a:extLst>
              <a:ext uri="{FF2B5EF4-FFF2-40B4-BE49-F238E27FC236}">
                <a16:creationId xmlns:a16="http://schemas.microsoft.com/office/drawing/2014/main" id="{561A571D-2861-5F8B-5679-BD5BD8C48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711" y="263101"/>
            <a:ext cx="2585275" cy="3554755"/>
          </a:xfrm>
          <a:prstGeom prst="rect">
            <a:avLst/>
          </a:prstGeom>
          <a:ln w="5715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Picture 13" descr="A person in a suit and tie&#10;&#10;Description automatically generated">
            <a:extLst>
              <a:ext uri="{FF2B5EF4-FFF2-40B4-BE49-F238E27FC236}">
                <a16:creationId xmlns:a16="http://schemas.microsoft.com/office/drawing/2014/main" id="{8C3705AF-0C37-2951-EB9C-69543A294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320" y="263101"/>
            <a:ext cx="2585275" cy="3554755"/>
          </a:xfrm>
          <a:prstGeom prst="rect">
            <a:avLst/>
          </a:prstGeom>
          <a:ln w="5715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 descr="ALLWE">
            <a:extLst>
              <a:ext uri="{FF2B5EF4-FFF2-40B4-BE49-F238E27FC236}">
                <a16:creationId xmlns:a16="http://schemas.microsoft.com/office/drawing/2014/main" id="{19D04874-3E81-4772-AC73-6752833E5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6202" y="4492854"/>
            <a:ext cx="7065443" cy="220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143306-BBF3-CD82-2ACC-A6503BECA801}"/>
              </a:ext>
            </a:extLst>
          </p:cNvPr>
          <p:cNvSpPr txBox="1"/>
          <p:nvPr/>
        </p:nvSpPr>
        <p:spPr>
          <a:xfrm>
            <a:off x="8369099" y="3877979"/>
            <a:ext cx="29032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Karl Zimmerer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Medium Cond" panose="020B06060304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American Academy of Arts and Sciences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9AC9EF-2ED6-977E-7D6F-266F0038C362}"/>
              </a:ext>
            </a:extLst>
          </p:cNvPr>
          <p:cNvSpPr txBox="1"/>
          <p:nvPr/>
        </p:nvSpPr>
        <p:spPr>
          <a:xfrm>
            <a:off x="4815415" y="3877979"/>
            <a:ext cx="26084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Clive Randall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Medium Cond" panose="020B06060304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Evan Pugh University Professor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E54DACA-E7B5-AD24-0D58-86898EAD0E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99" y="-39901"/>
            <a:ext cx="3177376" cy="128295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ABE2843-F9BB-148A-484E-3F20210B5143}"/>
              </a:ext>
            </a:extLst>
          </p:cNvPr>
          <p:cNvSpPr txBox="1"/>
          <p:nvPr/>
        </p:nvSpPr>
        <p:spPr>
          <a:xfrm>
            <a:off x="284373" y="2274120"/>
            <a:ext cx="34256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Celebrate the accomplishments of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Clive Randall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Karl Zimmerer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and the achievements and completion of the Assessment of the Living, Learning, and Working Environment  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ALLWE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Calibri" panose="020F0502020204030204" pitchFamily="34" charset="0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0D6E6-C68D-45F7-816D-9D884A5443A7}"/>
              </a:ext>
            </a:extLst>
          </p:cNvPr>
          <p:cNvSpPr txBox="1"/>
          <p:nvPr/>
        </p:nvSpPr>
        <p:spPr>
          <a:xfrm>
            <a:off x="284373" y="5966089"/>
            <a:ext cx="35623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All EMS faculty, staff, postdocs, and graduate students are invited to attend.</a:t>
            </a:r>
          </a:p>
        </p:txBody>
      </p:sp>
    </p:spTree>
    <p:extLst>
      <p:ext uri="{BB962C8B-B14F-4D97-AF65-F5344CB8AC3E}">
        <p14:creationId xmlns:p14="http://schemas.microsoft.com/office/powerpoint/2010/main" val="1355983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Next steps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94" y="1995764"/>
            <a:ext cx="8427868" cy="3622945"/>
          </a:xfrm>
        </p:spPr>
        <p:txBody>
          <a:bodyPr>
            <a:normAutofit fontScale="25000" lnSpcReduction="20000"/>
          </a:bodyPr>
          <a:lstStyle/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ALLWE implementation steering committee dissolved and members invited to join EMS Diversity Council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EMS Diversity Council continues ALLWE initiatives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Administrative oversight continues to sit with Administrative Stewards and EMS Executive Council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University Surveys monitored to gather data and insights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Commitment to DEIB reflected in the upcoming strategic planning cycle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EMS community involved in continuing inclusion efforts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9163" lvl="1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76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125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933C-FBB9-02E9-C8F3-03AD5667DB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4C1C3-3C8F-2C7A-BB73-9DCE63600F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Enjoy the wonderful food!</a:t>
            </a:r>
          </a:p>
        </p:txBody>
      </p:sp>
    </p:spTree>
    <p:extLst>
      <p:ext uri="{BB962C8B-B14F-4D97-AF65-F5344CB8AC3E}">
        <p14:creationId xmlns:p14="http://schemas.microsoft.com/office/powerpoint/2010/main" val="422968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50B4-4D75-C32C-40D1-B3E79C345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Celebration of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337982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33ECD-48E3-0D95-F192-FE5620A3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7563"/>
            <a:ext cx="10515600" cy="753812"/>
          </a:xfrm>
        </p:spPr>
        <p:txBody>
          <a:bodyPr>
            <a:noAutofit/>
          </a:bodyPr>
          <a:lstStyle/>
          <a:p>
            <a:r>
              <a:rPr lang="en-US" sz="7200" dirty="0"/>
              <a:t>Clive Randall</a:t>
            </a:r>
          </a:p>
        </p:txBody>
      </p:sp>
      <p:pic>
        <p:nvPicPr>
          <p:cNvPr id="6" name="Content Placeholder 5" descr="A person in a suit and tie&#10;&#10;Description automatically generated">
            <a:extLst>
              <a:ext uri="{FF2B5EF4-FFF2-40B4-BE49-F238E27FC236}">
                <a16:creationId xmlns:a16="http://schemas.microsoft.com/office/drawing/2014/main" id="{7C9880D1-EA25-6E55-B990-169E0A2B09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695" y="1825625"/>
            <a:ext cx="3164609" cy="435133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49E63-707E-0093-FCDB-F1C7751C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8709" y="2773940"/>
            <a:ext cx="5668818" cy="1896630"/>
          </a:xfrm>
        </p:spPr>
        <p:txBody>
          <a:bodyPr/>
          <a:lstStyle/>
          <a:p>
            <a:r>
              <a:rPr lang="en-US" dirty="0"/>
              <a:t>Evan Pugh University Professor of Materials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72072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33ECD-48E3-0D95-F192-FE5620A3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7563"/>
            <a:ext cx="10515600" cy="753812"/>
          </a:xfrm>
        </p:spPr>
        <p:txBody>
          <a:bodyPr>
            <a:noAutofit/>
          </a:bodyPr>
          <a:lstStyle/>
          <a:p>
            <a:r>
              <a:rPr lang="en-US" sz="7200" dirty="0"/>
              <a:t>Karl Zimmerer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49E63-707E-0093-FCDB-F1C7751C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8709" y="2773940"/>
            <a:ext cx="5668818" cy="1896630"/>
          </a:xfrm>
        </p:spPr>
        <p:txBody>
          <a:bodyPr/>
          <a:lstStyle/>
          <a:p>
            <a:r>
              <a:rPr lang="en-US" dirty="0"/>
              <a:t>Elected as a member of the American Association of Arts and Sciences</a:t>
            </a:r>
          </a:p>
        </p:txBody>
      </p:sp>
      <p:pic>
        <p:nvPicPr>
          <p:cNvPr id="10" name="Content Placeholder 9" descr="A person in a suit and tie&#10;&#10;Description automatically generated">
            <a:extLst>
              <a:ext uri="{FF2B5EF4-FFF2-40B4-BE49-F238E27FC236}">
                <a16:creationId xmlns:a16="http://schemas.microsoft.com/office/drawing/2014/main" id="{E070AFA9-4BD2-AD33-8814-1A1126AE43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77" y="1825625"/>
            <a:ext cx="3164609" cy="4351338"/>
          </a:xfrm>
        </p:spPr>
      </p:pic>
    </p:spTree>
    <p:extLst>
      <p:ext uri="{BB962C8B-B14F-4D97-AF65-F5344CB8AC3E}">
        <p14:creationId xmlns:p14="http://schemas.microsoft.com/office/powerpoint/2010/main" val="335059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099179-3FE6-82C4-58EA-F72A6896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Celebrating ALLWE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2CD22-6876-38A4-9ED7-A2EC1CC8A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285"/>
            <a:ext cx="10515600" cy="1763136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Assessment of the Living, Learning, and Working Environment College of Earth and Mineral Sciences</a:t>
            </a:r>
            <a:br>
              <a:rPr lang="en-US" dirty="0"/>
            </a:br>
            <a:r>
              <a:rPr lang="en-US" dirty="0"/>
              <a:t>2018-2024</a:t>
            </a:r>
          </a:p>
        </p:txBody>
      </p:sp>
      <p:pic>
        <p:nvPicPr>
          <p:cNvPr id="6" name="Picture 5" descr="A group of people standing in a line&#10;&#10;Description automatically generated">
            <a:extLst>
              <a:ext uri="{FF2B5EF4-FFF2-40B4-BE49-F238E27FC236}">
                <a16:creationId xmlns:a16="http://schemas.microsoft.com/office/drawing/2014/main" id="{21016511-439B-FC99-D807-9970D9B4A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26904"/>
            <a:ext cx="9707418" cy="303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By the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144" y="1907843"/>
            <a:ext cx="9144000" cy="648392"/>
          </a:xfrm>
        </p:spPr>
        <p:txBody>
          <a:bodyPr>
            <a:normAutofit fontScale="25000" lnSpcReduction="20000"/>
          </a:bodyPr>
          <a:lstStyle/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 tri-chairs</a:t>
            </a:r>
          </a:p>
          <a:p>
            <a:pPr marL="461963" marR="0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57 committee members attending lots of zoom meetings! </a:t>
            </a:r>
          </a:p>
          <a:p>
            <a:pPr marL="461963" marR="0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8 administrative stewards</a:t>
            </a: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61963" marR="0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51 action items across 5 priority themes</a:t>
            </a:r>
          </a:p>
          <a:p>
            <a:pPr marL="919163" lvl="1" indent="-461963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43 have been operationalized</a:t>
            </a:r>
          </a:p>
          <a:p>
            <a:pPr marL="919163" lvl="1" indent="-461963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2 were superseded by other initiatives</a:t>
            </a:r>
            <a:endParaRPr lang="en-US" sz="7600" dirty="0">
              <a:solidFill>
                <a:srgbClr val="00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9163" lvl="1" indent="-461963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76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 need additional work to become operationalized</a:t>
            </a:r>
          </a:p>
          <a:p>
            <a:pPr marL="461963" marR="0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60 acronyms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9614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By the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144" y="1907843"/>
            <a:ext cx="8427868" cy="362294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Between 2018 and 2024</a:t>
            </a: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</a:rPr>
              <a:t>F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</a:rPr>
              <a:t>emale tenure-line faculty increased from 24.3% to 34.3%</a:t>
            </a: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emale post-docs increased from 13.5% to 41.7%</a:t>
            </a:r>
            <a:endParaRPr lang="en-US" sz="8000" dirty="0">
              <a:solidFill>
                <a:schemeClr val="tx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emale undergraduates at UP increased from 28.7% to 33.2%</a:t>
            </a:r>
            <a:endParaRPr lang="en-US" sz="8000" dirty="0">
              <a:solidFill>
                <a:schemeClr val="tx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URM tenure-line faculty increased from 4% to 10%</a:t>
            </a:r>
            <a:endParaRPr lang="en-US" sz="8000" dirty="0">
              <a:solidFill>
                <a:schemeClr val="tx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No decrease in the number of URM NTL faculty (even though 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overall numbers decreased)</a:t>
            </a:r>
          </a:p>
          <a:p>
            <a:pPr marL="685800" indent="-2238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Black/African American graduate students increased from 2.8% to 3.7%</a:t>
            </a: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9163" lvl="1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76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634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More highlights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144" y="1907843"/>
            <a:ext cx="8427868" cy="3622945"/>
          </a:xfrm>
        </p:spPr>
        <p:txBody>
          <a:bodyPr>
            <a:normAutofit fontScale="25000" lnSpcReduction="20000"/>
          </a:bodyPr>
          <a:lstStyle/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Innovative AESEDA Co-hire Program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President’s Postdoctoral Fellows Program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EMS Reads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Graduate Engagement Network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POEMS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Physical Spaces to Foster Community</a:t>
            </a:r>
          </a:p>
          <a:p>
            <a:pPr marL="1030288" indent="-5683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030288" algn="l"/>
              </a:tabLst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BUILD Training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9163" lvl="1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7600" dirty="0">
              <a:solidFill>
                <a:srgbClr val="00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70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Ongoing action items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144" y="1907843"/>
            <a:ext cx="9144000" cy="648392"/>
          </a:xfrm>
        </p:spPr>
        <p:txBody>
          <a:bodyPr>
            <a:normAutofit fontScale="25000" lnSpcReduction="20000"/>
          </a:bodyPr>
          <a:lstStyle/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Creating a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diverse community and a </a:t>
            </a: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welcoming and inclusive environment,  </a:t>
            </a:r>
            <a:r>
              <a:rPr lang="en-US" sz="80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including increasing support for underrepresented faculty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Reinforcing a climate of respect for staff 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Fostering the reporting of problematic behavior and zero tolerance for retaliation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Strengthening mentoring for graduate students and postdocs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Providing guidance and support for leaders and participants of field camps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Promoting well-being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rgbClr val="00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Highlighting heritage month celebrations</a:t>
            </a:r>
          </a:p>
          <a:p>
            <a:pPr marL="461963" indent="-4619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38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f1cb50-daf7-48c9-be60-f9ff6b6633aa" xsi:nil="true"/>
    <lcf76f155ced4ddcb4097134ff3c332f xmlns="f4314f42-8d66-45d7-a590-fb54340608b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00C4AF76F33C4EB64A9780A2FDA46F" ma:contentTypeVersion="18" ma:contentTypeDescription="Create a new document." ma:contentTypeScope="" ma:versionID="bff74cdcd0ad926250062d6819776918">
  <xsd:schema xmlns:xsd="http://www.w3.org/2001/XMLSchema" xmlns:xs="http://www.w3.org/2001/XMLSchema" xmlns:p="http://schemas.microsoft.com/office/2006/metadata/properties" xmlns:ns2="f4314f42-8d66-45d7-a590-fb54340608bd" xmlns:ns3="b7f1cb50-daf7-48c9-be60-f9ff6b6633aa" targetNamespace="http://schemas.microsoft.com/office/2006/metadata/properties" ma:root="true" ma:fieldsID="c4dba29b13133ed6b67650226ee560e2" ns2:_="" ns3:_="">
    <xsd:import namespace="f4314f42-8d66-45d7-a590-fb54340608bd"/>
    <xsd:import namespace="b7f1cb50-daf7-48c9-be60-f9ff6b6633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14f42-8d66-45d7-a590-fb54340608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1cb50-daf7-48c9-be60-f9ff6b6633a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23804ca-bd97-4dbc-a2c0-085ed508b07b}" ma:internalName="TaxCatchAll" ma:showField="CatchAllData" ma:web="b7f1cb50-daf7-48c9-be60-f9ff6b6633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555CBC-AE2A-4013-9138-4A7486A67F14}">
  <ds:schemaRefs>
    <ds:schemaRef ds:uri="http://schemas.microsoft.com/office/2006/metadata/properties"/>
    <ds:schemaRef ds:uri="http://schemas.microsoft.com/office/infopath/2007/PartnerControls"/>
    <ds:schemaRef ds:uri="b7f1cb50-daf7-48c9-be60-f9ff6b6633aa"/>
    <ds:schemaRef ds:uri="f4314f42-8d66-45d7-a590-fb54340608bd"/>
  </ds:schemaRefs>
</ds:datastoreItem>
</file>

<file path=customXml/itemProps2.xml><?xml version="1.0" encoding="utf-8"?>
<ds:datastoreItem xmlns:ds="http://schemas.openxmlformats.org/officeDocument/2006/customXml" ds:itemID="{EEACC38A-B04C-4AFF-8784-E62C88D02E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14E4BF-1282-406D-BD2B-0E02E530A3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14f42-8d66-45d7-a590-fb54340608bd"/>
    <ds:schemaRef ds:uri="b7f1cb50-daf7-48c9-be60-f9ff6b6633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399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Franklin Gothic Book</vt:lpstr>
      <vt:lpstr>Franklin Gothic Medium</vt:lpstr>
      <vt:lpstr>Franklin Gothic Medium Cond</vt:lpstr>
      <vt:lpstr>Rockwell</vt:lpstr>
      <vt:lpstr>Office Theme</vt:lpstr>
      <vt:lpstr>1_Office Theme</vt:lpstr>
      <vt:lpstr>Celebration of Accomplishments </vt:lpstr>
      <vt:lpstr>Celebration of Accomplishments</vt:lpstr>
      <vt:lpstr>Clive Randall</vt:lpstr>
      <vt:lpstr>Karl Zimmerer</vt:lpstr>
      <vt:lpstr>Celebrating ALLWE</vt:lpstr>
      <vt:lpstr>By the numbers</vt:lpstr>
      <vt:lpstr>By the numbers</vt:lpstr>
      <vt:lpstr>More highlights</vt:lpstr>
      <vt:lpstr>Ongoing action items</vt:lpstr>
      <vt:lpstr>Next steps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Kiver, Nicola</cp:lastModifiedBy>
  <cp:revision>15</cp:revision>
  <dcterms:created xsi:type="dcterms:W3CDTF">2018-03-19T17:38:41Z</dcterms:created>
  <dcterms:modified xsi:type="dcterms:W3CDTF">2024-09-12T16:52:08Z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0x010100DF00C4AF76F33C4EB64A9780A2FDA46F</vt:lpwstr>
  </property>
  <property fmtid="{D5CDD505-2E9C-101B-9397-08002B2CF9AE}" pid="3" name="MediaServiceImageTags">
    <vt:lpwstr/>
  </property>
</Properties>
</file>