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8" r:id="rId5"/>
    <p:sldId id="260" r:id="rId6"/>
    <p:sldId id="261" r:id="rId7"/>
    <p:sldId id="262" r:id="rId8"/>
    <p:sldId id="263" r:id="rId9"/>
    <p:sldId id="264" r:id="rId10"/>
    <p:sldId id="265" r:id="rId11"/>
    <p:sldId id="267" r:id="rId12"/>
    <p:sldId id="268" r:id="rId13"/>
    <p:sldId id="269" r:id="rId14"/>
    <p:sldId id="271" r:id="rId15"/>
    <p:sldId id="275" r:id="rId16"/>
    <p:sldId id="278" r:id="rId17"/>
    <p:sldId id="279" r:id="rId18"/>
    <p:sldId id="281" r:id="rId19"/>
    <p:sldId id="282" r:id="rId20"/>
  </p:sldIdLst>
  <p:sldSz cx="18288000" cy="10287000"/>
  <p:notesSz cx="9296400" cy="7010400"/>
  <p:embeddedFontLst>
    <p:embeddedFont>
      <p:font typeface="29LT Bukra Bold" panose="020B0604020202020204" charset="-78"/>
      <p:regular r:id="rId22"/>
    </p:embeddedFont>
    <p:embeddedFont>
      <p:font typeface="Roboto" panose="02000000000000000000" pitchFamily="2" charset="0"/>
      <p:regular r:id="rId23"/>
    </p:embeddedFont>
    <p:embeddedFont>
      <p:font typeface="Roboto Bold" panose="020B0604020202020204" charset="0"/>
      <p:regular r:id="rId24"/>
    </p:embeddedFont>
    <p:embeddedFont>
      <p:font typeface="Roboto Condensed Bold"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94" y="-1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1C7204A1-4234-44C4-91AD-0A57D92BA3BD}" type="datetimeFigureOut">
              <a:rPr lang="en-US" smtClean="0"/>
              <a:t>9/10/2024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E54F948-02EA-4F7C-8CBE-E10446CB804A}" type="slidenum">
              <a:rPr lang="en-US" smtClean="0"/>
              <a:t>‹#›</a:t>
            </a:fld>
            <a:endParaRPr lang="en-US"/>
          </a:p>
        </p:txBody>
      </p:sp>
    </p:spTree>
    <p:extLst>
      <p:ext uri="{BB962C8B-B14F-4D97-AF65-F5344CB8AC3E}">
        <p14:creationId xmlns:p14="http://schemas.microsoft.com/office/powerpoint/2010/main" val="400805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1</a:t>
            </a:fld>
            <a:endParaRPr lang="en-US"/>
          </a:p>
        </p:txBody>
      </p:sp>
    </p:spTree>
    <p:extLst>
      <p:ext uri="{BB962C8B-B14F-4D97-AF65-F5344CB8AC3E}">
        <p14:creationId xmlns:p14="http://schemas.microsoft.com/office/powerpoint/2010/main" val="169247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10</a:t>
            </a:fld>
            <a:endParaRPr lang="en-US"/>
          </a:p>
        </p:txBody>
      </p:sp>
    </p:spTree>
    <p:extLst>
      <p:ext uri="{BB962C8B-B14F-4D97-AF65-F5344CB8AC3E}">
        <p14:creationId xmlns:p14="http://schemas.microsoft.com/office/powerpoint/2010/main" val="115783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11</a:t>
            </a:fld>
            <a:endParaRPr lang="en-US"/>
          </a:p>
        </p:txBody>
      </p:sp>
    </p:spTree>
    <p:extLst>
      <p:ext uri="{BB962C8B-B14F-4D97-AF65-F5344CB8AC3E}">
        <p14:creationId xmlns:p14="http://schemas.microsoft.com/office/powerpoint/2010/main" val="14823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12</a:t>
            </a:fld>
            <a:endParaRPr lang="en-US"/>
          </a:p>
        </p:txBody>
      </p:sp>
    </p:spTree>
    <p:extLst>
      <p:ext uri="{BB962C8B-B14F-4D97-AF65-F5344CB8AC3E}">
        <p14:creationId xmlns:p14="http://schemas.microsoft.com/office/powerpoint/2010/main" val="1994526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13</a:t>
            </a:fld>
            <a:endParaRPr lang="en-US"/>
          </a:p>
        </p:txBody>
      </p:sp>
    </p:spTree>
    <p:extLst>
      <p:ext uri="{BB962C8B-B14F-4D97-AF65-F5344CB8AC3E}">
        <p14:creationId xmlns:p14="http://schemas.microsoft.com/office/powerpoint/2010/main" val="140823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14</a:t>
            </a:fld>
            <a:endParaRPr lang="en-US"/>
          </a:p>
        </p:txBody>
      </p:sp>
    </p:spTree>
    <p:extLst>
      <p:ext uri="{BB962C8B-B14F-4D97-AF65-F5344CB8AC3E}">
        <p14:creationId xmlns:p14="http://schemas.microsoft.com/office/powerpoint/2010/main" val="1566075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15</a:t>
            </a:fld>
            <a:endParaRPr lang="en-US"/>
          </a:p>
        </p:txBody>
      </p:sp>
    </p:spTree>
    <p:extLst>
      <p:ext uri="{BB962C8B-B14F-4D97-AF65-F5344CB8AC3E}">
        <p14:creationId xmlns:p14="http://schemas.microsoft.com/office/powerpoint/2010/main" val="146233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16</a:t>
            </a:fld>
            <a:endParaRPr lang="en-US"/>
          </a:p>
        </p:txBody>
      </p:sp>
    </p:spTree>
    <p:extLst>
      <p:ext uri="{BB962C8B-B14F-4D97-AF65-F5344CB8AC3E}">
        <p14:creationId xmlns:p14="http://schemas.microsoft.com/office/powerpoint/2010/main" val="60817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2</a:t>
            </a:fld>
            <a:endParaRPr lang="en-US"/>
          </a:p>
        </p:txBody>
      </p:sp>
    </p:spTree>
    <p:extLst>
      <p:ext uri="{BB962C8B-B14F-4D97-AF65-F5344CB8AC3E}">
        <p14:creationId xmlns:p14="http://schemas.microsoft.com/office/powerpoint/2010/main" val="249451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3</a:t>
            </a:fld>
            <a:endParaRPr lang="en-US"/>
          </a:p>
        </p:txBody>
      </p:sp>
    </p:spTree>
    <p:extLst>
      <p:ext uri="{BB962C8B-B14F-4D97-AF65-F5344CB8AC3E}">
        <p14:creationId xmlns:p14="http://schemas.microsoft.com/office/powerpoint/2010/main" val="402450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4</a:t>
            </a:fld>
            <a:endParaRPr lang="en-US"/>
          </a:p>
        </p:txBody>
      </p:sp>
    </p:spTree>
    <p:extLst>
      <p:ext uri="{BB962C8B-B14F-4D97-AF65-F5344CB8AC3E}">
        <p14:creationId xmlns:p14="http://schemas.microsoft.com/office/powerpoint/2010/main" val="85958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5</a:t>
            </a:fld>
            <a:endParaRPr lang="en-US"/>
          </a:p>
        </p:txBody>
      </p:sp>
    </p:spTree>
    <p:extLst>
      <p:ext uri="{BB962C8B-B14F-4D97-AF65-F5344CB8AC3E}">
        <p14:creationId xmlns:p14="http://schemas.microsoft.com/office/powerpoint/2010/main" val="13569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6</a:t>
            </a:fld>
            <a:endParaRPr lang="en-US"/>
          </a:p>
        </p:txBody>
      </p:sp>
    </p:spTree>
    <p:extLst>
      <p:ext uri="{BB962C8B-B14F-4D97-AF65-F5344CB8AC3E}">
        <p14:creationId xmlns:p14="http://schemas.microsoft.com/office/powerpoint/2010/main" val="384981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7</a:t>
            </a:fld>
            <a:endParaRPr lang="en-US"/>
          </a:p>
        </p:txBody>
      </p:sp>
    </p:spTree>
    <p:extLst>
      <p:ext uri="{BB962C8B-B14F-4D97-AF65-F5344CB8AC3E}">
        <p14:creationId xmlns:p14="http://schemas.microsoft.com/office/powerpoint/2010/main" val="105319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8</a:t>
            </a:fld>
            <a:endParaRPr lang="en-US"/>
          </a:p>
        </p:txBody>
      </p:sp>
    </p:spTree>
    <p:extLst>
      <p:ext uri="{BB962C8B-B14F-4D97-AF65-F5344CB8AC3E}">
        <p14:creationId xmlns:p14="http://schemas.microsoft.com/office/powerpoint/2010/main" val="3846885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54F948-02EA-4F7C-8CBE-E10446CB804A}" type="slidenum">
              <a:rPr lang="en-US" smtClean="0"/>
              <a:t>9</a:t>
            </a:fld>
            <a:endParaRPr lang="en-US"/>
          </a:p>
        </p:txBody>
      </p:sp>
    </p:spTree>
    <p:extLst>
      <p:ext uri="{BB962C8B-B14F-4D97-AF65-F5344CB8AC3E}">
        <p14:creationId xmlns:p14="http://schemas.microsoft.com/office/powerpoint/2010/main" val="224089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6.svg"/><Relationship Id="rId4" Type="http://schemas.openxmlformats.org/officeDocument/2006/relationships/image" Target="../media/image15.sv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6.svg"/><Relationship Id="rId4" Type="http://schemas.openxmlformats.org/officeDocument/2006/relationships/image" Target="../media/image44.svg"/><Relationship Id="rId9" Type="http://schemas.openxmlformats.org/officeDocument/2006/relationships/image" Target="../media/image5.png"/><Relationship Id="rId1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1.png"/><Relationship Id="rId7" Type="http://schemas.openxmlformats.org/officeDocument/2006/relationships/image" Target="../media/image21.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59.png"/><Relationship Id="rId3" Type="http://schemas.openxmlformats.org/officeDocument/2006/relationships/image" Target="../media/image52.jpeg"/><Relationship Id="rId7"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58.png"/><Relationship Id="rId2" Type="http://schemas.openxmlformats.org/officeDocument/2006/relationships/notesSlide" Target="../notesSlides/notesSlide16.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54.svg"/><Relationship Id="rId5" Type="http://schemas.openxmlformats.org/officeDocument/2006/relationships/image" Target="../media/image17.svg"/><Relationship Id="rId1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16.png"/><Relationship Id="rId9" Type="http://schemas.openxmlformats.org/officeDocument/2006/relationships/image" Target="../media/image6.svg"/><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3.jpe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15.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15.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hyperlink" Target="https://ccunitedway.org/partner-agencies" TargetMode="External"/><Relationship Id="rId5" Type="http://schemas.openxmlformats.org/officeDocument/2006/relationships/image" Target="../media/image16.png"/><Relationship Id="rId10" Type="http://schemas.openxmlformats.org/officeDocument/2006/relationships/image" Target="../media/image12.svg"/><Relationship Id="rId4" Type="http://schemas.openxmlformats.org/officeDocument/2006/relationships/image" Target="../media/image15.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2.svg"/><Relationship Id="rId4" Type="http://schemas.openxmlformats.org/officeDocument/2006/relationships/image" Target="../media/image15.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3.jpeg"/><Relationship Id="rId5" Type="http://schemas.openxmlformats.org/officeDocument/2006/relationships/image" Target="../media/image20.png"/><Relationship Id="rId10" Type="http://schemas.openxmlformats.org/officeDocument/2006/relationships/image" Target="../media/image29.png"/><Relationship Id="rId4" Type="http://schemas.openxmlformats.org/officeDocument/2006/relationships/image" Target="../media/image25.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36.pn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06995" y="746816"/>
            <a:ext cx="563768" cy="56376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5" name="TextBox 5"/>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1430721" y="3607861"/>
            <a:ext cx="9437290" cy="7584149"/>
          </a:xfrm>
          <a:custGeom>
            <a:avLst/>
            <a:gdLst/>
            <a:ahLst/>
            <a:cxnLst/>
            <a:rect l="l" t="t" r="r" b="b"/>
            <a:pathLst>
              <a:path w="9437290" h="7584149">
                <a:moveTo>
                  <a:pt x="9437289" y="0"/>
                </a:moveTo>
                <a:lnTo>
                  <a:pt x="0" y="0"/>
                </a:lnTo>
                <a:lnTo>
                  <a:pt x="0" y="7584149"/>
                </a:lnTo>
                <a:lnTo>
                  <a:pt x="9437289" y="7584149"/>
                </a:lnTo>
                <a:lnTo>
                  <a:pt x="943728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409822" flipH="1" flipV="1">
            <a:off x="-6233368" y="3650059"/>
            <a:ext cx="7680339" cy="6172200"/>
          </a:xfrm>
          <a:custGeom>
            <a:avLst/>
            <a:gdLst/>
            <a:ahLst/>
            <a:cxnLst/>
            <a:rect l="l" t="t" r="r" b="b"/>
            <a:pathLst>
              <a:path w="7680339" h="6172200">
                <a:moveTo>
                  <a:pt x="7680339" y="6172200"/>
                </a:moveTo>
                <a:lnTo>
                  <a:pt x="0" y="6172200"/>
                </a:lnTo>
                <a:lnTo>
                  <a:pt x="0" y="0"/>
                </a:lnTo>
                <a:lnTo>
                  <a:pt x="7680339" y="0"/>
                </a:lnTo>
                <a:lnTo>
                  <a:pt x="7680339" y="61722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1332181">
            <a:off x="16714812" y="794025"/>
            <a:ext cx="3685861" cy="3196646"/>
          </a:xfrm>
          <a:custGeom>
            <a:avLst/>
            <a:gdLst/>
            <a:ahLst/>
            <a:cxnLst/>
            <a:rect l="l" t="t" r="r" b="b"/>
            <a:pathLst>
              <a:path w="3685861" h="3196646">
                <a:moveTo>
                  <a:pt x="0" y="0"/>
                </a:moveTo>
                <a:lnTo>
                  <a:pt x="3685861" y="0"/>
                </a:lnTo>
                <a:lnTo>
                  <a:pt x="3685861" y="3196646"/>
                </a:lnTo>
                <a:lnTo>
                  <a:pt x="0" y="3196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332181">
            <a:off x="-972167" y="-287739"/>
            <a:ext cx="3685861" cy="3196646"/>
          </a:xfrm>
          <a:custGeom>
            <a:avLst/>
            <a:gdLst/>
            <a:ahLst/>
            <a:cxnLst/>
            <a:rect l="l" t="t" r="r" b="b"/>
            <a:pathLst>
              <a:path w="3685861" h="3196646">
                <a:moveTo>
                  <a:pt x="0" y="0"/>
                </a:moveTo>
                <a:lnTo>
                  <a:pt x="3685860" y="0"/>
                </a:lnTo>
                <a:lnTo>
                  <a:pt x="3685860" y="3196646"/>
                </a:lnTo>
                <a:lnTo>
                  <a:pt x="0" y="31966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8666555">
            <a:off x="10739086" y="-1754153"/>
            <a:ext cx="3655780" cy="4810237"/>
          </a:xfrm>
          <a:custGeom>
            <a:avLst/>
            <a:gdLst/>
            <a:ahLst/>
            <a:cxnLst/>
            <a:rect l="l" t="t" r="r" b="b"/>
            <a:pathLst>
              <a:path w="3655780" h="4810237">
                <a:moveTo>
                  <a:pt x="0" y="0"/>
                </a:moveTo>
                <a:lnTo>
                  <a:pt x="3655780" y="0"/>
                </a:lnTo>
                <a:lnTo>
                  <a:pt x="3655780" y="4810237"/>
                </a:lnTo>
                <a:lnTo>
                  <a:pt x="0" y="481023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rot="-3296436">
            <a:off x="15695676" y="6212238"/>
            <a:ext cx="3127248" cy="4114800"/>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a:off x="3995029" y="1257731"/>
            <a:ext cx="7300157" cy="4724400"/>
          </a:xfrm>
          <a:custGeom>
            <a:avLst/>
            <a:gdLst/>
            <a:ahLst/>
            <a:cxnLst/>
            <a:rect l="l" t="t" r="r" b="b"/>
            <a:pathLst>
              <a:path w="4954020" h="3285479">
                <a:moveTo>
                  <a:pt x="0" y="0"/>
                </a:moveTo>
                <a:lnTo>
                  <a:pt x="4954020" y="0"/>
                </a:lnTo>
                <a:lnTo>
                  <a:pt x="4954020" y="3285479"/>
                </a:lnTo>
                <a:lnTo>
                  <a:pt x="0" y="3285479"/>
                </a:lnTo>
                <a:lnTo>
                  <a:pt x="0" y="0"/>
                </a:lnTo>
                <a:close/>
              </a:path>
            </a:pathLst>
          </a:custGeom>
          <a:blipFill>
            <a:blip r:embed="rId15"/>
            <a:stretch>
              <a:fillRect/>
            </a:stretch>
          </a:blipFill>
        </p:spPr>
        <p:txBody>
          <a:bodyPr/>
          <a:lstStyle/>
          <a:p>
            <a:endParaRPr lang="en-US"/>
          </a:p>
        </p:txBody>
      </p:sp>
      <p:grpSp>
        <p:nvGrpSpPr>
          <p:cNvPr id="15" name="Group 15"/>
          <p:cNvGrpSpPr/>
          <p:nvPr/>
        </p:nvGrpSpPr>
        <p:grpSpPr>
          <a:xfrm>
            <a:off x="12702286" y="1828580"/>
            <a:ext cx="563768" cy="56376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17" name="TextBox 17"/>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515694" y="9288200"/>
            <a:ext cx="563768" cy="56376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20" name="TextBox 20"/>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2" name="TextBox 1">
            <a:extLst>
              <a:ext uri="{FF2B5EF4-FFF2-40B4-BE49-F238E27FC236}">
                <a16:creationId xmlns:a16="http://schemas.microsoft.com/office/drawing/2014/main" id="{8DE61FDA-CD66-0441-C5D5-91CD2D1439E5}"/>
              </a:ext>
            </a:extLst>
          </p:cNvPr>
          <p:cNvSpPr txBox="1"/>
          <p:nvPr/>
        </p:nvSpPr>
        <p:spPr>
          <a:xfrm>
            <a:off x="2092189" y="7763782"/>
            <a:ext cx="8001000" cy="2123658"/>
          </a:xfrm>
          <a:prstGeom prst="rect">
            <a:avLst/>
          </a:prstGeom>
          <a:noFill/>
        </p:spPr>
        <p:txBody>
          <a:bodyPr wrap="square" rtlCol="0">
            <a:spAutoFit/>
          </a:bodyPr>
          <a:lstStyle/>
          <a:p>
            <a:r>
              <a:rPr lang="en-US" sz="4800" dirty="0">
                <a:latin typeface="Roboto Condensed Bold" panose="020B0604020202020204" charset="0"/>
                <a:ea typeface="Roboto Condensed Bold" panose="020B0604020202020204" charset="0"/>
                <a:cs typeface="Roboto Condensed Bold" panose="020B0604020202020204" charset="0"/>
              </a:rPr>
              <a:t>Megan Evans</a:t>
            </a:r>
          </a:p>
          <a:p>
            <a:r>
              <a:rPr lang="en-US" sz="2800" dirty="0">
                <a:latin typeface="Roboto Condensed Bold" panose="020B0604020202020204" charset="0"/>
                <a:ea typeface="Roboto Condensed Bold" panose="020B0604020202020204" charset="0"/>
                <a:cs typeface="Roboto Condensed Bold" panose="020B0604020202020204" charset="0"/>
              </a:rPr>
              <a:t>Interim Director</a:t>
            </a:r>
          </a:p>
          <a:p>
            <a:r>
              <a:rPr lang="en-US" sz="2800" dirty="0">
                <a:latin typeface="Roboto Condensed Bold" panose="020B0604020202020204" charset="0"/>
                <a:ea typeface="Roboto Condensed Bold" panose="020B0604020202020204" charset="0"/>
                <a:cs typeface="Roboto Condensed Bold" panose="020B0604020202020204" charset="0"/>
              </a:rPr>
              <a:t>Director of Communications &amp; Agency Relations</a:t>
            </a:r>
          </a:p>
          <a:p>
            <a:r>
              <a:rPr lang="en-US" sz="2800" dirty="0">
                <a:latin typeface="Roboto Condensed Bold" panose="020B0604020202020204" charset="0"/>
                <a:ea typeface="Roboto Condensed Bold" panose="020B0604020202020204" charset="0"/>
                <a:cs typeface="Roboto Condensed Bold" panose="020B0604020202020204" charset="0"/>
              </a:rPr>
              <a:t>megan@ccunitedway.org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863027">
            <a:off x="14004602" y="2903378"/>
            <a:ext cx="9250088" cy="7130977"/>
          </a:xfrm>
          <a:custGeom>
            <a:avLst/>
            <a:gdLst/>
            <a:ahLst/>
            <a:cxnLst/>
            <a:rect l="l" t="t" r="r" b="b"/>
            <a:pathLst>
              <a:path w="9250088" h="7130977">
                <a:moveTo>
                  <a:pt x="0" y="0"/>
                </a:moveTo>
                <a:lnTo>
                  <a:pt x="9250088" y="0"/>
                </a:lnTo>
                <a:lnTo>
                  <a:pt x="9250088" y="7130976"/>
                </a:lnTo>
                <a:lnTo>
                  <a:pt x="0" y="71309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617761">
            <a:off x="6751674" y="9349287"/>
            <a:ext cx="4784651" cy="4114800"/>
          </a:xfrm>
          <a:custGeom>
            <a:avLst/>
            <a:gdLst/>
            <a:ahLst/>
            <a:cxnLst/>
            <a:rect l="l" t="t" r="r" b="b"/>
            <a:pathLst>
              <a:path w="4784651" h="4114800">
                <a:moveTo>
                  <a:pt x="0" y="0"/>
                </a:moveTo>
                <a:lnTo>
                  <a:pt x="4784652" y="0"/>
                </a:lnTo>
                <a:lnTo>
                  <a:pt x="478465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4607238">
            <a:off x="10365821" y="-2148431"/>
            <a:ext cx="5677133" cy="4923623"/>
          </a:xfrm>
          <a:custGeom>
            <a:avLst/>
            <a:gdLst/>
            <a:ahLst/>
            <a:cxnLst/>
            <a:rect l="l" t="t" r="r" b="b"/>
            <a:pathLst>
              <a:path w="5677133" h="4923623">
                <a:moveTo>
                  <a:pt x="0" y="0"/>
                </a:moveTo>
                <a:lnTo>
                  <a:pt x="5677133" y="0"/>
                </a:lnTo>
                <a:lnTo>
                  <a:pt x="5677133" y="4923623"/>
                </a:lnTo>
                <a:lnTo>
                  <a:pt x="0" y="49236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8684868">
            <a:off x="-1701473" y="6816508"/>
            <a:ext cx="6334838" cy="4883584"/>
          </a:xfrm>
          <a:custGeom>
            <a:avLst/>
            <a:gdLst/>
            <a:ahLst/>
            <a:cxnLst/>
            <a:rect l="l" t="t" r="r" b="b"/>
            <a:pathLst>
              <a:path w="6334838" h="4883584">
                <a:moveTo>
                  <a:pt x="0" y="0"/>
                </a:moveTo>
                <a:lnTo>
                  <a:pt x="6334837" y="0"/>
                </a:lnTo>
                <a:lnTo>
                  <a:pt x="6334837" y="4883584"/>
                </a:lnTo>
                <a:lnTo>
                  <a:pt x="0" y="48835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TextBox 6"/>
          <p:cNvSpPr txBox="1"/>
          <p:nvPr/>
        </p:nvSpPr>
        <p:spPr>
          <a:xfrm>
            <a:off x="1310392" y="723900"/>
            <a:ext cx="3520279" cy="1194350"/>
          </a:xfrm>
          <a:prstGeom prst="rect">
            <a:avLst/>
          </a:prstGeom>
        </p:spPr>
        <p:txBody>
          <a:bodyPr lIns="0" tIns="0" rIns="0" bIns="0" rtlCol="0" anchor="t">
            <a:spAutoFit/>
          </a:bodyPr>
          <a:lstStyle/>
          <a:p>
            <a:pPr algn="l">
              <a:lnSpc>
                <a:spcPts val="8193"/>
              </a:lnSpc>
              <a:spcBef>
                <a:spcPct val="0"/>
              </a:spcBef>
            </a:pPr>
            <a:r>
              <a:rPr lang="en-US" sz="5852" spc="380">
                <a:solidFill>
                  <a:srgbClr val="FFFFFF"/>
                </a:solidFill>
                <a:latin typeface="29LT Bukra Bold"/>
                <a:ea typeface="29LT Bukra Bold"/>
                <a:cs typeface="29LT Bukra Bold"/>
                <a:sym typeface="29LT Bukra Bold"/>
              </a:rPr>
              <a:t>Result</a:t>
            </a:r>
          </a:p>
        </p:txBody>
      </p:sp>
      <p:sp>
        <p:nvSpPr>
          <p:cNvPr id="7" name="TextBox 7"/>
          <p:cNvSpPr txBox="1"/>
          <p:nvPr/>
        </p:nvSpPr>
        <p:spPr>
          <a:xfrm>
            <a:off x="898884" y="1030389"/>
            <a:ext cx="10359971" cy="1033719"/>
          </a:xfrm>
          <a:prstGeom prst="rect">
            <a:avLst/>
          </a:prstGeom>
        </p:spPr>
        <p:txBody>
          <a:bodyPr lIns="0" tIns="0" rIns="0" bIns="0" rtlCol="0" anchor="t">
            <a:spAutoFit/>
          </a:bodyPr>
          <a:lstStyle/>
          <a:p>
            <a:pPr algn="l">
              <a:lnSpc>
                <a:spcPts val="7073"/>
              </a:lnSpc>
              <a:spcBef>
                <a:spcPct val="0"/>
              </a:spcBef>
            </a:pPr>
            <a:r>
              <a:rPr lang="en-US" sz="5052" spc="328">
                <a:solidFill>
                  <a:srgbClr val="000000"/>
                </a:solidFill>
                <a:latin typeface="29LT Bukra Bold"/>
                <a:ea typeface="29LT Bukra Bold"/>
                <a:cs typeface="29LT Bukra Bold"/>
                <a:sym typeface="29LT Bukra Bold"/>
              </a:rPr>
              <a:t> The Board</a:t>
            </a:r>
          </a:p>
        </p:txBody>
      </p:sp>
      <p:grpSp>
        <p:nvGrpSpPr>
          <p:cNvPr id="8" name="Group 8"/>
          <p:cNvGrpSpPr/>
          <p:nvPr/>
        </p:nvGrpSpPr>
        <p:grpSpPr>
          <a:xfrm>
            <a:off x="16695532" y="7429020"/>
            <a:ext cx="563768" cy="56376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10" name="TextBox 10"/>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3448574" y="1642498"/>
            <a:ext cx="12333643" cy="7828280"/>
          </a:xfrm>
          <a:prstGeom prst="rect">
            <a:avLst/>
          </a:prstGeom>
        </p:spPr>
        <p:txBody>
          <a:bodyPr lIns="0" tIns="0" rIns="0" bIns="0" rtlCol="0" anchor="t">
            <a:spAutoFit/>
          </a:bodyPr>
          <a:lstStyle/>
          <a:p>
            <a:pPr algn="ctr">
              <a:lnSpc>
                <a:spcPts val="1960"/>
              </a:lnSpc>
            </a:pPr>
            <a:endParaRPr/>
          </a:p>
          <a:p>
            <a:pPr algn="ctr">
              <a:lnSpc>
                <a:spcPts val="1960"/>
              </a:lnSpc>
            </a:pPr>
            <a:endParaRPr/>
          </a:p>
          <a:p>
            <a:pPr algn="ctr">
              <a:lnSpc>
                <a:spcPts val="1960"/>
              </a:lnSpc>
            </a:pPr>
            <a:endParaRPr/>
          </a:p>
          <a:p>
            <a:pPr algn="l">
              <a:lnSpc>
                <a:spcPts val="2379"/>
              </a:lnSpc>
            </a:pPr>
            <a:r>
              <a:rPr lang="en-US" sz="1699">
                <a:solidFill>
                  <a:srgbClr val="000000"/>
                </a:solidFill>
                <a:latin typeface="Roboto Bold"/>
                <a:ea typeface="Roboto Bold"/>
                <a:cs typeface="Roboto Bold"/>
                <a:sym typeface="Roboto Bold"/>
              </a:rPr>
              <a:t>BOARD of DIRECTORS</a:t>
            </a:r>
          </a:p>
          <a:p>
            <a:pPr algn="l">
              <a:lnSpc>
                <a:spcPts val="2379"/>
              </a:lnSpc>
            </a:pPr>
            <a:r>
              <a:rPr lang="en-US" sz="1699">
                <a:solidFill>
                  <a:srgbClr val="000000"/>
                </a:solidFill>
                <a:latin typeface="Roboto Bold"/>
                <a:ea typeface="Roboto Bold"/>
                <a:cs typeface="Roboto Bold"/>
                <a:sym typeface="Roboto Bold"/>
              </a:rPr>
              <a:t>Responsibilities and Expectations</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Establish and monitor financial policies and pratices</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Select and support the Executive Director; review his/her performance</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Regularly review and, if appropriate, revise the mission and vision of the organizationsw</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Approve programs/projects that are consistent with the mission of the organization</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Approve partner agency allocations</a:t>
            </a:r>
          </a:p>
          <a:p>
            <a:pPr algn="l">
              <a:lnSpc>
                <a:spcPts val="2379"/>
              </a:lnSpc>
            </a:pPr>
            <a:r>
              <a:rPr lang="en-US" sz="1699">
                <a:solidFill>
                  <a:srgbClr val="000000"/>
                </a:solidFill>
                <a:latin typeface="Roboto Bold"/>
                <a:ea typeface="Roboto Bold"/>
                <a:cs typeface="Roboto Bold"/>
                <a:sym typeface="Roboto Bold"/>
              </a:rPr>
              <a:t>Participation</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Attend scheduled board meetings and be an active participant on the board</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Actively serve as a member of at least one committees </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Prepare in advance for board and committee meetings/discussions</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Participate in annual and strategicplanning</a:t>
            </a:r>
          </a:p>
          <a:p>
            <a:pPr algn="l">
              <a:lnSpc>
                <a:spcPts val="2379"/>
              </a:lnSpc>
            </a:pPr>
            <a:r>
              <a:rPr lang="en-US" sz="1699">
                <a:solidFill>
                  <a:srgbClr val="000000"/>
                </a:solidFill>
                <a:latin typeface="Roboto Bold"/>
                <a:ea typeface="Roboto Bold"/>
                <a:cs typeface="Roboto Bold"/>
                <a:sym typeface="Roboto Bold"/>
              </a:rPr>
              <a:t>Fundraising/Financial</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Be an active participant in fundraising activities, including the campaign</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Make a personal financial commitment within your means</a:t>
            </a:r>
          </a:p>
          <a:p>
            <a:pPr algn="l">
              <a:lnSpc>
                <a:spcPts val="2379"/>
              </a:lnSpc>
            </a:pPr>
            <a:r>
              <a:rPr lang="en-US" sz="1699">
                <a:solidFill>
                  <a:srgbClr val="000000"/>
                </a:solidFill>
                <a:latin typeface="Roboto Bold"/>
                <a:ea typeface="Roboto Bold"/>
                <a:cs typeface="Roboto Bold"/>
                <a:sym typeface="Roboto Bold"/>
              </a:rPr>
              <a:t>Public Relations/Community Outreach</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Support the mission of the Centre County United Way and ensure the organization is responsive to the population it serves</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Promote the United Way and serve as a liaison within your place of employment, civic group, and religious organization</a:t>
            </a:r>
          </a:p>
          <a:p>
            <a:pPr marL="367029" lvl="1" indent="-183514" algn="l">
              <a:lnSpc>
                <a:spcPts val="2379"/>
              </a:lnSpc>
              <a:buFont typeface="Arial"/>
              <a:buChar char="•"/>
            </a:pPr>
            <a:r>
              <a:rPr lang="en-US" sz="1699">
                <a:solidFill>
                  <a:srgbClr val="000000"/>
                </a:solidFill>
                <a:latin typeface="Roboto Bold"/>
                <a:ea typeface="Roboto Bold"/>
                <a:cs typeface="Roboto Bold"/>
                <a:sym typeface="Roboto Bold"/>
              </a:rPr>
              <a:t> Enhance the Centre County United Way’s public standing and brand identity - LIVE UNITED</a:t>
            </a:r>
          </a:p>
          <a:p>
            <a:pPr algn="l">
              <a:lnSpc>
                <a:spcPts val="2379"/>
              </a:lnSpc>
            </a:pPr>
            <a:endParaRPr lang="en-US" sz="1699">
              <a:solidFill>
                <a:srgbClr val="000000"/>
              </a:solidFill>
              <a:latin typeface="Roboto Bold"/>
              <a:ea typeface="Roboto Bold"/>
              <a:cs typeface="Roboto Bold"/>
              <a:sym typeface="Roboto Bold"/>
            </a:endParaRPr>
          </a:p>
          <a:p>
            <a:pPr algn="l">
              <a:lnSpc>
                <a:spcPts val="2379"/>
              </a:lnSpc>
              <a:spcBef>
                <a:spcPct val="0"/>
              </a:spcBef>
            </a:pPr>
            <a:endParaRPr lang="en-US" sz="1699">
              <a:solidFill>
                <a:srgbClr val="000000"/>
              </a:solidFill>
              <a:latin typeface="Roboto Bold"/>
              <a:ea typeface="Roboto Bold"/>
              <a:cs typeface="Roboto Bold"/>
              <a:sym typeface="Roboto Bold"/>
            </a:endParaRPr>
          </a:p>
          <a:p>
            <a:pPr algn="r">
              <a:lnSpc>
                <a:spcPts val="2379"/>
              </a:lnSpc>
              <a:spcBef>
                <a:spcPct val="0"/>
              </a:spcBef>
            </a:pPr>
            <a:r>
              <a:rPr lang="en-US" sz="1699">
                <a:solidFill>
                  <a:srgbClr val="000000"/>
                </a:solidFill>
                <a:latin typeface="Roboto Bold"/>
                <a:ea typeface="Roboto Bold"/>
                <a:cs typeface="Roboto Bold"/>
                <a:sym typeface="Roboto Bold"/>
              </a:rPr>
              <a:t>Primary Staff Support: Executive Director</a:t>
            </a:r>
          </a:p>
          <a:p>
            <a:pPr algn="l">
              <a:lnSpc>
                <a:spcPts val="2379"/>
              </a:lnSpc>
              <a:spcBef>
                <a:spcPct val="0"/>
              </a:spcBef>
            </a:pPr>
            <a:endParaRPr lang="en-US" sz="1699">
              <a:solidFill>
                <a:srgbClr val="000000"/>
              </a:solidFill>
              <a:latin typeface="Roboto Bold"/>
              <a:ea typeface="Roboto Bold"/>
              <a:cs typeface="Roboto Bold"/>
              <a:sym typeface="Roboto Bold"/>
            </a:endParaRPr>
          </a:p>
          <a:p>
            <a:pPr algn="l">
              <a:lnSpc>
                <a:spcPts val="2379"/>
              </a:lnSpc>
              <a:spcBef>
                <a:spcPct val="0"/>
              </a:spcBef>
            </a:pPr>
            <a:endParaRPr lang="en-US" sz="1699">
              <a:solidFill>
                <a:srgbClr val="000000"/>
              </a:solidFill>
              <a:latin typeface="Roboto Bold"/>
              <a:ea typeface="Roboto Bold"/>
              <a:cs typeface="Roboto Bold"/>
              <a:sym typeface="Roboto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863027">
            <a:off x="14004602" y="2903378"/>
            <a:ext cx="9250088" cy="7130977"/>
          </a:xfrm>
          <a:custGeom>
            <a:avLst/>
            <a:gdLst/>
            <a:ahLst/>
            <a:cxnLst/>
            <a:rect l="l" t="t" r="r" b="b"/>
            <a:pathLst>
              <a:path w="9250088" h="7130977">
                <a:moveTo>
                  <a:pt x="0" y="0"/>
                </a:moveTo>
                <a:lnTo>
                  <a:pt x="9250088" y="0"/>
                </a:lnTo>
                <a:lnTo>
                  <a:pt x="9250088" y="7130976"/>
                </a:lnTo>
                <a:lnTo>
                  <a:pt x="0" y="71309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617761">
            <a:off x="6751674" y="9349287"/>
            <a:ext cx="4784651" cy="4114800"/>
          </a:xfrm>
          <a:custGeom>
            <a:avLst/>
            <a:gdLst/>
            <a:ahLst/>
            <a:cxnLst/>
            <a:rect l="l" t="t" r="r" b="b"/>
            <a:pathLst>
              <a:path w="4784651" h="4114800">
                <a:moveTo>
                  <a:pt x="0" y="0"/>
                </a:moveTo>
                <a:lnTo>
                  <a:pt x="4784652" y="0"/>
                </a:lnTo>
                <a:lnTo>
                  <a:pt x="478465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4607238">
            <a:off x="10365821" y="-2148431"/>
            <a:ext cx="5677133" cy="4923623"/>
          </a:xfrm>
          <a:custGeom>
            <a:avLst/>
            <a:gdLst/>
            <a:ahLst/>
            <a:cxnLst/>
            <a:rect l="l" t="t" r="r" b="b"/>
            <a:pathLst>
              <a:path w="5677133" h="4923623">
                <a:moveTo>
                  <a:pt x="0" y="0"/>
                </a:moveTo>
                <a:lnTo>
                  <a:pt x="5677133" y="0"/>
                </a:lnTo>
                <a:lnTo>
                  <a:pt x="5677133" y="4923623"/>
                </a:lnTo>
                <a:lnTo>
                  <a:pt x="0" y="49236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5"/>
          <p:cNvSpPr txBox="1"/>
          <p:nvPr/>
        </p:nvSpPr>
        <p:spPr>
          <a:xfrm>
            <a:off x="1310392" y="723900"/>
            <a:ext cx="3520279" cy="1194350"/>
          </a:xfrm>
          <a:prstGeom prst="rect">
            <a:avLst/>
          </a:prstGeom>
        </p:spPr>
        <p:txBody>
          <a:bodyPr lIns="0" tIns="0" rIns="0" bIns="0" rtlCol="0" anchor="t">
            <a:spAutoFit/>
          </a:bodyPr>
          <a:lstStyle/>
          <a:p>
            <a:pPr algn="l">
              <a:lnSpc>
                <a:spcPts val="8193"/>
              </a:lnSpc>
              <a:spcBef>
                <a:spcPct val="0"/>
              </a:spcBef>
            </a:pPr>
            <a:r>
              <a:rPr lang="en-US" sz="5852" spc="380">
                <a:solidFill>
                  <a:srgbClr val="FFFFFF"/>
                </a:solidFill>
                <a:latin typeface="29LT Bukra Bold"/>
                <a:ea typeface="29LT Bukra Bold"/>
                <a:cs typeface="29LT Bukra Bold"/>
                <a:sym typeface="29LT Bukra Bold"/>
              </a:rPr>
              <a:t>Result</a:t>
            </a:r>
          </a:p>
        </p:txBody>
      </p:sp>
      <p:sp>
        <p:nvSpPr>
          <p:cNvPr id="6" name="TextBox 6"/>
          <p:cNvSpPr txBox="1"/>
          <p:nvPr/>
        </p:nvSpPr>
        <p:spPr>
          <a:xfrm>
            <a:off x="1028700" y="378490"/>
            <a:ext cx="10359971" cy="1033719"/>
          </a:xfrm>
          <a:prstGeom prst="rect">
            <a:avLst/>
          </a:prstGeom>
        </p:spPr>
        <p:txBody>
          <a:bodyPr lIns="0" tIns="0" rIns="0" bIns="0" rtlCol="0" anchor="t">
            <a:spAutoFit/>
          </a:bodyPr>
          <a:lstStyle/>
          <a:p>
            <a:pPr algn="l">
              <a:lnSpc>
                <a:spcPts val="7073"/>
              </a:lnSpc>
              <a:spcBef>
                <a:spcPct val="0"/>
              </a:spcBef>
            </a:pPr>
            <a:r>
              <a:rPr lang="en-US" sz="5052" spc="328">
                <a:solidFill>
                  <a:srgbClr val="000000"/>
                </a:solidFill>
                <a:latin typeface="29LT Bukra Bold"/>
                <a:ea typeface="29LT Bukra Bold"/>
                <a:cs typeface="29LT Bukra Bold"/>
                <a:sym typeface="29LT Bukra Bold"/>
              </a:rPr>
              <a:t> Committees</a:t>
            </a:r>
          </a:p>
        </p:txBody>
      </p:sp>
      <p:grpSp>
        <p:nvGrpSpPr>
          <p:cNvPr id="7" name="Group 7"/>
          <p:cNvGrpSpPr/>
          <p:nvPr/>
        </p:nvGrpSpPr>
        <p:grpSpPr>
          <a:xfrm>
            <a:off x="16695532" y="7429020"/>
            <a:ext cx="563768" cy="56376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9" name="TextBox 9"/>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28700" y="1880150"/>
            <a:ext cx="15075702" cy="7226211"/>
          </a:xfrm>
          <a:prstGeom prst="rect">
            <a:avLst/>
          </a:prstGeom>
        </p:spPr>
        <p:txBody>
          <a:bodyPr lIns="0" tIns="0" rIns="0" bIns="0" rtlCol="0" anchor="t">
            <a:spAutoFit/>
          </a:bodyPr>
          <a:lstStyle/>
          <a:p>
            <a:pPr algn="l">
              <a:lnSpc>
                <a:spcPts val="2319"/>
              </a:lnSpc>
            </a:pPr>
            <a:endParaRPr/>
          </a:p>
          <a:p>
            <a:pPr algn="l">
              <a:lnSpc>
                <a:spcPts val="2519"/>
              </a:lnSpc>
            </a:pPr>
            <a:r>
              <a:rPr lang="en-US" sz="1799" spc="116">
                <a:solidFill>
                  <a:srgbClr val="000000"/>
                </a:solidFill>
                <a:latin typeface="Roboto Bold"/>
                <a:ea typeface="Roboto Bold"/>
                <a:cs typeface="Roboto Bold"/>
                <a:sym typeface="Roboto Bold"/>
              </a:rPr>
              <a:t>CAMPAIGN  COMMITTEE</a:t>
            </a:r>
          </a:p>
          <a:p>
            <a:pPr algn="l">
              <a:lnSpc>
                <a:spcPts val="2239"/>
              </a:lnSpc>
            </a:pPr>
            <a:endParaRPr lang="en-US" sz="1799" spc="116">
              <a:solidFill>
                <a:srgbClr val="000000"/>
              </a:solidFill>
              <a:latin typeface="Roboto Bold"/>
              <a:ea typeface="Roboto Bold"/>
              <a:cs typeface="Roboto Bold"/>
              <a:sym typeface="Roboto Bold"/>
            </a:endParaRPr>
          </a:p>
          <a:p>
            <a:pPr algn="l">
              <a:lnSpc>
                <a:spcPts val="2239"/>
              </a:lnSpc>
              <a:spcBef>
                <a:spcPct val="0"/>
              </a:spcBef>
            </a:pPr>
            <a:r>
              <a:rPr lang="en-US" sz="1599" spc="103">
                <a:solidFill>
                  <a:srgbClr val="000000"/>
                </a:solidFill>
                <a:latin typeface="Roboto Bold"/>
                <a:ea typeface="Roboto Bold"/>
                <a:cs typeface="Roboto Bold"/>
                <a:sym typeface="Roboto Bold"/>
              </a:rPr>
              <a:t>Charge</a:t>
            </a:r>
          </a:p>
          <a:p>
            <a:pPr algn="l">
              <a:lnSpc>
                <a:spcPts val="2239"/>
              </a:lnSpc>
              <a:spcBef>
                <a:spcPct val="0"/>
              </a:spcBef>
            </a:pPr>
            <a:r>
              <a:rPr lang="en-US" sz="1599" spc="103">
                <a:solidFill>
                  <a:srgbClr val="000000"/>
                </a:solidFill>
                <a:latin typeface="Roboto Bold"/>
                <a:ea typeface="Roboto Bold"/>
                <a:cs typeface="Roboto Bold"/>
                <a:sym typeface="Roboto Bold"/>
              </a:rPr>
              <a:t>Provide leadership and direction for all aspects of the Untied Way campaign. </a:t>
            </a:r>
          </a:p>
          <a:p>
            <a:pPr algn="l">
              <a:lnSpc>
                <a:spcPts val="2239"/>
              </a:lnSpc>
              <a:spcBef>
                <a:spcPct val="0"/>
              </a:spcBef>
            </a:pPr>
            <a:r>
              <a:rPr lang="en-US" sz="1599" spc="103">
                <a:solidFill>
                  <a:srgbClr val="000000"/>
                </a:solidFill>
                <a:latin typeface="Roboto Bold"/>
                <a:ea typeface="Roboto Bold"/>
                <a:cs typeface="Roboto Bold"/>
                <a:sym typeface="Roboto Bold"/>
              </a:rPr>
              <a:t> The co-chairs are responsible for planning campaign strategies and directing their mplementation,</a:t>
            </a:r>
          </a:p>
          <a:p>
            <a:pPr algn="l">
              <a:lnSpc>
                <a:spcPts val="2239"/>
              </a:lnSpc>
              <a:spcBef>
                <a:spcPct val="0"/>
              </a:spcBef>
            </a:pPr>
            <a:r>
              <a:rPr lang="en-US" sz="1599" spc="103">
                <a:solidFill>
                  <a:srgbClr val="000000"/>
                </a:solidFill>
                <a:latin typeface="Roboto Bold"/>
                <a:ea typeface="Roboto Bold"/>
                <a:cs typeface="Roboto Bold"/>
                <a:sym typeface="Roboto Bold"/>
              </a:rPr>
              <a:t>goal development and recruitment of a motivated, committedcore of result-oriented volunteers to serve.  The Chair maintains a</a:t>
            </a:r>
          </a:p>
          <a:p>
            <a:pPr algn="l">
              <a:lnSpc>
                <a:spcPts val="2239"/>
              </a:lnSpc>
              <a:spcBef>
                <a:spcPct val="0"/>
              </a:spcBef>
            </a:pPr>
            <a:r>
              <a:rPr lang="en-US" sz="1599" spc="103">
                <a:solidFill>
                  <a:srgbClr val="000000"/>
                </a:solidFill>
                <a:latin typeface="Roboto Bold"/>
                <a:ea typeface="Roboto Bold"/>
                <a:cs typeface="Roboto Bold"/>
                <a:sym typeface="Roboto Bold"/>
              </a:rPr>
              <a:t>high profile throughout the campaign and interacts frequently with the volunteers. Accountable to the Board Chair and Board of Directors.</a:t>
            </a:r>
          </a:p>
          <a:p>
            <a:pPr algn="l">
              <a:lnSpc>
                <a:spcPts val="2239"/>
              </a:lnSpc>
              <a:spcBef>
                <a:spcPct val="0"/>
              </a:spcBef>
            </a:pPr>
            <a:endParaRPr lang="en-US" sz="1599" spc="103">
              <a:solidFill>
                <a:srgbClr val="000000"/>
              </a:solidFill>
              <a:latin typeface="Roboto Bold"/>
              <a:ea typeface="Roboto Bold"/>
              <a:cs typeface="Roboto Bold"/>
              <a:sym typeface="Roboto Bold"/>
            </a:endParaRPr>
          </a:p>
          <a:p>
            <a:pPr algn="l">
              <a:lnSpc>
                <a:spcPts val="2239"/>
              </a:lnSpc>
              <a:spcBef>
                <a:spcPct val="0"/>
              </a:spcBef>
            </a:pPr>
            <a:r>
              <a:rPr lang="en-US" sz="1599" spc="103">
                <a:solidFill>
                  <a:srgbClr val="000000"/>
                </a:solidFill>
                <a:latin typeface="Roboto Bold"/>
                <a:ea typeface="Roboto Bold"/>
                <a:cs typeface="Roboto Bold"/>
                <a:sym typeface="Roboto Bold"/>
              </a:rPr>
              <a:t>Composition</a:t>
            </a:r>
          </a:p>
          <a:p>
            <a:pPr algn="l">
              <a:lnSpc>
                <a:spcPts val="2239"/>
              </a:lnSpc>
              <a:spcBef>
                <a:spcPct val="0"/>
              </a:spcBef>
            </a:pPr>
            <a:r>
              <a:rPr lang="en-US" sz="1599" spc="103">
                <a:solidFill>
                  <a:srgbClr val="000000"/>
                </a:solidFill>
                <a:latin typeface="Roboto Bold"/>
                <a:ea typeface="Roboto Bold"/>
                <a:cs typeface="Roboto Bold"/>
                <a:sym typeface="Roboto Bold"/>
              </a:rPr>
              <a:t>Co-chairs appointed by the Board of Directors on recommendation from the Board Development Committee. Co-chairs rotate off the committee on an everyother-</a:t>
            </a:r>
          </a:p>
          <a:p>
            <a:pPr algn="l">
              <a:lnSpc>
                <a:spcPts val="2239"/>
              </a:lnSpc>
              <a:spcBef>
                <a:spcPct val="0"/>
              </a:spcBef>
            </a:pPr>
            <a:r>
              <a:rPr lang="en-US" sz="1599" spc="103">
                <a:solidFill>
                  <a:srgbClr val="000000"/>
                </a:solidFill>
                <a:latin typeface="Roboto Bold"/>
                <a:ea typeface="Roboto Bold"/>
                <a:cs typeface="Roboto Bold"/>
                <a:sym typeface="Roboto Bold"/>
              </a:rPr>
              <a:t>year cycle so that one chair holds seniority. Thus, total time commitment to serve as co-chair is two years.</a:t>
            </a:r>
          </a:p>
          <a:p>
            <a:pPr algn="l">
              <a:lnSpc>
                <a:spcPts val="2239"/>
              </a:lnSpc>
              <a:spcBef>
                <a:spcPct val="0"/>
              </a:spcBef>
            </a:pPr>
            <a:endParaRPr lang="en-US" sz="1599" spc="103">
              <a:solidFill>
                <a:srgbClr val="000000"/>
              </a:solidFill>
              <a:latin typeface="Roboto Bold"/>
              <a:ea typeface="Roboto Bold"/>
              <a:cs typeface="Roboto Bold"/>
              <a:sym typeface="Roboto Bold"/>
            </a:endParaRPr>
          </a:p>
          <a:p>
            <a:pPr algn="l">
              <a:lnSpc>
                <a:spcPts val="2239"/>
              </a:lnSpc>
              <a:spcBef>
                <a:spcPct val="0"/>
              </a:spcBef>
            </a:pPr>
            <a:r>
              <a:rPr lang="en-US" sz="1599" spc="103">
                <a:solidFill>
                  <a:srgbClr val="000000"/>
                </a:solidFill>
                <a:latin typeface="Roboto Bold"/>
                <a:ea typeface="Roboto Bold"/>
                <a:cs typeface="Roboto Bold"/>
                <a:sym typeface="Roboto Bold"/>
              </a:rPr>
              <a:t>Responsibilities:</a:t>
            </a:r>
          </a:p>
          <a:p>
            <a:pPr marL="345439" lvl="1" indent="-172720" algn="l">
              <a:lnSpc>
                <a:spcPts val="2239"/>
              </a:lnSpc>
              <a:buFont typeface="Arial"/>
              <a:buChar char="•"/>
            </a:pPr>
            <a:r>
              <a:rPr lang="en-US" sz="1599" spc="103">
                <a:solidFill>
                  <a:srgbClr val="000000"/>
                </a:solidFill>
                <a:latin typeface="Roboto Bold"/>
                <a:ea typeface="Roboto Bold"/>
                <a:cs typeface="Roboto Bold"/>
                <a:sym typeface="Roboto Bold"/>
              </a:rPr>
              <a:t>Preside at Campaign Cabinet Meetings.</a:t>
            </a:r>
          </a:p>
          <a:p>
            <a:pPr marL="345439" lvl="1" indent="-172720" algn="l">
              <a:lnSpc>
                <a:spcPts val="2239"/>
              </a:lnSpc>
              <a:buFont typeface="Arial"/>
              <a:buChar char="•"/>
            </a:pPr>
            <a:r>
              <a:rPr lang="en-US" sz="1599" spc="103">
                <a:solidFill>
                  <a:srgbClr val="000000"/>
                </a:solidFill>
                <a:latin typeface="Roboto Bold"/>
                <a:ea typeface="Roboto Bold"/>
                <a:cs typeface="Roboto Bold"/>
                <a:sym typeface="Roboto Bold"/>
              </a:rPr>
              <a:t> Appoint division chairs who are responsible for the effective solicitation of assigned prospects.</a:t>
            </a:r>
          </a:p>
          <a:p>
            <a:pPr marL="345439" lvl="1" indent="-172720" algn="l">
              <a:lnSpc>
                <a:spcPts val="2239"/>
              </a:lnSpc>
              <a:buFont typeface="Arial"/>
              <a:buChar char="•"/>
            </a:pPr>
            <a:r>
              <a:rPr lang="en-US" sz="1599" spc="103">
                <a:solidFill>
                  <a:srgbClr val="000000"/>
                </a:solidFill>
                <a:latin typeface="Roboto Bold"/>
                <a:ea typeface="Roboto Bold"/>
                <a:cs typeface="Roboto Bold"/>
                <a:sym typeface="Roboto Bold"/>
              </a:rPr>
              <a:t>Work with staff to assure appropriate training of all campaign volunteers.</a:t>
            </a:r>
          </a:p>
          <a:p>
            <a:pPr marL="345439" lvl="1" indent="-172720" algn="l">
              <a:lnSpc>
                <a:spcPts val="2239"/>
              </a:lnSpc>
              <a:buFont typeface="Arial"/>
              <a:buChar char="•"/>
            </a:pPr>
            <a:r>
              <a:rPr lang="en-US" sz="1599" spc="103">
                <a:solidFill>
                  <a:srgbClr val="000000"/>
                </a:solidFill>
                <a:latin typeface="Roboto Bold"/>
                <a:ea typeface="Roboto Bold"/>
                <a:cs typeface="Roboto Bold"/>
                <a:sym typeface="Roboto Bold"/>
              </a:rPr>
              <a:t>Approve a coordinated timetable for campaign organization, kick-off, reporting and follow-up.</a:t>
            </a:r>
          </a:p>
          <a:p>
            <a:pPr marL="345439" lvl="1" indent="-172720" algn="l">
              <a:lnSpc>
                <a:spcPts val="2239"/>
              </a:lnSpc>
              <a:buFont typeface="Arial"/>
              <a:buChar char="•"/>
            </a:pPr>
            <a:r>
              <a:rPr lang="en-US" sz="1599" spc="103">
                <a:solidFill>
                  <a:srgbClr val="000000"/>
                </a:solidFill>
                <a:latin typeface="Roboto Bold"/>
                <a:ea typeface="Roboto Bold"/>
                <a:cs typeface="Roboto Bold"/>
                <a:sym typeface="Roboto Bold"/>
              </a:rPr>
              <a:t>Approve a communication plan to market the campaign in the most effective manner possible.</a:t>
            </a:r>
          </a:p>
          <a:p>
            <a:pPr marL="345439" lvl="1" indent="-172720" algn="l">
              <a:lnSpc>
                <a:spcPts val="2239"/>
              </a:lnSpc>
              <a:buFont typeface="Arial"/>
              <a:buChar char="•"/>
            </a:pPr>
            <a:r>
              <a:rPr lang="en-US" sz="1599" spc="103">
                <a:solidFill>
                  <a:srgbClr val="000000"/>
                </a:solidFill>
                <a:latin typeface="Roboto Bold"/>
                <a:ea typeface="Roboto Bold"/>
                <a:cs typeface="Roboto Bold"/>
                <a:sym typeface="Roboto Bold"/>
              </a:rPr>
              <a:t>Develop and implement the goals and objectives of the CCUW strategic plan as it relates to the campaign.</a:t>
            </a:r>
          </a:p>
          <a:p>
            <a:pPr marL="345439" lvl="1" indent="-172720" algn="l">
              <a:lnSpc>
                <a:spcPts val="2239"/>
              </a:lnSpc>
              <a:buFont typeface="Arial"/>
              <a:buChar char="•"/>
            </a:pPr>
            <a:r>
              <a:rPr lang="en-US" sz="1599" spc="103">
                <a:solidFill>
                  <a:srgbClr val="000000"/>
                </a:solidFill>
                <a:latin typeface="Roboto Bold"/>
                <a:ea typeface="Roboto Bold"/>
                <a:cs typeface="Roboto Bold"/>
                <a:sym typeface="Roboto Bold"/>
              </a:rPr>
              <a:t>Monitor each campaign division’s progress toward its goal in keeping with the campaign timetable. </a:t>
            </a:r>
          </a:p>
          <a:p>
            <a:pPr marL="345439" lvl="1" indent="-172720" algn="l">
              <a:lnSpc>
                <a:spcPts val="2239"/>
              </a:lnSpc>
              <a:buFont typeface="Arial"/>
              <a:buChar char="•"/>
            </a:pPr>
            <a:r>
              <a:rPr lang="en-US" sz="1599" spc="103">
                <a:solidFill>
                  <a:srgbClr val="000000"/>
                </a:solidFill>
                <a:latin typeface="Roboto Bold"/>
                <a:ea typeface="Roboto Bold"/>
                <a:cs typeface="Roboto Bold"/>
                <a:sym typeface="Roboto Bold"/>
              </a:rPr>
              <a:t>Attend and represent the Campaign Cabinet at board and executive committee meeting.</a:t>
            </a:r>
          </a:p>
          <a:p>
            <a:pPr algn="l">
              <a:lnSpc>
                <a:spcPts val="2239"/>
              </a:lnSpc>
            </a:pPr>
            <a:endParaRPr lang="en-US" sz="1599" spc="103">
              <a:solidFill>
                <a:srgbClr val="000000"/>
              </a:solidFill>
              <a:latin typeface="Roboto Bold"/>
              <a:ea typeface="Roboto Bold"/>
              <a:cs typeface="Roboto Bold"/>
              <a:sym typeface="Roboto Bold"/>
            </a:endParaRPr>
          </a:p>
          <a:p>
            <a:pPr algn="r">
              <a:lnSpc>
                <a:spcPts val="2239"/>
              </a:lnSpc>
              <a:spcBef>
                <a:spcPct val="0"/>
              </a:spcBef>
            </a:pPr>
            <a:r>
              <a:rPr lang="en-US" sz="1599" spc="103">
                <a:solidFill>
                  <a:srgbClr val="000000"/>
                </a:solidFill>
                <a:latin typeface="Roboto Bold"/>
                <a:ea typeface="Roboto Bold"/>
                <a:cs typeface="Roboto Bold"/>
                <a:sym typeface="Roboto Bold"/>
              </a:rPr>
              <a:t>Primary Staff Support: Campaign and Relationship Manager</a:t>
            </a:r>
          </a:p>
          <a:p>
            <a:pPr algn="l">
              <a:lnSpc>
                <a:spcPts val="2239"/>
              </a:lnSpc>
              <a:spcBef>
                <a:spcPct val="0"/>
              </a:spcBef>
            </a:pPr>
            <a:endParaRPr lang="en-US" sz="1599" spc="103">
              <a:solidFill>
                <a:srgbClr val="000000"/>
              </a:solidFill>
              <a:latin typeface="Roboto Bold"/>
              <a:ea typeface="Roboto Bold"/>
              <a:cs typeface="Roboto Bold"/>
              <a:sym typeface="Roboto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863027">
            <a:off x="14004602" y="2903378"/>
            <a:ext cx="9250088" cy="7130977"/>
          </a:xfrm>
          <a:custGeom>
            <a:avLst/>
            <a:gdLst/>
            <a:ahLst/>
            <a:cxnLst/>
            <a:rect l="l" t="t" r="r" b="b"/>
            <a:pathLst>
              <a:path w="9250088" h="7130977">
                <a:moveTo>
                  <a:pt x="0" y="0"/>
                </a:moveTo>
                <a:lnTo>
                  <a:pt x="9250088" y="0"/>
                </a:lnTo>
                <a:lnTo>
                  <a:pt x="9250088" y="7130976"/>
                </a:lnTo>
                <a:lnTo>
                  <a:pt x="0" y="71309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617761">
            <a:off x="6751674" y="9349287"/>
            <a:ext cx="4784651" cy="4114800"/>
          </a:xfrm>
          <a:custGeom>
            <a:avLst/>
            <a:gdLst/>
            <a:ahLst/>
            <a:cxnLst/>
            <a:rect l="l" t="t" r="r" b="b"/>
            <a:pathLst>
              <a:path w="4784651" h="4114800">
                <a:moveTo>
                  <a:pt x="0" y="0"/>
                </a:moveTo>
                <a:lnTo>
                  <a:pt x="4784652" y="0"/>
                </a:lnTo>
                <a:lnTo>
                  <a:pt x="478465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4607238">
            <a:off x="12819153" y="-2184776"/>
            <a:ext cx="5677133" cy="4923623"/>
          </a:xfrm>
          <a:custGeom>
            <a:avLst/>
            <a:gdLst/>
            <a:ahLst/>
            <a:cxnLst/>
            <a:rect l="l" t="t" r="r" b="b"/>
            <a:pathLst>
              <a:path w="5677133" h="4923623">
                <a:moveTo>
                  <a:pt x="0" y="0"/>
                </a:moveTo>
                <a:lnTo>
                  <a:pt x="5677133" y="0"/>
                </a:lnTo>
                <a:lnTo>
                  <a:pt x="5677133" y="4923622"/>
                </a:lnTo>
                <a:lnTo>
                  <a:pt x="0" y="49236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8684868">
            <a:off x="-2900880" y="9596951"/>
            <a:ext cx="6334838" cy="4883584"/>
          </a:xfrm>
          <a:custGeom>
            <a:avLst/>
            <a:gdLst/>
            <a:ahLst/>
            <a:cxnLst/>
            <a:rect l="l" t="t" r="r" b="b"/>
            <a:pathLst>
              <a:path w="6334838" h="4883584">
                <a:moveTo>
                  <a:pt x="0" y="0"/>
                </a:moveTo>
                <a:lnTo>
                  <a:pt x="6334838" y="0"/>
                </a:lnTo>
                <a:lnTo>
                  <a:pt x="6334838" y="4883584"/>
                </a:lnTo>
                <a:lnTo>
                  <a:pt x="0" y="48835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TextBox 6"/>
          <p:cNvSpPr txBox="1"/>
          <p:nvPr/>
        </p:nvSpPr>
        <p:spPr>
          <a:xfrm>
            <a:off x="1310392" y="723900"/>
            <a:ext cx="3520279" cy="1194350"/>
          </a:xfrm>
          <a:prstGeom prst="rect">
            <a:avLst/>
          </a:prstGeom>
        </p:spPr>
        <p:txBody>
          <a:bodyPr lIns="0" tIns="0" rIns="0" bIns="0" rtlCol="0" anchor="t">
            <a:spAutoFit/>
          </a:bodyPr>
          <a:lstStyle/>
          <a:p>
            <a:pPr algn="l">
              <a:lnSpc>
                <a:spcPts val="8193"/>
              </a:lnSpc>
              <a:spcBef>
                <a:spcPct val="0"/>
              </a:spcBef>
            </a:pPr>
            <a:r>
              <a:rPr lang="en-US" sz="5852" spc="380">
                <a:solidFill>
                  <a:srgbClr val="FFFFFF"/>
                </a:solidFill>
                <a:latin typeface="29LT Bukra Bold"/>
                <a:ea typeface="29LT Bukra Bold"/>
                <a:cs typeface="29LT Bukra Bold"/>
                <a:sym typeface="29LT Bukra Bold"/>
              </a:rPr>
              <a:t>Result</a:t>
            </a:r>
          </a:p>
        </p:txBody>
      </p:sp>
      <p:sp>
        <p:nvSpPr>
          <p:cNvPr id="7" name="TextBox 7"/>
          <p:cNvSpPr txBox="1"/>
          <p:nvPr/>
        </p:nvSpPr>
        <p:spPr>
          <a:xfrm>
            <a:off x="1028700" y="378490"/>
            <a:ext cx="10359971" cy="1033719"/>
          </a:xfrm>
          <a:prstGeom prst="rect">
            <a:avLst/>
          </a:prstGeom>
        </p:spPr>
        <p:txBody>
          <a:bodyPr lIns="0" tIns="0" rIns="0" bIns="0" rtlCol="0" anchor="t">
            <a:spAutoFit/>
          </a:bodyPr>
          <a:lstStyle/>
          <a:p>
            <a:pPr algn="l">
              <a:lnSpc>
                <a:spcPts val="7073"/>
              </a:lnSpc>
              <a:spcBef>
                <a:spcPct val="0"/>
              </a:spcBef>
            </a:pPr>
            <a:r>
              <a:rPr lang="en-US" sz="5052" spc="328">
                <a:solidFill>
                  <a:srgbClr val="000000"/>
                </a:solidFill>
                <a:latin typeface="29LT Bukra Bold"/>
                <a:ea typeface="29LT Bukra Bold"/>
                <a:cs typeface="29LT Bukra Bold"/>
                <a:sym typeface="29LT Bukra Bold"/>
              </a:rPr>
              <a:t> Committees</a:t>
            </a:r>
          </a:p>
        </p:txBody>
      </p:sp>
      <p:grpSp>
        <p:nvGrpSpPr>
          <p:cNvPr id="8" name="Group 8"/>
          <p:cNvGrpSpPr/>
          <p:nvPr/>
        </p:nvGrpSpPr>
        <p:grpSpPr>
          <a:xfrm>
            <a:off x="16695532" y="7429020"/>
            <a:ext cx="563768" cy="56376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10" name="TextBox 10"/>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155713" y="2239645"/>
            <a:ext cx="14347327" cy="5905463"/>
          </a:xfrm>
          <a:prstGeom prst="rect">
            <a:avLst/>
          </a:prstGeom>
        </p:spPr>
        <p:txBody>
          <a:bodyPr lIns="0" tIns="0" rIns="0" bIns="0" rtlCol="0" anchor="t">
            <a:spAutoFit/>
          </a:bodyPr>
          <a:lstStyle/>
          <a:p>
            <a:pPr algn="l">
              <a:lnSpc>
                <a:spcPts val="2239"/>
              </a:lnSpc>
              <a:spcBef>
                <a:spcPct val="0"/>
              </a:spcBef>
            </a:pPr>
            <a:r>
              <a:rPr lang="en-US" sz="2000" dirty="0">
                <a:solidFill>
                  <a:srgbClr val="000000"/>
                </a:solidFill>
                <a:latin typeface="Roboto Bold"/>
                <a:ea typeface="Roboto Bold"/>
                <a:cs typeface="Roboto Bold"/>
                <a:sym typeface="Roboto Bold"/>
              </a:rPr>
              <a:t>FUNDS DISTRIBUTION &amp; OVERSIGHT COMMITTEE</a:t>
            </a:r>
          </a:p>
          <a:p>
            <a:pPr algn="l">
              <a:lnSpc>
                <a:spcPts val="2239"/>
              </a:lnSpc>
              <a:spcBef>
                <a:spcPct val="0"/>
              </a:spcBef>
            </a:pPr>
            <a:r>
              <a:rPr lang="en-US" sz="1599" dirty="0">
                <a:solidFill>
                  <a:srgbClr val="000000"/>
                </a:solidFill>
                <a:latin typeface="Roboto Bold"/>
                <a:ea typeface="Roboto Bold"/>
                <a:cs typeface="Roboto Bold"/>
                <a:sym typeface="Roboto Bold"/>
              </a:rPr>
              <a:t>Charge: Guide the logistics of funds distribution</a:t>
            </a:r>
          </a:p>
          <a:p>
            <a:pPr algn="l">
              <a:lnSpc>
                <a:spcPts val="2239"/>
              </a:lnSpc>
              <a:spcBef>
                <a:spcPct val="0"/>
              </a:spcBef>
            </a:pPr>
            <a:endParaRPr lang="en-US" sz="1599" dirty="0">
              <a:solidFill>
                <a:srgbClr val="000000"/>
              </a:solidFill>
              <a:latin typeface="Roboto Bold"/>
              <a:ea typeface="Roboto Bold"/>
              <a:cs typeface="Roboto Bold"/>
              <a:sym typeface="Roboto Bold"/>
            </a:endParaRPr>
          </a:p>
          <a:p>
            <a:pPr algn="l">
              <a:lnSpc>
                <a:spcPts val="2239"/>
              </a:lnSpc>
              <a:spcBef>
                <a:spcPct val="0"/>
              </a:spcBef>
            </a:pPr>
            <a:r>
              <a:rPr lang="en-US" sz="1599" dirty="0">
                <a:solidFill>
                  <a:srgbClr val="000000"/>
                </a:solidFill>
                <a:latin typeface="Roboto Bold"/>
                <a:ea typeface="Roboto Bold"/>
                <a:cs typeface="Roboto Bold"/>
                <a:sym typeface="Roboto Bold"/>
              </a:rPr>
              <a:t>Composition:</a:t>
            </a:r>
          </a:p>
          <a:p>
            <a:pPr algn="l">
              <a:lnSpc>
                <a:spcPts val="2239"/>
              </a:lnSpc>
              <a:spcBef>
                <a:spcPct val="0"/>
              </a:spcBef>
            </a:pPr>
            <a:r>
              <a:rPr lang="en-US" sz="1599" dirty="0">
                <a:solidFill>
                  <a:srgbClr val="000000"/>
                </a:solidFill>
                <a:latin typeface="Roboto"/>
                <a:ea typeface="Roboto"/>
                <a:cs typeface="Roboto"/>
                <a:sym typeface="Roboto"/>
              </a:rPr>
              <a:t>B</a:t>
            </a:r>
            <a:r>
              <a:rPr lang="en-US" sz="1599" dirty="0">
                <a:solidFill>
                  <a:srgbClr val="000000"/>
                </a:solidFill>
                <a:latin typeface="Roboto Bold"/>
                <a:ea typeface="Roboto Bold"/>
                <a:cs typeface="Roboto Bold"/>
                <a:sym typeface="Roboto Bold"/>
              </a:rPr>
              <a:t>oard member as chair and at least five members, who may or may not be Board members.  </a:t>
            </a:r>
          </a:p>
          <a:p>
            <a:pPr algn="l">
              <a:lnSpc>
                <a:spcPts val="2239"/>
              </a:lnSpc>
              <a:spcBef>
                <a:spcPct val="0"/>
              </a:spcBef>
            </a:pPr>
            <a:endParaRPr lang="en-US" sz="1599" dirty="0">
              <a:solidFill>
                <a:srgbClr val="000000"/>
              </a:solidFill>
              <a:latin typeface="Roboto Bold"/>
              <a:ea typeface="Roboto Bold"/>
              <a:cs typeface="Roboto Bold"/>
              <a:sym typeface="Roboto Bold"/>
            </a:endParaRPr>
          </a:p>
          <a:p>
            <a:pPr algn="l">
              <a:lnSpc>
                <a:spcPts val="2239"/>
              </a:lnSpc>
            </a:pPr>
            <a:r>
              <a:rPr lang="en-US" sz="1599" dirty="0">
                <a:solidFill>
                  <a:srgbClr val="000000"/>
                </a:solidFill>
                <a:latin typeface="Roboto Bold"/>
                <a:ea typeface="Roboto Bold"/>
                <a:cs typeface="Roboto Bold"/>
                <a:sym typeface="Roboto Bold"/>
              </a:rPr>
              <a:t>Responsibilities: </a:t>
            </a:r>
          </a:p>
          <a:p>
            <a:pPr algn="l">
              <a:lnSpc>
                <a:spcPts val="2239"/>
              </a:lnSpc>
            </a:pPr>
            <a:r>
              <a:rPr lang="en-US" sz="1599" dirty="0">
                <a:solidFill>
                  <a:srgbClr val="000000"/>
                </a:solidFill>
                <a:latin typeface="Roboto Bold"/>
                <a:ea typeface="Roboto Bold"/>
                <a:cs typeface="Roboto Bold"/>
                <a:sym typeface="Roboto Bold"/>
              </a:rPr>
              <a:t>·Guide the development of annual panel structure and processes, including terms of service for panel chairs, panel membership composition, processes for assessment of written applications, and processes for developing panel recommendations</a:t>
            </a:r>
          </a:p>
          <a:p>
            <a:pPr algn="l">
              <a:lnSpc>
                <a:spcPts val="2239"/>
              </a:lnSpc>
            </a:pPr>
            <a:r>
              <a:rPr lang="en-US" sz="1599" dirty="0">
                <a:solidFill>
                  <a:srgbClr val="000000"/>
                </a:solidFill>
                <a:latin typeface="Roboto Bold"/>
                <a:ea typeface="Roboto Bold"/>
                <a:cs typeface="Roboto Bold"/>
                <a:sym typeface="Roboto Bold"/>
              </a:rPr>
              <a:t>·Develop approach for Chairs’ Meeting to determine funds distribution recommendations</a:t>
            </a:r>
          </a:p>
          <a:p>
            <a:pPr algn="l">
              <a:lnSpc>
                <a:spcPts val="2239"/>
              </a:lnSpc>
            </a:pPr>
            <a:endParaRPr lang="en-US" sz="1599" dirty="0">
              <a:solidFill>
                <a:srgbClr val="000000"/>
              </a:solidFill>
              <a:latin typeface="Roboto Bold"/>
              <a:ea typeface="Roboto Bold"/>
              <a:cs typeface="Roboto Bold"/>
              <a:sym typeface="Roboto Bold"/>
            </a:endParaRPr>
          </a:p>
          <a:p>
            <a:pPr algn="l">
              <a:lnSpc>
                <a:spcPts val="2239"/>
              </a:lnSpc>
            </a:pPr>
            <a:r>
              <a:rPr lang="en-US" sz="1599" dirty="0">
                <a:solidFill>
                  <a:srgbClr val="000000"/>
                </a:solidFill>
                <a:latin typeface="Roboto Bold"/>
                <a:ea typeface="Roboto Bold"/>
                <a:cs typeface="Roboto Bold"/>
                <a:sym typeface="Roboto Bold"/>
              </a:rPr>
              <a:t>The Funds Distribution Oversight Committee shall guide the logistics of funds distribution. Recommended allocations to CCUW Partner Agencies will be made directly to the Board of Directors by the annually appointed group of panel chairs. The panel chairs shall be appointed by the Funds Distribution Oversight Committee. Recommend allocations to each partner organization will be based upon the undesignated pool available from the previous campaign as approved by the Finance Committee. An ad hoc committee may be appointed by the chair to provide advice and counsel to the Board of Directors as needed on matters concerning Special Initiatives Funding. (Special Initiatives Funding shall be defined as all special projects funding for human service agencies which falls outside of annual member organization allocations). This Committee shall also review requests for admission by new agencies and make recommendations to the Board.</a:t>
            </a:r>
          </a:p>
          <a:p>
            <a:pPr algn="l">
              <a:lnSpc>
                <a:spcPts val="2239"/>
              </a:lnSpc>
            </a:pPr>
            <a:endParaRPr lang="en-US" sz="1599" dirty="0">
              <a:solidFill>
                <a:srgbClr val="000000"/>
              </a:solidFill>
              <a:latin typeface="Roboto Bold"/>
              <a:ea typeface="Roboto Bold"/>
              <a:cs typeface="Roboto Bold"/>
              <a:sym typeface="Roboto Bold"/>
            </a:endParaRPr>
          </a:p>
          <a:p>
            <a:pPr algn="l">
              <a:lnSpc>
                <a:spcPts val="2239"/>
              </a:lnSpc>
              <a:spcBef>
                <a:spcPct val="0"/>
              </a:spcBef>
            </a:pPr>
            <a:endParaRPr lang="en-US" sz="1599" dirty="0">
              <a:solidFill>
                <a:srgbClr val="000000"/>
              </a:solidFill>
              <a:latin typeface="Roboto Bold"/>
              <a:ea typeface="Roboto Bold"/>
              <a:cs typeface="Roboto Bold"/>
              <a:sym typeface="Roboto Bold"/>
            </a:endParaRPr>
          </a:p>
          <a:p>
            <a:pPr algn="r">
              <a:lnSpc>
                <a:spcPts val="2239"/>
              </a:lnSpc>
              <a:spcBef>
                <a:spcPct val="0"/>
              </a:spcBef>
            </a:pPr>
            <a:r>
              <a:rPr lang="en-US" sz="1599" dirty="0">
                <a:solidFill>
                  <a:srgbClr val="000000"/>
                </a:solidFill>
                <a:latin typeface="Roboto Bold"/>
                <a:ea typeface="Roboto Bold"/>
                <a:cs typeface="Roboto Bold"/>
                <a:sym typeface="Roboto Bold"/>
              </a:rPr>
              <a:t>Primary Staff Support:  Director of Communications and Agency Relations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028700" y="3555740"/>
            <a:ext cx="18288000" cy="7052589"/>
          </a:xfrm>
          <a:custGeom>
            <a:avLst/>
            <a:gdLst/>
            <a:ahLst/>
            <a:cxnLst/>
            <a:rect l="l" t="t" r="r" b="b"/>
            <a:pathLst>
              <a:path w="18288000" h="7052589">
                <a:moveTo>
                  <a:pt x="0" y="7052589"/>
                </a:moveTo>
                <a:lnTo>
                  <a:pt x="18288000" y="7052589"/>
                </a:lnTo>
                <a:lnTo>
                  <a:pt x="18288000" y="0"/>
                </a:lnTo>
                <a:lnTo>
                  <a:pt x="0" y="0"/>
                </a:lnTo>
                <a:lnTo>
                  <a:pt x="0" y="7052589"/>
                </a:lnTo>
                <a:close/>
              </a:path>
            </a:pathLst>
          </a:custGeom>
          <a:blipFill>
            <a:blip r:embed="rId3">
              <a:alphaModFix amt="50000"/>
              <a:extLst>
                <a:ext uri="{96DAC541-7B7A-43D3-8B79-37D633B846F1}">
                  <asvg:svgBlip xmlns:asvg="http://schemas.microsoft.com/office/drawing/2016/SVG/main" r:embed="rId4"/>
                </a:ext>
              </a:extLst>
            </a:blip>
            <a:stretch>
              <a:fillRect b="-155041"/>
            </a:stretch>
          </a:blipFill>
        </p:spPr>
        <p:txBody>
          <a:bodyPr/>
          <a:lstStyle/>
          <a:p>
            <a:endParaRPr lang="en-US"/>
          </a:p>
        </p:txBody>
      </p:sp>
      <p:sp>
        <p:nvSpPr>
          <p:cNvPr id="3" name="Freeform 3"/>
          <p:cNvSpPr/>
          <p:nvPr/>
        </p:nvSpPr>
        <p:spPr>
          <a:xfrm rot="8684868">
            <a:off x="13321906" y="-1162646"/>
            <a:ext cx="4643567" cy="3579768"/>
          </a:xfrm>
          <a:custGeom>
            <a:avLst/>
            <a:gdLst/>
            <a:ahLst/>
            <a:cxnLst/>
            <a:rect l="l" t="t" r="r" b="b"/>
            <a:pathLst>
              <a:path w="4643567" h="3579768">
                <a:moveTo>
                  <a:pt x="0" y="0"/>
                </a:moveTo>
                <a:lnTo>
                  <a:pt x="4643567" y="0"/>
                </a:lnTo>
                <a:lnTo>
                  <a:pt x="4643567" y="3579768"/>
                </a:lnTo>
                <a:lnTo>
                  <a:pt x="0" y="35797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779742" y="8378051"/>
            <a:ext cx="4784651" cy="4114800"/>
          </a:xfrm>
          <a:custGeom>
            <a:avLst/>
            <a:gdLst/>
            <a:ahLst/>
            <a:cxnLst/>
            <a:rect l="l" t="t" r="r" b="b"/>
            <a:pathLst>
              <a:path w="4784651" h="4114800">
                <a:moveTo>
                  <a:pt x="0" y="0"/>
                </a:moveTo>
                <a:lnTo>
                  <a:pt x="4784651" y="0"/>
                </a:lnTo>
                <a:lnTo>
                  <a:pt x="478465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465421">
            <a:off x="-2647394" y="5122799"/>
            <a:ext cx="3685861" cy="3196646"/>
          </a:xfrm>
          <a:custGeom>
            <a:avLst/>
            <a:gdLst/>
            <a:ahLst/>
            <a:cxnLst/>
            <a:rect l="l" t="t" r="r" b="b"/>
            <a:pathLst>
              <a:path w="3685861" h="3196646">
                <a:moveTo>
                  <a:pt x="0" y="0"/>
                </a:moveTo>
                <a:lnTo>
                  <a:pt x="3685860" y="0"/>
                </a:lnTo>
                <a:lnTo>
                  <a:pt x="3685860" y="3196646"/>
                </a:lnTo>
                <a:lnTo>
                  <a:pt x="0" y="31966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rot="-465421">
            <a:off x="16793317" y="-971085"/>
            <a:ext cx="3685861" cy="3196646"/>
          </a:xfrm>
          <a:custGeom>
            <a:avLst/>
            <a:gdLst/>
            <a:ahLst/>
            <a:cxnLst/>
            <a:rect l="l" t="t" r="r" b="b"/>
            <a:pathLst>
              <a:path w="3685861" h="3196646">
                <a:moveTo>
                  <a:pt x="0" y="0"/>
                </a:moveTo>
                <a:lnTo>
                  <a:pt x="3685861" y="0"/>
                </a:lnTo>
                <a:lnTo>
                  <a:pt x="3685861" y="3196646"/>
                </a:lnTo>
                <a:lnTo>
                  <a:pt x="0" y="31966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p:cNvSpPr txBox="1"/>
          <p:nvPr/>
        </p:nvSpPr>
        <p:spPr>
          <a:xfrm>
            <a:off x="442164" y="650431"/>
            <a:ext cx="10359971" cy="1033719"/>
          </a:xfrm>
          <a:prstGeom prst="rect">
            <a:avLst/>
          </a:prstGeom>
        </p:spPr>
        <p:txBody>
          <a:bodyPr lIns="0" tIns="0" rIns="0" bIns="0" rtlCol="0" anchor="t">
            <a:spAutoFit/>
          </a:bodyPr>
          <a:lstStyle/>
          <a:p>
            <a:pPr algn="l">
              <a:lnSpc>
                <a:spcPts val="7073"/>
              </a:lnSpc>
              <a:spcBef>
                <a:spcPct val="0"/>
              </a:spcBef>
            </a:pPr>
            <a:r>
              <a:rPr lang="en-US" sz="5052" spc="328">
                <a:solidFill>
                  <a:srgbClr val="000000"/>
                </a:solidFill>
                <a:latin typeface="29LT Bukra Bold"/>
                <a:ea typeface="29LT Bukra Bold"/>
                <a:cs typeface="29LT Bukra Bold"/>
                <a:sym typeface="29LT Bukra Bold"/>
              </a:rPr>
              <a:t>How do we raise money?</a:t>
            </a:r>
          </a:p>
        </p:txBody>
      </p:sp>
      <p:sp>
        <p:nvSpPr>
          <p:cNvPr id="8" name="TextBox 8"/>
          <p:cNvSpPr txBox="1"/>
          <p:nvPr/>
        </p:nvSpPr>
        <p:spPr>
          <a:xfrm>
            <a:off x="1237332" y="2113250"/>
            <a:ext cx="14001393" cy="5745163"/>
          </a:xfrm>
          <a:prstGeom prst="rect">
            <a:avLst/>
          </a:prstGeom>
        </p:spPr>
        <p:txBody>
          <a:bodyPr lIns="0" tIns="0" rIns="0" bIns="0" rtlCol="0" anchor="t">
            <a:spAutoFit/>
          </a:bodyPr>
          <a:lstStyle/>
          <a:p>
            <a:pPr marL="626102" lvl="1" indent="-313051" algn="l">
              <a:lnSpc>
                <a:spcPts val="4059"/>
              </a:lnSpc>
              <a:buFont typeface="Arial"/>
              <a:buChar char="•"/>
            </a:pPr>
            <a:r>
              <a:rPr lang="en-US" sz="2899" dirty="0">
                <a:solidFill>
                  <a:srgbClr val="000000"/>
                </a:solidFill>
                <a:latin typeface="Roboto Bold"/>
                <a:ea typeface="Roboto Bold"/>
                <a:cs typeface="Roboto Bold"/>
                <a:sym typeface="Roboto Bold"/>
              </a:rPr>
              <a:t>Workplace Campaigns at local businesses - Ja Nae</a:t>
            </a:r>
          </a:p>
          <a:p>
            <a:pPr marL="626102" lvl="1" indent="-313051" algn="l">
              <a:lnSpc>
                <a:spcPts val="4059"/>
              </a:lnSpc>
              <a:buFont typeface="Arial"/>
              <a:buChar char="•"/>
            </a:pPr>
            <a:r>
              <a:rPr lang="en-US" sz="2899" dirty="0">
                <a:solidFill>
                  <a:srgbClr val="000000"/>
                </a:solidFill>
                <a:latin typeface="Roboto Bold"/>
                <a:ea typeface="Roboto Bold"/>
                <a:cs typeface="Roboto Bold"/>
                <a:sym typeface="Roboto Bold"/>
              </a:rPr>
              <a:t>Direct Mail Solicitations to businesses not doing a Workplace Campaign - Ja Nae</a:t>
            </a:r>
          </a:p>
          <a:p>
            <a:pPr marL="626102" lvl="1" indent="-313051" algn="l">
              <a:lnSpc>
                <a:spcPts val="4059"/>
              </a:lnSpc>
              <a:buFont typeface="Arial"/>
              <a:buChar char="•"/>
            </a:pPr>
            <a:r>
              <a:rPr lang="en-US" sz="2899" dirty="0">
                <a:solidFill>
                  <a:srgbClr val="000000"/>
                </a:solidFill>
                <a:latin typeface="Roboto Bold"/>
                <a:ea typeface="Roboto Bold"/>
                <a:cs typeface="Roboto Bold"/>
                <a:sym typeface="Roboto Bold"/>
              </a:rPr>
              <a:t>Direct Mail Solicitations to Centre County residents - Megan</a:t>
            </a:r>
          </a:p>
          <a:p>
            <a:pPr marL="626102" lvl="1" indent="-313051" algn="l">
              <a:lnSpc>
                <a:spcPts val="4059"/>
              </a:lnSpc>
              <a:buFont typeface="Arial"/>
              <a:buChar char="•"/>
            </a:pPr>
            <a:r>
              <a:rPr lang="en-US" sz="2899" dirty="0">
                <a:solidFill>
                  <a:srgbClr val="000000"/>
                </a:solidFill>
                <a:latin typeface="Roboto Bold"/>
                <a:ea typeface="Roboto Bold"/>
                <a:cs typeface="Roboto Bold"/>
                <a:sym typeface="Roboto Bold"/>
              </a:rPr>
              <a:t>Direct Mail Solicitations to Penn State retirees - Megan</a:t>
            </a:r>
          </a:p>
          <a:p>
            <a:pPr marL="626102" lvl="1" indent="-313051" algn="l">
              <a:lnSpc>
                <a:spcPts val="4059"/>
              </a:lnSpc>
              <a:buFont typeface="Arial"/>
              <a:buChar char="•"/>
            </a:pPr>
            <a:r>
              <a:rPr lang="en-US" sz="2899" dirty="0">
                <a:solidFill>
                  <a:srgbClr val="000000"/>
                </a:solidFill>
                <a:latin typeface="Roboto Bold"/>
                <a:ea typeface="Roboto Bold"/>
                <a:cs typeface="Roboto Bold"/>
                <a:sym typeface="Roboto Bold"/>
              </a:rPr>
              <a:t>Special Events - Celesta Powell</a:t>
            </a:r>
          </a:p>
          <a:p>
            <a:pPr marL="1252205" lvl="2" indent="-417402" algn="l">
              <a:lnSpc>
                <a:spcPts val="4059"/>
              </a:lnSpc>
              <a:buFont typeface="Arial"/>
              <a:buChar char="⚬"/>
            </a:pPr>
            <a:r>
              <a:rPr lang="en-US" sz="2899" dirty="0">
                <a:solidFill>
                  <a:srgbClr val="000000"/>
                </a:solidFill>
                <a:latin typeface="Roboto Bold"/>
                <a:ea typeface="Roboto Bold"/>
                <a:cs typeface="Roboto Bold"/>
                <a:sym typeface="Roboto Bold"/>
              </a:rPr>
              <a:t>Taste of the Town</a:t>
            </a:r>
          </a:p>
          <a:p>
            <a:pPr marL="626102" lvl="1" indent="-313051" algn="l">
              <a:lnSpc>
                <a:spcPts val="4059"/>
              </a:lnSpc>
              <a:buFont typeface="Arial"/>
              <a:buChar char="•"/>
            </a:pPr>
            <a:r>
              <a:rPr lang="en-US" sz="2899" dirty="0">
                <a:solidFill>
                  <a:srgbClr val="000000"/>
                </a:solidFill>
                <a:latin typeface="Roboto Bold"/>
                <a:ea typeface="Roboto Bold"/>
                <a:cs typeface="Roboto Bold"/>
                <a:sym typeface="Roboto Bold"/>
              </a:rPr>
              <a:t>Penn State Campaign - All Staff</a:t>
            </a:r>
          </a:p>
          <a:p>
            <a:pPr marL="1252205" lvl="2" indent="-417402" algn="l">
              <a:lnSpc>
                <a:spcPts val="4059"/>
              </a:lnSpc>
              <a:buFont typeface="Arial"/>
              <a:buChar char="⚬"/>
            </a:pPr>
            <a:r>
              <a:rPr lang="en-US" sz="2899" dirty="0">
                <a:solidFill>
                  <a:srgbClr val="000000"/>
                </a:solidFill>
                <a:latin typeface="Roboto Bold"/>
                <a:ea typeface="Roboto Bold"/>
                <a:cs typeface="Roboto Bold"/>
                <a:sym typeface="Roboto Bold"/>
              </a:rPr>
              <a:t>Penn State IT Golf Tournament</a:t>
            </a:r>
          </a:p>
          <a:p>
            <a:pPr marL="1252205" lvl="2" indent="-417402" algn="l">
              <a:lnSpc>
                <a:spcPts val="4059"/>
              </a:lnSpc>
              <a:buFont typeface="Arial"/>
              <a:buChar char="⚬"/>
            </a:pPr>
            <a:r>
              <a:rPr lang="en-US" sz="2899" dirty="0">
                <a:solidFill>
                  <a:srgbClr val="000000"/>
                </a:solidFill>
                <a:latin typeface="Roboto Bold"/>
                <a:ea typeface="Roboto Bold"/>
                <a:cs typeface="Roboto Bold"/>
                <a:sym typeface="Roboto Bold"/>
              </a:rPr>
              <a:t>Over the Edge</a:t>
            </a:r>
          </a:p>
          <a:p>
            <a:pPr marL="1252205" lvl="2" indent="-417402" algn="l">
              <a:lnSpc>
                <a:spcPts val="4059"/>
              </a:lnSpc>
              <a:buFont typeface="Arial"/>
              <a:buChar char="⚬"/>
            </a:pPr>
            <a:r>
              <a:rPr lang="en-US" sz="2899" dirty="0">
                <a:solidFill>
                  <a:srgbClr val="000000"/>
                </a:solidFill>
                <a:latin typeface="Roboto Bold"/>
                <a:ea typeface="Roboto Bold"/>
                <a:cs typeface="Roboto Bold"/>
                <a:sym typeface="Roboto Bold"/>
              </a:rPr>
              <a:t>Other Special Events by Unit (flower sales, 50/50, office Olympics)</a:t>
            </a:r>
          </a:p>
          <a:p>
            <a:pPr algn="l">
              <a:lnSpc>
                <a:spcPts val="4059"/>
              </a:lnSpc>
            </a:pPr>
            <a:endParaRPr lang="en-US" sz="2899" dirty="0">
              <a:solidFill>
                <a:srgbClr val="000000"/>
              </a:solidFill>
              <a:latin typeface="Roboto Bold"/>
              <a:ea typeface="Roboto Bold"/>
              <a:cs typeface="Roboto Bold"/>
              <a:sym typeface="Roboto Bold"/>
            </a:endParaRPr>
          </a:p>
        </p:txBody>
      </p:sp>
      <p:grpSp>
        <p:nvGrpSpPr>
          <p:cNvPr id="9" name="Group 9"/>
          <p:cNvGrpSpPr/>
          <p:nvPr/>
        </p:nvGrpSpPr>
        <p:grpSpPr>
          <a:xfrm>
            <a:off x="1237332" y="9258300"/>
            <a:ext cx="563768" cy="56376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11" name="TextBox 11"/>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0" y="3382862"/>
            <a:ext cx="18288000" cy="7052589"/>
          </a:xfrm>
          <a:custGeom>
            <a:avLst/>
            <a:gdLst/>
            <a:ahLst/>
            <a:cxnLst/>
            <a:rect l="l" t="t" r="r" b="b"/>
            <a:pathLst>
              <a:path w="18288000" h="7052589">
                <a:moveTo>
                  <a:pt x="0" y="7052589"/>
                </a:moveTo>
                <a:lnTo>
                  <a:pt x="18288000" y="7052589"/>
                </a:lnTo>
                <a:lnTo>
                  <a:pt x="18288000" y="0"/>
                </a:lnTo>
                <a:lnTo>
                  <a:pt x="0" y="0"/>
                </a:lnTo>
                <a:lnTo>
                  <a:pt x="0" y="7052589"/>
                </a:lnTo>
                <a:close/>
              </a:path>
            </a:pathLst>
          </a:custGeom>
          <a:blipFill>
            <a:blip r:embed="rId3">
              <a:alphaModFix amt="50000"/>
              <a:extLst>
                <a:ext uri="{96DAC541-7B7A-43D3-8B79-37D633B846F1}">
                  <asvg:svgBlip xmlns:asvg="http://schemas.microsoft.com/office/drawing/2016/SVG/main" r:embed="rId4"/>
                </a:ext>
              </a:extLst>
            </a:blip>
            <a:stretch>
              <a:fillRect b="-155041"/>
            </a:stretch>
          </a:blipFill>
        </p:spPr>
        <p:txBody>
          <a:bodyPr/>
          <a:lstStyle/>
          <a:p>
            <a:endParaRPr lang="en-US"/>
          </a:p>
        </p:txBody>
      </p:sp>
      <p:sp>
        <p:nvSpPr>
          <p:cNvPr id="3" name="Freeform 3"/>
          <p:cNvSpPr/>
          <p:nvPr/>
        </p:nvSpPr>
        <p:spPr>
          <a:xfrm rot="8684868">
            <a:off x="13321906" y="-1162646"/>
            <a:ext cx="4643567" cy="3579768"/>
          </a:xfrm>
          <a:custGeom>
            <a:avLst/>
            <a:gdLst/>
            <a:ahLst/>
            <a:cxnLst/>
            <a:rect l="l" t="t" r="r" b="b"/>
            <a:pathLst>
              <a:path w="4643567" h="3579768">
                <a:moveTo>
                  <a:pt x="0" y="0"/>
                </a:moveTo>
                <a:lnTo>
                  <a:pt x="4643567" y="0"/>
                </a:lnTo>
                <a:lnTo>
                  <a:pt x="4643567" y="3579768"/>
                </a:lnTo>
                <a:lnTo>
                  <a:pt x="0" y="35797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779742" y="8378051"/>
            <a:ext cx="4784651" cy="4114800"/>
          </a:xfrm>
          <a:custGeom>
            <a:avLst/>
            <a:gdLst/>
            <a:ahLst/>
            <a:cxnLst/>
            <a:rect l="l" t="t" r="r" b="b"/>
            <a:pathLst>
              <a:path w="4784651" h="4114800">
                <a:moveTo>
                  <a:pt x="0" y="0"/>
                </a:moveTo>
                <a:lnTo>
                  <a:pt x="4784651" y="0"/>
                </a:lnTo>
                <a:lnTo>
                  <a:pt x="478465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465421">
            <a:off x="-2647394" y="5122799"/>
            <a:ext cx="3685861" cy="3196646"/>
          </a:xfrm>
          <a:custGeom>
            <a:avLst/>
            <a:gdLst/>
            <a:ahLst/>
            <a:cxnLst/>
            <a:rect l="l" t="t" r="r" b="b"/>
            <a:pathLst>
              <a:path w="3685861" h="3196646">
                <a:moveTo>
                  <a:pt x="0" y="0"/>
                </a:moveTo>
                <a:lnTo>
                  <a:pt x="3685860" y="0"/>
                </a:lnTo>
                <a:lnTo>
                  <a:pt x="3685860" y="3196646"/>
                </a:lnTo>
                <a:lnTo>
                  <a:pt x="0" y="31966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rot="-465421">
            <a:off x="16793317" y="-971085"/>
            <a:ext cx="3685861" cy="3196646"/>
          </a:xfrm>
          <a:custGeom>
            <a:avLst/>
            <a:gdLst/>
            <a:ahLst/>
            <a:cxnLst/>
            <a:rect l="l" t="t" r="r" b="b"/>
            <a:pathLst>
              <a:path w="3685861" h="3196646">
                <a:moveTo>
                  <a:pt x="0" y="0"/>
                </a:moveTo>
                <a:lnTo>
                  <a:pt x="3685861" y="0"/>
                </a:lnTo>
                <a:lnTo>
                  <a:pt x="3685861" y="3196646"/>
                </a:lnTo>
                <a:lnTo>
                  <a:pt x="0" y="31966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7" name="Group 7"/>
          <p:cNvGrpSpPr/>
          <p:nvPr/>
        </p:nvGrpSpPr>
        <p:grpSpPr>
          <a:xfrm>
            <a:off x="3274927" y="9448603"/>
            <a:ext cx="563768" cy="56376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9" name="TextBox 9"/>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9144000" y="5573851"/>
            <a:ext cx="3457091" cy="1722437"/>
          </a:xfrm>
          <a:custGeom>
            <a:avLst/>
            <a:gdLst/>
            <a:ahLst/>
            <a:cxnLst/>
            <a:rect l="l" t="t" r="r" b="b"/>
            <a:pathLst>
              <a:path w="3457091" h="1722437">
                <a:moveTo>
                  <a:pt x="0" y="0"/>
                </a:moveTo>
                <a:lnTo>
                  <a:pt x="3457091" y="0"/>
                </a:lnTo>
                <a:lnTo>
                  <a:pt x="3457091" y="1722437"/>
                </a:lnTo>
                <a:lnTo>
                  <a:pt x="0" y="1722437"/>
                </a:lnTo>
                <a:lnTo>
                  <a:pt x="0" y="0"/>
                </a:lnTo>
                <a:close/>
              </a:path>
            </a:pathLst>
          </a:custGeom>
          <a:blipFill>
            <a:blip r:embed="rId11"/>
            <a:stretch>
              <a:fillRect/>
            </a:stretch>
          </a:blipFill>
        </p:spPr>
        <p:txBody>
          <a:bodyPr/>
          <a:lstStyle/>
          <a:p>
            <a:endParaRPr lang="en-US"/>
          </a:p>
        </p:txBody>
      </p:sp>
      <p:sp>
        <p:nvSpPr>
          <p:cNvPr id="11" name="Freeform 11"/>
          <p:cNvSpPr/>
          <p:nvPr/>
        </p:nvSpPr>
        <p:spPr>
          <a:xfrm>
            <a:off x="12714597" y="5663015"/>
            <a:ext cx="4748338" cy="1544108"/>
          </a:xfrm>
          <a:custGeom>
            <a:avLst/>
            <a:gdLst/>
            <a:ahLst/>
            <a:cxnLst/>
            <a:rect l="l" t="t" r="r" b="b"/>
            <a:pathLst>
              <a:path w="4748338" h="1544108">
                <a:moveTo>
                  <a:pt x="0" y="0"/>
                </a:moveTo>
                <a:lnTo>
                  <a:pt x="4748338" y="0"/>
                </a:lnTo>
                <a:lnTo>
                  <a:pt x="4748338" y="1544109"/>
                </a:lnTo>
                <a:lnTo>
                  <a:pt x="0" y="1544109"/>
                </a:lnTo>
                <a:lnTo>
                  <a:pt x="0" y="0"/>
                </a:lnTo>
                <a:close/>
              </a:path>
            </a:pathLst>
          </a:custGeom>
          <a:blipFill>
            <a:blip r:embed="rId12"/>
            <a:stretch>
              <a:fillRect r="-7682"/>
            </a:stretch>
          </a:blipFill>
        </p:spPr>
        <p:txBody>
          <a:bodyPr/>
          <a:lstStyle/>
          <a:p>
            <a:endParaRPr lang="en-US"/>
          </a:p>
        </p:txBody>
      </p:sp>
      <p:sp>
        <p:nvSpPr>
          <p:cNvPr id="12" name="Freeform 12"/>
          <p:cNvSpPr/>
          <p:nvPr/>
        </p:nvSpPr>
        <p:spPr>
          <a:xfrm>
            <a:off x="1590409" y="5529135"/>
            <a:ext cx="3932803" cy="1811869"/>
          </a:xfrm>
          <a:custGeom>
            <a:avLst/>
            <a:gdLst/>
            <a:ahLst/>
            <a:cxnLst/>
            <a:rect l="l" t="t" r="r" b="b"/>
            <a:pathLst>
              <a:path w="3932803" h="1811869">
                <a:moveTo>
                  <a:pt x="0" y="0"/>
                </a:moveTo>
                <a:lnTo>
                  <a:pt x="3932804" y="0"/>
                </a:lnTo>
                <a:lnTo>
                  <a:pt x="3932804" y="1811869"/>
                </a:lnTo>
                <a:lnTo>
                  <a:pt x="0" y="1811869"/>
                </a:lnTo>
                <a:lnTo>
                  <a:pt x="0" y="0"/>
                </a:lnTo>
                <a:close/>
              </a:path>
            </a:pathLst>
          </a:custGeom>
          <a:blipFill>
            <a:blip r:embed="rId13"/>
            <a:stretch>
              <a:fillRect l="-14840" r="-14222"/>
            </a:stretch>
          </a:blipFill>
        </p:spPr>
        <p:txBody>
          <a:bodyPr/>
          <a:lstStyle/>
          <a:p>
            <a:endParaRPr lang="en-US"/>
          </a:p>
        </p:txBody>
      </p:sp>
      <p:sp>
        <p:nvSpPr>
          <p:cNvPr id="13" name="Freeform 13"/>
          <p:cNvSpPr/>
          <p:nvPr/>
        </p:nvSpPr>
        <p:spPr>
          <a:xfrm>
            <a:off x="5875638" y="5546658"/>
            <a:ext cx="2521046" cy="2348927"/>
          </a:xfrm>
          <a:custGeom>
            <a:avLst/>
            <a:gdLst/>
            <a:ahLst/>
            <a:cxnLst/>
            <a:rect l="l" t="t" r="r" b="b"/>
            <a:pathLst>
              <a:path w="2521046" h="2348927">
                <a:moveTo>
                  <a:pt x="0" y="0"/>
                </a:moveTo>
                <a:lnTo>
                  <a:pt x="2521046" y="0"/>
                </a:lnTo>
                <a:lnTo>
                  <a:pt x="2521046" y="2348927"/>
                </a:lnTo>
                <a:lnTo>
                  <a:pt x="0" y="2348927"/>
                </a:lnTo>
                <a:lnTo>
                  <a:pt x="0" y="0"/>
                </a:lnTo>
                <a:close/>
              </a:path>
            </a:pathLst>
          </a:custGeom>
          <a:blipFill>
            <a:blip r:embed="rId14"/>
            <a:stretch>
              <a:fillRect/>
            </a:stretch>
          </a:blipFill>
        </p:spPr>
        <p:txBody>
          <a:bodyPr/>
          <a:lstStyle/>
          <a:p>
            <a:endParaRPr lang="en-US"/>
          </a:p>
        </p:txBody>
      </p:sp>
      <p:sp>
        <p:nvSpPr>
          <p:cNvPr id="14" name="TextBox 14"/>
          <p:cNvSpPr txBox="1"/>
          <p:nvPr/>
        </p:nvSpPr>
        <p:spPr>
          <a:xfrm>
            <a:off x="442164" y="650431"/>
            <a:ext cx="12931700" cy="1033719"/>
          </a:xfrm>
          <a:prstGeom prst="rect">
            <a:avLst/>
          </a:prstGeom>
        </p:spPr>
        <p:txBody>
          <a:bodyPr lIns="0" tIns="0" rIns="0" bIns="0" rtlCol="0" anchor="t">
            <a:spAutoFit/>
          </a:bodyPr>
          <a:lstStyle/>
          <a:p>
            <a:pPr algn="l">
              <a:lnSpc>
                <a:spcPts val="7073"/>
              </a:lnSpc>
              <a:spcBef>
                <a:spcPct val="0"/>
              </a:spcBef>
            </a:pPr>
            <a:r>
              <a:rPr lang="en-US" sz="5052" spc="328">
                <a:solidFill>
                  <a:srgbClr val="000000"/>
                </a:solidFill>
                <a:latin typeface="29LT Bukra Bold"/>
                <a:ea typeface="29LT Bukra Bold"/>
                <a:cs typeface="29LT Bukra Bold"/>
                <a:sym typeface="29LT Bukra Bold"/>
              </a:rPr>
              <a:t>What are CCUW Affinity Groups?</a:t>
            </a:r>
          </a:p>
        </p:txBody>
      </p:sp>
      <p:sp>
        <p:nvSpPr>
          <p:cNvPr id="15" name="TextBox 15"/>
          <p:cNvSpPr txBox="1"/>
          <p:nvPr/>
        </p:nvSpPr>
        <p:spPr>
          <a:xfrm>
            <a:off x="3556811" y="2898854"/>
            <a:ext cx="10796231" cy="2564766"/>
          </a:xfrm>
          <a:prstGeom prst="rect">
            <a:avLst/>
          </a:prstGeom>
        </p:spPr>
        <p:txBody>
          <a:bodyPr lIns="0" tIns="0" rIns="0" bIns="0" rtlCol="0" anchor="t">
            <a:spAutoFit/>
          </a:bodyPr>
          <a:lstStyle/>
          <a:p>
            <a:pPr marL="626102" lvl="1" indent="-313051" algn="l">
              <a:lnSpc>
                <a:spcPts val="4059"/>
              </a:lnSpc>
              <a:buFont typeface="Arial"/>
              <a:buChar char="•"/>
            </a:pPr>
            <a:r>
              <a:rPr lang="en-US" sz="2899">
                <a:solidFill>
                  <a:srgbClr val="000000"/>
                </a:solidFill>
                <a:latin typeface="Roboto Bold"/>
                <a:ea typeface="Roboto Bold"/>
                <a:cs typeface="Roboto Bold"/>
                <a:sym typeface="Roboto Bold"/>
              </a:rPr>
              <a:t>Tocqueville - yearly donation of $10,000 or more</a:t>
            </a:r>
          </a:p>
          <a:p>
            <a:pPr marL="626102" lvl="1" indent="-313051" algn="l">
              <a:lnSpc>
                <a:spcPts val="4059"/>
              </a:lnSpc>
              <a:buFont typeface="Arial"/>
              <a:buChar char="•"/>
            </a:pPr>
            <a:r>
              <a:rPr lang="en-US" sz="2899">
                <a:solidFill>
                  <a:srgbClr val="000000"/>
                </a:solidFill>
                <a:latin typeface="Roboto Bold"/>
                <a:ea typeface="Roboto Bold"/>
                <a:cs typeface="Roboto Bold"/>
                <a:sym typeface="Roboto Bold"/>
              </a:rPr>
              <a:t>Leadership Circle - yearly donation of $1,000 or more</a:t>
            </a:r>
          </a:p>
          <a:p>
            <a:pPr marL="626102" lvl="1" indent="-313051" algn="l">
              <a:lnSpc>
                <a:spcPts val="4059"/>
              </a:lnSpc>
              <a:buFont typeface="Arial"/>
              <a:buChar char="•"/>
            </a:pPr>
            <a:r>
              <a:rPr lang="en-US" sz="2899">
                <a:solidFill>
                  <a:srgbClr val="000000"/>
                </a:solidFill>
                <a:latin typeface="Roboto Bold"/>
                <a:ea typeface="Roboto Bold"/>
                <a:cs typeface="Roboto Bold"/>
                <a:sym typeface="Roboto Bold"/>
              </a:rPr>
              <a:t>Women United - focus on women and children, grant program</a:t>
            </a:r>
          </a:p>
          <a:p>
            <a:pPr marL="626102" lvl="1" indent="-313051" algn="l">
              <a:lnSpc>
                <a:spcPts val="4059"/>
              </a:lnSpc>
              <a:buFont typeface="Arial"/>
              <a:buChar char="•"/>
            </a:pPr>
            <a:r>
              <a:rPr lang="en-US" sz="2899">
                <a:solidFill>
                  <a:srgbClr val="000000"/>
                </a:solidFill>
                <a:latin typeface="Roboto Bold"/>
                <a:ea typeface="Roboto Bold"/>
                <a:cs typeface="Roboto Bold"/>
                <a:sym typeface="Roboto Bold"/>
              </a:rPr>
              <a:t>Emerging Leaders - newly formed!!</a:t>
            </a:r>
          </a:p>
          <a:p>
            <a:pPr algn="l">
              <a:lnSpc>
                <a:spcPts val="4059"/>
              </a:lnSpc>
            </a:pPr>
            <a:endParaRPr lang="en-US" sz="2899">
              <a:solidFill>
                <a:srgbClr val="000000"/>
              </a:solidFill>
              <a:latin typeface="Roboto Bold"/>
              <a:ea typeface="Roboto Bold"/>
              <a:cs typeface="Roboto Bold"/>
              <a:sym typeface="Roboto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34434" y="6130120"/>
            <a:ext cx="6779926" cy="3410064"/>
          </a:xfrm>
          <a:custGeom>
            <a:avLst/>
            <a:gdLst/>
            <a:ahLst/>
            <a:cxnLst/>
            <a:rect l="l" t="t" r="r" b="b"/>
            <a:pathLst>
              <a:path w="6779926" h="3410064">
                <a:moveTo>
                  <a:pt x="0" y="0"/>
                </a:moveTo>
                <a:lnTo>
                  <a:pt x="6779926" y="0"/>
                </a:lnTo>
                <a:lnTo>
                  <a:pt x="6779926" y="3410064"/>
                </a:lnTo>
                <a:lnTo>
                  <a:pt x="0" y="3410064"/>
                </a:lnTo>
                <a:lnTo>
                  <a:pt x="0" y="0"/>
                </a:lnTo>
                <a:close/>
              </a:path>
            </a:pathLst>
          </a:custGeom>
          <a:blipFill>
            <a:blip r:embed="rId3"/>
            <a:stretch>
              <a:fillRect l="-3654" r="-3654" b="-6676"/>
            </a:stretch>
          </a:blipFill>
        </p:spPr>
        <p:txBody>
          <a:bodyPr/>
          <a:lstStyle/>
          <a:p>
            <a:endParaRPr lang="en-US"/>
          </a:p>
        </p:txBody>
      </p:sp>
      <p:sp>
        <p:nvSpPr>
          <p:cNvPr id="3" name="Freeform 3"/>
          <p:cNvSpPr/>
          <p:nvPr/>
        </p:nvSpPr>
        <p:spPr>
          <a:xfrm rot="8684868">
            <a:off x="13321906" y="-1162646"/>
            <a:ext cx="4643567" cy="3579768"/>
          </a:xfrm>
          <a:custGeom>
            <a:avLst/>
            <a:gdLst/>
            <a:ahLst/>
            <a:cxnLst/>
            <a:rect l="l" t="t" r="r" b="b"/>
            <a:pathLst>
              <a:path w="4643567" h="3579768">
                <a:moveTo>
                  <a:pt x="0" y="0"/>
                </a:moveTo>
                <a:lnTo>
                  <a:pt x="4643567" y="0"/>
                </a:lnTo>
                <a:lnTo>
                  <a:pt x="4643567" y="3579768"/>
                </a:lnTo>
                <a:lnTo>
                  <a:pt x="0" y="35797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779742" y="8378051"/>
            <a:ext cx="4784651" cy="4114800"/>
          </a:xfrm>
          <a:custGeom>
            <a:avLst/>
            <a:gdLst/>
            <a:ahLst/>
            <a:cxnLst/>
            <a:rect l="l" t="t" r="r" b="b"/>
            <a:pathLst>
              <a:path w="4784651" h="4114800">
                <a:moveTo>
                  <a:pt x="0" y="0"/>
                </a:moveTo>
                <a:lnTo>
                  <a:pt x="4784651" y="0"/>
                </a:lnTo>
                <a:lnTo>
                  <a:pt x="478465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465421">
            <a:off x="-2647394" y="5122799"/>
            <a:ext cx="3685861" cy="3196646"/>
          </a:xfrm>
          <a:custGeom>
            <a:avLst/>
            <a:gdLst/>
            <a:ahLst/>
            <a:cxnLst/>
            <a:rect l="l" t="t" r="r" b="b"/>
            <a:pathLst>
              <a:path w="3685861" h="3196646">
                <a:moveTo>
                  <a:pt x="0" y="0"/>
                </a:moveTo>
                <a:lnTo>
                  <a:pt x="3685860" y="0"/>
                </a:lnTo>
                <a:lnTo>
                  <a:pt x="3685860" y="3196646"/>
                </a:lnTo>
                <a:lnTo>
                  <a:pt x="0" y="31966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465421">
            <a:off x="16793317" y="-971085"/>
            <a:ext cx="3685861" cy="3196646"/>
          </a:xfrm>
          <a:custGeom>
            <a:avLst/>
            <a:gdLst/>
            <a:ahLst/>
            <a:cxnLst/>
            <a:rect l="l" t="t" r="r" b="b"/>
            <a:pathLst>
              <a:path w="3685861" h="3196646">
                <a:moveTo>
                  <a:pt x="0" y="0"/>
                </a:moveTo>
                <a:lnTo>
                  <a:pt x="3685861" y="0"/>
                </a:lnTo>
                <a:lnTo>
                  <a:pt x="3685861" y="3196646"/>
                </a:lnTo>
                <a:lnTo>
                  <a:pt x="0" y="31966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442164" y="669481"/>
            <a:ext cx="12272433" cy="948629"/>
          </a:xfrm>
          <a:prstGeom prst="rect">
            <a:avLst/>
          </a:prstGeom>
        </p:spPr>
        <p:txBody>
          <a:bodyPr lIns="0" tIns="0" rIns="0" bIns="0" rtlCol="0" anchor="t">
            <a:spAutoFit/>
          </a:bodyPr>
          <a:lstStyle/>
          <a:p>
            <a:pPr algn="l">
              <a:lnSpc>
                <a:spcPts val="6513"/>
              </a:lnSpc>
              <a:spcBef>
                <a:spcPct val="0"/>
              </a:spcBef>
            </a:pPr>
            <a:r>
              <a:rPr lang="en-US" sz="4652" spc="302">
                <a:solidFill>
                  <a:srgbClr val="000000"/>
                </a:solidFill>
                <a:latin typeface="29LT Bukra Bold"/>
                <a:ea typeface="29LT Bukra Bold"/>
                <a:cs typeface="29LT Bukra Bold"/>
                <a:sym typeface="29LT Bukra Bold"/>
              </a:rPr>
              <a:t>Dolly Parton’s Imagination Library</a:t>
            </a:r>
          </a:p>
        </p:txBody>
      </p:sp>
      <p:grpSp>
        <p:nvGrpSpPr>
          <p:cNvPr id="8" name="Group 8"/>
          <p:cNvGrpSpPr/>
          <p:nvPr/>
        </p:nvGrpSpPr>
        <p:grpSpPr>
          <a:xfrm>
            <a:off x="1237332" y="9258300"/>
            <a:ext cx="563768" cy="56376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10" name="TextBox 10"/>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2400235" y="1891425"/>
            <a:ext cx="8903851" cy="905511"/>
          </a:xfrm>
          <a:prstGeom prst="rect">
            <a:avLst/>
          </a:prstGeom>
        </p:spPr>
        <p:txBody>
          <a:bodyPr lIns="0" tIns="0" rIns="0" bIns="0" rtlCol="0" anchor="t">
            <a:spAutoFit/>
          </a:bodyPr>
          <a:lstStyle/>
          <a:p>
            <a:pPr algn="ctr">
              <a:lnSpc>
                <a:spcPts val="3639"/>
              </a:lnSpc>
            </a:pPr>
            <a:r>
              <a:rPr lang="en-US" sz="2599">
                <a:solidFill>
                  <a:srgbClr val="000000"/>
                </a:solidFill>
                <a:latin typeface="Roboto Bold"/>
                <a:ea typeface="Roboto Bold"/>
                <a:cs typeface="Roboto Bold"/>
                <a:sym typeface="Roboto Bold"/>
              </a:rPr>
              <a:t>Our FIRST direct service program launched on April 1, 2024 </a:t>
            </a:r>
          </a:p>
          <a:p>
            <a:pPr algn="ctr">
              <a:lnSpc>
                <a:spcPts val="3639"/>
              </a:lnSpc>
            </a:pPr>
            <a:r>
              <a:rPr lang="en-US" sz="2599">
                <a:solidFill>
                  <a:srgbClr val="000000"/>
                </a:solidFill>
                <a:latin typeface="Roboto Bold"/>
                <a:ea typeface="Roboto Bold"/>
                <a:cs typeface="Roboto Bold"/>
                <a:sym typeface="Roboto Bold"/>
              </a:rPr>
              <a:t>when we partnered with Dolly Parton’s Imagination Library!</a:t>
            </a:r>
          </a:p>
        </p:txBody>
      </p:sp>
      <p:sp>
        <p:nvSpPr>
          <p:cNvPr id="12" name="TextBox 12"/>
          <p:cNvSpPr txBox="1"/>
          <p:nvPr/>
        </p:nvSpPr>
        <p:spPr>
          <a:xfrm>
            <a:off x="612584" y="3381346"/>
            <a:ext cx="15487650" cy="2223135"/>
          </a:xfrm>
          <a:prstGeom prst="rect">
            <a:avLst/>
          </a:prstGeom>
        </p:spPr>
        <p:txBody>
          <a:bodyPr lIns="0" tIns="0" rIns="0" bIns="0" rtlCol="0" anchor="t">
            <a:spAutoFit/>
          </a:bodyPr>
          <a:lstStyle/>
          <a:p>
            <a:pPr algn="ctr">
              <a:lnSpc>
                <a:spcPts val="2939"/>
              </a:lnSpc>
            </a:pPr>
            <a:r>
              <a:rPr lang="en-US" sz="2099">
                <a:solidFill>
                  <a:srgbClr val="000000"/>
                </a:solidFill>
                <a:latin typeface="Roboto Bold"/>
                <a:ea typeface="Roboto Bold"/>
                <a:cs typeface="Roboto Bold"/>
                <a:sym typeface="Roboto Bold"/>
              </a:rPr>
              <a:t>This program is specifically for Centre County youth ages Birth - 5 years old.</a:t>
            </a:r>
          </a:p>
          <a:p>
            <a:pPr algn="ctr">
              <a:lnSpc>
                <a:spcPts val="2939"/>
              </a:lnSpc>
            </a:pPr>
            <a:r>
              <a:rPr lang="en-US" sz="2099">
                <a:solidFill>
                  <a:srgbClr val="000000"/>
                </a:solidFill>
                <a:latin typeface="Roboto Bold"/>
                <a:ea typeface="Roboto Bold"/>
                <a:cs typeface="Roboto Bold"/>
                <a:sym typeface="Roboto Bold"/>
              </a:rPr>
              <a:t>Children who enroll in the Centre County Imagination Library receive a free book in the mail, every month, at no cost to the family.</a:t>
            </a:r>
          </a:p>
          <a:p>
            <a:pPr algn="ctr">
              <a:lnSpc>
                <a:spcPts val="2939"/>
              </a:lnSpc>
            </a:pPr>
            <a:r>
              <a:rPr lang="en-US" sz="2099">
                <a:solidFill>
                  <a:srgbClr val="000000"/>
                </a:solidFill>
                <a:latin typeface="Roboto Bold"/>
                <a:ea typeface="Roboto Bold"/>
                <a:cs typeface="Roboto Bold"/>
                <a:sym typeface="Roboto Bold"/>
              </a:rPr>
              <a:t>Centre County United Way is responsible for managing the registation database and funding the program.</a:t>
            </a:r>
          </a:p>
          <a:p>
            <a:pPr algn="ctr">
              <a:lnSpc>
                <a:spcPts val="2939"/>
              </a:lnSpc>
            </a:pPr>
            <a:r>
              <a:rPr lang="en-US" sz="2099">
                <a:solidFill>
                  <a:srgbClr val="000000"/>
                </a:solidFill>
                <a:latin typeface="Roboto Bold"/>
                <a:ea typeface="Roboto Bold"/>
                <a:cs typeface="Roboto Bold"/>
                <a:sym typeface="Roboto Bold"/>
              </a:rPr>
              <a:t>The cost of sending one book to one child is $2.20- making the cost for a full year of books, $26.40!</a:t>
            </a:r>
          </a:p>
          <a:p>
            <a:pPr algn="ctr">
              <a:lnSpc>
                <a:spcPts val="2939"/>
              </a:lnSpc>
            </a:pPr>
            <a:endParaRPr lang="en-US" sz="2099">
              <a:solidFill>
                <a:srgbClr val="000000"/>
              </a:solidFill>
              <a:latin typeface="Roboto Bold"/>
              <a:ea typeface="Roboto Bold"/>
              <a:cs typeface="Roboto Bold"/>
              <a:sym typeface="Roboto Bold"/>
            </a:endParaRPr>
          </a:p>
          <a:p>
            <a:pPr algn="ctr">
              <a:lnSpc>
                <a:spcPts val="2939"/>
              </a:lnSpc>
            </a:pPr>
            <a:endParaRPr lang="en-US" sz="2099">
              <a:solidFill>
                <a:srgbClr val="000000"/>
              </a:solidFill>
              <a:latin typeface="Roboto Bold"/>
              <a:ea typeface="Roboto Bold"/>
              <a:cs typeface="Roboto Bold"/>
              <a:sym typeface="Roboto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48806" y="299335"/>
            <a:ext cx="5560543" cy="5560543"/>
          </a:xfrm>
          <a:custGeom>
            <a:avLst/>
            <a:gdLst/>
            <a:ahLst/>
            <a:cxnLst/>
            <a:rect l="l" t="t" r="r" b="b"/>
            <a:pathLst>
              <a:path w="5560543" h="5560543">
                <a:moveTo>
                  <a:pt x="0" y="0"/>
                </a:moveTo>
                <a:lnTo>
                  <a:pt x="5560543" y="0"/>
                </a:lnTo>
                <a:lnTo>
                  <a:pt x="5560543" y="5560543"/>
                </a:lnTo>
                <a:lnTo>
                  <a:pt x="0" y="5560543"/>
                </a:lnTo>
                <a:lnTo>
                  <a:pt x="0" y="0"/>
                </a:lnTo>
                <a:close/>
              </a:path>
            </a:pathLst>
          </a:custGeom>
          <a:blipFill>
            <a:blip r:embed="rId3"/>
            <a:stretch>
              <a:fillRect/>
            </a:stretch>
          </a:blipFill>
        </p:spPr>
        <p:txBody>
          <a:bodyPr/>
          <a:lstStyle/>
          <a:p>
            <a:endParaRPr lang="en-US"/>
          </a:p>
        </p:txBody>
      </p:sp>
      <p:sp>
        <p:nvSpPr>
          <p:cNvPr id="3" name="Freeform 3"/>
          <p:cNvSpPr/>
          <p:nvPr/>
        </p:nvSpPr>
        <p:spPr>
          <a:xfrm flipV="1">
            <a:off x="9144000" y="-2564339"/>
            <a:ext cx="7680339" cy="6172200"/>
          </a:xfrm>
          <a:custGeom>
            <a:avLst/>
            <a:gdLst/>
            <a:ahLst/>
            <a:cxnLst/>
            <a:rect l="l" t="t" r="r" b="b"/>
            <a:pathLst>
              <a:path w="7680339" h="6172200">
                <a:moveTo>
                  <a:pt x="0" y="6172200"/>
                </a:moveTo>
                <a:lnTo>
                  <a:pt x="7680339" y="6172200"/>
                </a:lnTo>
                <a:lnTo>
                  <a:pt x="7680339" y="0"/>
                </a:lnTo>
                <a:lnTo>
                  <a:pt x="0" y="0"/>
                </a:lnTo>
                <a:lnTo>
                  <a:pt x="0" y="61722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409822" flipH="1" flipV="1">
            <a:off x="-6480538" y="3650059"/>
            <a:ext cx="7680339" cy="6172200"/>
          </a:xfrm>
          <a:custGeom>
            <a:avLst/>
            <a:gdLst/>
            <a:ahLst/>
            <a:cxnLst/>
            <a:rect l="l" t="t" r="r" b="b"/>
            <a:pathLst>
              <a:path w="7680339" h="6172200">
                <a:moveTo>
                  <a:pt x="7680339" y="6172200"/>
                </a:moveTo>
                <a:lnTo>
                  <a:pt x="0" y="6172200"/>
                </a:lnTo>
                <a:lnTo>
                  <a:pt x="0" y="0"/>
                </a:lnTo>
                <a:lnTo>
                  <a:pt x="7680339" y="0"/>
                </a:lnTo>
                <a:lnTo>
                  <a:pt x="7680339" y="61722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332181">
            <a:off x="-2366451" y="-559307"/>
            <a:ext cx="3685861" cy="3196646"/>
          </a:xfrm>
          <a:custGeom>
            <a:avLst/>
            <a:gdLst/>
            <a:ahLst/>
            <a:cxnLst/>
            <a:rect l="l" t="t" r="r" b="b"/>
            <a:pathLst>
              <a:path w="3685861" h="3196646">
                <a:moveTo>
                  <a:pt x="0" y="0"/>
                </a:moveTo>
                <a:lnTo>
                  <a:pt x="3685861" y="0"/>
                </a:lnTo>
                <a:lnTo>
                  <a:pt x="3685861" y="3196646"/>
                </a:lnTo>
                <a:lnTo>
                  <a:pt x="0" y="31966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919930">
            <a:off x="16506394" y="617584"/>
            <a:ext cx="3685861" cy="3196646"/>
          </a:xfrm>
          <a:custGeom>
            <a:avLst/>
            <a:gdLst/>
            <a:ahLst/>
            <a:cxnLst/>
            <a:rect l="l" t="t" r="r" b="b"/>
            <a:pathLst>
              <a:path w="3685861" h="3196646">
                <a:moveTo>
                  <a:pt x="0" y="0"/>
                </a:moveTo>
                <a:lnTo>
                  <a:pt x="3685861" y="0"/>
                </a:lnTo>
                <a:lnTo>
                  <a:pt x="3685861" y="3196647"/>
                </a:lnTo>
                <a:lnTo>
                  <a:pt x="0" y="31966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8666555">
            <a:off x="11253334" y="-1535639"/>
            <a:ext cx="3127248" cy="4114800"/>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rot="-3296436">
            <a:off x="15695676" y="6212238"/>
            <a:ext cx="3127248" cy="4114800"/>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9" name="Group 9"/>
          <p:cNvGrpSpPr/>
          <p:nvPr/>
        </p:nvGrpSpPr>
        <p:grpSpPr>
          <a:xfrm>
            <a:off x="12958772" y="2515839"/>
            <a:ext cx="563768" cy="56376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11" name="TextBox 11"/>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786747" y="6232804"/>
            <a:ext cx="2207479" cy="3503080"/>
          </a:xfrm>
          <a:custGeom>
            <a:avLst/>
            <a:gdLst/>
            <a:ahLst/>
            <a:cxnLst/>
            <a:rect l="l" t="t" r="r" b="b"/>
            <a:pathLst>
              <a:path w="2207479" h="3503080">
                <a:moveTo>
                  <a:pt x="0" y="0"/>
                </a:moveTo>
                <a:lnTo>
                  <a:pt x="2207480" y="0"/>
                </a:lnTo>
                <a:lnTo>
                  <a:pt x="2207480" y="3503080"/>
                </a:lnTo>
                <a:lnTo>
                  <a:pt x="0" y="3503080"/>
                </a:lnTo>
                <a:lnTo>
                  <a:pt x="0" y="0"/>
                </a:lnTo>
                <a:close/>
              </a:path>
            </a:pathLst>
          </a:custGeom>
          <a:blipFill>
            <a:blip r:embed="rId14"/>
            <a:stretch>
              <a:fillRect/>
            </a:stretch>
          </a:blipFill>
        </p:spPr>
        <p:txBody>
          <a:bodyPr/>
          <a:lstStyle/>
          <a:p>
            <a:endParaRPr lang="en-US"/>
          </a:p>
        </p:txBody>
      </p:sp>
      <p:sp>
        <p:nvSpPr>
          <p:cNvPr id="13" name="Freeform 13"/>
          <p:cNvSpPr/>
          <p:nvPr/>
        </p:nvSpPr>
        <p:spPr>
          <a:xfrm>
            <a:off x="4622877" y="5807900"/>
            <a:ext cx="3775676" cy="3838358"/>
          </a:xfrm>
          <a:custGeom>
            <a:avLst/>
            <a:gdLst/>
            <a:ahLst/>
            <a:cxnLst/>
            <a:rect l="l" t="t" r="r" b="b"/>
            <a:pathLst>
              <a:path w="3775676" h="3838358">
                <a:moveTo>
                  <a:pt x="0" y="0"/>
                </a:moveTo>
                <a:lnTo>
                  <a:pt x="3775676" y="0"/>
                </a:lnTo>
                <a:lnTo>
                  <a:pt x="3775676" y="3838358"/>
                </a:lnTo>
                <a:lnTo>
                  <a:pt x="0" y="3838358"/>
                </a:lnTo>
                <a:lnTo>
                  <a:pt x="0" y="0"/>
                </a:lnTo>
                <a:close/>
              </a:path>
            </a:pathLst>
          </a:custGeom>
          <a:blipFill>
            <a:blip r:embed="rId15"/>
            <a:stretch>
              <a:fillRect/>
            </a:stretch>
          </a:blipFill>
        </p:spPr>
        <p:txBody>
          <a:bodyPr/>
          <a:lstStyle/>
          <a:p>
            <a:endParaRPr lang="en-US"/>
          </a:p>
        </p:txBody>
      </p:sp>
      <p:sp>
        <p:nvSpPr>
          <p:cNvPr id="14" name="Freeform 14"/>
          <p:cNvSpPr/>
          <p:nvPr/>
        </p:nvSpPr>
        <p:spPr>
          <a:xfrm>
            <a:off x="10558049" y="6398116"/>
            <a:ext cx="2698002" cy="3514779"/>
          </a:xfrm>
          <a:custGeom>
            <a:avLst/>
            <a:gdLst/>
            <a:ahLst/>
            <a:cxnLst/>
            <a:rect l="l" t="t" r="r" b="b"/>
            <a:pathLst>
              <a:path w="2698002" h="3514779">
                <a:moveTo>
                  <a:pt x="0" y="0"/>
                </a:moveTo>
                <a:lnTo>
                  <a:pt x="2698001" y="0"/>
                </a:lnTo>
                <a:lnTo>
                  <a:pt x="2698001" y="3514780"/>
                </a:lnTo>
                <a:lnTo>
                  <a:pt x="0" y="3514780"/>
                </a:lnTo>
                <a:lnTo>
                  <a:pt x="0" y="0"/>
                </a:lnTo>
                <a:close/>
              </a:path>
            </a:pathLst>
          </a:custGeom>
          <a:blipFill>
            <a:blip r:embed="rId16"/>
            <a:stretch>
              <a:fillRect/>
            </a:stretch>
          </a:blipFill>
        </p:spPr>
        <p:txBody>
          <a:bodyPr/>
          <a:lstStyle/>
          <a:p>
            <a:endParaRPr lang="en-US"/>
          </a:p>
        </p:txBody>
      </p:sp>
      <p:sp>
        <p:nvSpPr>
          <p:cNvPr id="15" name="Freeform 15"/>
          <p:cNvSpPr/>
          <p:nvPr/>
        </p:nvSpPr>
        <p:spPr>
          <a:xfrm>
            <a:off x="8442644" y="3079607"/>
            <a:ext cx="2699965" cy="2699965"/>
          </a:xfrm>
          <a:custGeom>
            <a:avLst/>
            <a:gdLst/>
            <a:ahLst/>
            <a:cxnLst/>
            <a:rect l="l" t="t" r="r" b="b"/>
            <a:pathLst>
              <a:path w="2699965" h="2699965">
                <a:moveTo>
                  <a:pt x="0" y="0"/>
                </a:moveTo>
                <a:lnTo>
                  <a:pt x="2699964" y="0"/>
                </a:lnTo>
                <a:lnTo>
                  <a:pt x="2699964" y="2699964"/>
                </a:lnTo>
                <a:lnTo>
                  <a:pt x="0" y="2699964"/>
                </a:lnTo>
                <a:lnTo>
                  <a:pt x="0" y="0"/>
                </a:lnTo>
                <a:close/>
              </a:path>
            </a:pathLst>
          </a:custGeom>
          <a:blipFill>
            <a:blip r:embed="rId17"/>
            <a:stretch>
              <a:fillRect/>
            </a:stretch>
          </a:blipFill>
        </p:spPr>
        <p:txBody>
          <a:bodyPr/>
          <a:lstStyle/>
          <a:p>
            <a:endParaRPr lang="en-US"/>
          </a:p>
        </p:txBody>
      </p:sp>
      <p:sp>
        <p:nvSpPr>
          <p:cNvPr id="16" name="Freeform 16"/>
          <p:cNvSpPr/>
          <p:nvPr/>
        </p:nvSpPr>
        <p:spPr>
          <a:xfrm>
            <a:off x="13653907" y="3796485"/>
            <a:ext cx="2694030" cy="2694030"/>
          </a:xfrm>
          <a:custGeom>
            <a:avLst/>
            <a:gdLst/>
            <a:ahLst/>
            <a:cxnLst/>
            <a:rect l="l" t="t" r="r" b="b"/>
            <a:pathLst>
              <a:path w="2694030" h="2694030">
                <a:moveTo>
                  <a:pt x="0" y="0"/>
                </a:moveTo>
                <a:lnTo>
                  <a:pt x="2694030" y="0"/>
                </a:lnTo>
                <a:lnTo>
                  <a:pt x="2694030" y="2694030"/>
                </a:lnTo>
                <a:lnTo>
                  <a:pt x="0" y="2694030"/>
                </a:lnTo>
                <a:lnTo>
                  <a:pt x="0" y="0"/>
                </a:lnTo>
                <a:close/>
              </a:path>
            </a:pathLst>
          </a:custGeom>
          <a:blipFill>
            <a:blip r:embed="rId18"/>
            <a:stretch>
              <a:fillRect/>
            </a:stretch>
          </a:blipFill>
        </p:spPr>
        <p:txBody>
          <a:bodyPr/>
          <a:lstStyle/>
          <a:p>
            <a:endParaRPr lang="en-US"/>
          </a:p>
        </p:txBody>
      </p:sp>
      <p:sp>
        <p:nvSpPr>
          <p:cNvPr id="17" name="TextBox 17"/>
          <p:cNvSpPr txBox="1"/>
          <p:nvPr/>
        </p:nvSpPr>
        <p:spPr>
          <a:xfrm>
            <a:off x="9027203" y="5760275"/>
            <a:ext cx="1530846" cy="283210"/>
          </a:xfrm>
          <a:prstGeom prst="rect">
            <a:avLst/>
          </a:prstGeom>
        </p:spPr>
        <p:txBody>
          <a:bodyPr lIns="0" tIns="0" rIns="0" bIns="0" rtlCol="0" anchor="t">
            <a:spAutoFit/>
          </a:bodyPr>
          <a:lstStyle/>
          <a:p>
            <a:pPr algn="ctr">
              <a:lnSpc>
                <a:spcPts val="2239"/>
              </a:lnSpc>
            </a:pPr>
            <a:r>
              <a:rPr lang="en-US" sz="1599">
                <a:solidFill>
                  <a:srgbClr val="000000"/>
                </a:solidFill>
                <a:latin typeface="Roboto Bold"/>
                <a:ea typeface="Roboto Bold"/>
                <a:cs typeface="Roboto Bold"/>
                <a:sym typeface="Roboto Bold"/>
              </a:rPr>
              <a:t>Scan to DONATE</a:t>
            </a:r>
          </a:p>
        </p:txBody>
      </p:sp>
      <p:sp>
        <p:nvSpPr>
          <p:cNvPr id="18" name="TextBox 18"/>
          <p:cNvSpPr txBox="1"/>
          <p:nvPr/>
        </p:nvSpPr>
        <p:spPr>
          <a:xfrm>
            <a:off x="13927820" y="6547627"/>
            <a:ext cx="2420117" cy="290195"/>
          </a:xfrm>
          <a:prstGeom prst="rect">
            <a:avLst/>
          </a:prstGeom>
        </p:spPr>
        <p:txBody>
          <a:bodyPr lIns="0" tIns="0" rIns="0" bIns="0" rtlCol="0" anchor="t">
            <a:spAutoFit/>
          </a:bodyPr>
          <a:lstStyle/>
          <a:p>
            <a:pPr algn="ctr">
              <a:lnSpc>
                <a:spcPts val="2379"/>
              </a:lnSpc>
            </a:pPr>
            <a:r>
              <a:rPr lang="en-US" sz="1699">
                <a:solidFill>
                  <a:srgbClr val="000000"/>
                </a:solidFill>
                <a:latin typeface="Roboto Bold"/>
                <a:ea typeface="Roboto Bold"/>
                <a:cs typeface="Roboto Bold"/>
                <a:sym typeface="Roboto Bold"/>
              </a:rPr>
              <a:t>Scan to VOLUNTEER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615726" y="3234411"/>
            <a:ext cx="18288000" cy="7052589"/>
          </a:xfrm>
          <a:custGeom>
            <a:avLst/>
            <a:gdLst/>
            <a:ahLst/>
            <a:cxnLst/>
            <a:rect l="l" t="t" r="r" b="b"/>
            <a:pathLst>
              <a:path w="18288000" h="7052589">
                <a:moveTo>
                  <a:pt x="0" y="7052589"/>
                </a:moveTo>
                <a:lnTo>
                  <a:pt x="18288000" y="7052589"/>
                </a:lnTo>
                <a:lnTo>
                  <a:pt x="18288000" y="0"/>
                </a:lnTo>
                <a:lnTo>
                  <a:pt x="0" y="0"/>
                </a:lnTo>
                <a:lnTo>
                  <a:pt x="0" y="7052589"/>
                </a:lnTo>
                <a:close/>
              </a:path>
            </a:pathLst>
          </a:custGeom>
          <a:blipFill>
            <a:blip r:embed="rId3">
              <a:alphaModFix amt="50000"/>
              <a:extLst>
                <a:ext uri="{96DAC541-7B7A-43D3-8B79-37D633B846F1}">
                  <asvg:svgBlip xmlns:asvg="http://schemas.microsoft.com/office/drawing/2016/SVG/main" r:embed="rId4"/>
                </a:ext>
              </a:extLst>
            </a:blip>
            <a:stretch>
              <a:fillRect b="-155041"/>
            </a:stretch>
          </a:blipFill>
        </p:spPr>
        <p:txBody>
          <a:bodyPr/>
          <a:lstStyle/>
          <a:p>
            <a:endParaRPr lang="en-US"/>
          </a:p>
        </p:txBody>
      </p:sp>
      <p:sp>
        <p:nvSpPr>
          <p:cNvPr id="3" name="Freeform 3"/>
          <p:cNvSpPr/>
          <p:nvPr/>
        </p:nvSpPr>
        <p:spPr>
          <a:xfrm flipH="1">
            <a:off x="13109952" y="4957353"/>
            <a:ext cx="7758058" cy="6234658"/>
          </a:xfrm>
          <a:custGeom>
            <a:avLst/>
            <a:gdLst/>
            <a:ahLst/>
            <a:cxnLst/>
            <a:rect l="l" t="t" r="r" b="b"/>
            <a:pathLst>
              <a:path w="7758058" h="6234658">
                <a:moveTo>
                  <a:pt x="7758058" y="0"/>
                </a:moveTo>
                <a:lnTo>
                  <a:pt x="0" y="0"/>
                </a:lnTo>
                <a:lnTo>
                  <a:pt x="0" y="6234657"/>
                </a:lnTo>
                <a:lnTo>
                  <a:pt x="7758058" y="6234657"/>
                </a:lnTo>
                <a:lnTo>
                  <a:pt x="77580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409822" flipH="1" flipV="1">
            <a:off x="-5581839" y="2320090"/>
            <a:ext cx="7680339" cy="6172200"/>
          </a:xfrm>
          <a:custGeom>
            <a:avLst/>
            <a:gdLst/>
            <a:ahLst/>
            <a:cxnLst/>
            <a:rect l="l" t="t" r="r" b="b"/>
            <a:pathLst>
              <a:path w="7680339" h="6172200">
                <a:moveTo>
                  <a:pt x="7680340" y="6172200"/>
                </a:moveTo>
                <a:lnTo>
                  <a:pt x="0" y="6172200"/>
                </a:lnTo>
                <a:lnTo>
                  <a:pt x="0" y="0"/>
                </a:lnTo>
                <a:lnTo>
                  <a:pt x="7680340" y="0"/>
                </a:lnTo>
                <a:lnTo>
                  <a:pt x="7680340" y="617220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72231">
            <a:off x="15377487" y="-425797"/>
            <a:ext cx="5821026" cy="5048417"/>
          </a:xfrm>
          <a:custGeom>
            <a:avLst/>
            <a:gdLst/>
            <a:ahLst/>
            <a:cxnLst/>
            <a:rect l="l" t="t" r="r" b="b"/>
            <a:pathLst>
              <a:path w="5821026" h="5048417">
                <a:moveTo>
                  <a:pt x="0" y="0"/>
                </a:moveTo>
                <a:lnTo>
                  <a:pt x="5821026" y="0"/>
                </a:lnTo>
                <a:lnTo>
                  <a:pt x="5821026" y="5048417"/>
                </a:lnTo>
                <a:lnTo>
                  <a:pt x="0" y="50484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rot="-3296436">
            <a:off x="15695676" y="6212238"/>
            <a:ext cx="3127248" cy="4114800"/>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Freeform 7"/>
          <p:cNvSpPr/>
          <p:nvPr/>
        </p:nvSpPr>
        <p:spPr>
          <a:xfrm>
            <a:off x="8681268" y="826862"/>
            <a:ext cx="3834621" cy="2543099"/>
          </a:xfrm>
          <a:custGeom>
            <a:avLst/>
            <a:gdLst/>
            <a:ahLst/>
            <a:cxnLst/>
            <a:rect l="l" t="t" r="r" b="b"/>
            <a:pathLst>
              <a:path w="3834621" h="2543099">
                <a:moveTo>
                  <a:pt x="0" y="0"/>
                </a:moveTo>
                <a:lnTo>
                  <a:pt x="3834621" y="0"/>
                </a:lnTo>
                <a:lnTo>
                  <a:pt x="3834621" y="2543099"/>
                </a:lnTo>
                <a:lnTo>
                  <a:pt x="0" y="2543099"/>
                </a:lnTo>
                <a:lnTo>
                  <a:pt x="0" y="0"/>
                </a:lnTo>
                <a:close/>
              </a:path>
            </a:pathLst>
          </a:custGeom>
          <a:blipFill>
            <a:blip r:embed="rId13"/>
            <a:stretch>
              <a:fillRect/>
            </a:stretch>
          </a:blipFill>
        </p:spPr>
        <p:txBody>
          <a:bodyPr/>
          <a:lstStyle/>
          <a:p>
            <a:endParaRPr lang="en-US"/>
          </a:p>
        </p:txBody>
      </p:sp>
      <p:sp>
        <p:nvSpPr>
          <p:cNvPr id="8" name="TextBox 8"/>
          <p:cNvSpPr txBox="1"/>
          <p:nvPr/>
        </p:nvSpPr>
        <p:spPr>
          <a:xfrm>
            <a:off x="2438277" y="3293761"/>
            <a:ext cx="12576126" cy="2784582"/>
          </a:xfrm>
          <a:prstGeom prst="rect">
            <a:avLst/>
          </a:prstGeom>
        </p:spPr>
        <p:txBody>
          <a:bodyPr lIns="0" tIns="0" rIns="0" bIns="0" rtlCol="0" anchor="t">
            <a:spAutoFit/>
          </a:bodyPr>
          <a:lstStyle/>
          <a:p>
            <a:pPr algn="just">
              <a:lnSpc>
                <a:spcPts val="4440"/>
              </a:lnSpc>
              <a:spcBef>
                <a:spcPct val="0"/>
              </a:spcBef>
            </a:pPr>
            <a:r>
              <a:rPr lang="en-US" sz="3172">
                <a:solidFill>
                  <a:srgbClr val="000000"/>
                </a:solidFill>
                <a:latin typeface="Roboto Bold"/>
                <a:ea typeface="Roboto Bold"/>
                <a:cs typeface="Roboto Bold"/>
                <a:sym typeface="Roboto Bold"/>
              </a:rPr>
              <a:t>Our Mission </a:t>
            </a:r>
          </a:p>
          <a:p>
            <a:pPr algn="l">
              <a:lnSpc>
                <a:spcPts val="4440"/>
              </a:lnSpc>
              <a:spcBef>
                <a:spcPct val="0"/>
              </a:spcBef>
            </a:pPr>
            <a:r>
              <a:rPr lang="en-US" sz="3172">
                <a:solidFill>
                  <a:srgbClr val="000000"/>
                </a:solidFill>
                <a:latin typeface="Roboto Bold"/>
                <a:ea typeface="Roboto Bold"/>
                <a:cs typeface="Roboto Bold"/>
                <a:sym typeface="Roboto Bold"/>
              </a:rPr>
              <a:t>The mission of the Centre County United Way is to improve lives by prioritizing needs and mobilizing human and financial resources to positively impact the education, financial stability, and physical &amp; emotional health of our neighbors.</a:t>
            </a:r>
          </a:p>
        </p:txBody>
      </p:sp>
      <p:grpSp>
        <p:nvGrpSpPr>
          <p:cNvPr id="9" name="Group 9"/>
          <p:cNvGrpSpPr/>
          <p:nvPr/>
        </p:nvGrpSpPr>
        <p:grpSpPr>
          <a:xfrm>
            <a:off x="464932" y="5026153"/>
            <a:ext cx="563768" cy="56376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11" name="TextBox 11"/>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615726" y="3234411"/>
            <a:ext cx="18288000" cy="7052589"/>
          </a:xfrm>
          <a:custGeom>
            <a:avLst/>
            <a:gdLst/>
            <a:ahLst/>
            <a:cxnLst/>
            <a:rect l="l" t="t" r="r" b="b"/>
            <a:pathLst>
              <a:path w="18288000" h="7052589">
                <a:moveTo>
                  <a:pt x="0" y="7052589"/>
                </a:moveTo>
                <a:lnTo>
                  <a:pt x="18288000" y="7052589"/>
                </a:lnTo>
                <a:lnTo>
                  <a:pt x="18288000" y="0"/>
                </a:lnTo>
                <a:lnTo>
                  <a:pt x="0" y="0"/>
                </a:lnTo>
                <a:lnTo>
                  <a:pt x="0" y="7052589"/>
                </a:lnTo>
                <a:close/>
              </a:path>
            </a:pathLst>
          </a:custGeom>
          <a:blipFill>
            <a:blip r:embed="rId3">
              <a:alphaModFix amt="50000"/>
              <a:extLst>
                <a:ext uri="{96DAC541-7B7A-43D3-8B79-37D633B846F1}">
                  <asvg:svgBlip xmlns:asvg="http://schemas.microsoft.com/office/drawing/2016/SVG/main" r:embed="rId4"/>
                </a:ext>
              </a:extLst>
            </a:blip>
            <a:stretch>
              <a:fillRect b="-155041"/>
            </a:stretch>
          </a:blipFill>
        </p:spPr>
        <p:txBody>
          <a:bodyPr/>
          <a:lstStyle/>
          <a:p>
            <a:endParaRPr lang="en-US"/>
          </a:p>
        </p:txBody>
      </p:sp>
      <p:sp>
        <p:nvSpPr>
          <p:cNvPr id="3" name="Freeform 3"/>
          <p:cNvSpPr/>
          <p:nvPr/>
        </p:nvSpPr>
        <p:spPr>
          <a:xfrm flipH="1">
            <a:off x="13109952" y="4957353"/>
            <a:ext cx="7758058" cy="6234658"/>
          </a:xfrm>
          <a:custGeom>
            <a:avLst/>
            <a:gdLst/>
            <a:ahLst/>
            <a:cxnLst/>
            <a:rect l="l" t="t" r="r" b="b"/>
            <a:pathLst>
              <a:path w="7758058" h="6234658">
                <a:moveTo>
                  <a:pt x="7758058" y="0"/>
                </a:moveTo>
                <a:lnTo>
                  <a:pt x="0" y="0"/>
                </a:lnTo>
                <a:lnTo>
                  <a:pt x="0" y="6234657"/>
                </a:lnTo>
                <a:lnTo>
                  <a:pt x="7758058" y="6234657"/>
                </a:lnTo>
                <a:lnTo>
                  <a:pt x="775805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409822" flipH="1" flipV="1">
            <a:off x="-5581839" y="2320090"/>
            <a:ext cx="7680339" cy="6172200"/>
          </a:xfrm>
          <a:custGeom>
            <a:avLst/>
            <a:gdLst/>
            <a:ahLst/>
            <a:cxnLst/>
            <a:rect l="l" t="t" r="r" b="b"/>
            <a:pathLst>
              <a:path w="7680339" h="6172200">
                <a:moveTo>
                  <a:pt x="7680340" y="6172200"/>
                </a:moveTo>
                <a:lnTo>
                  <a:pt x="0" y="6172200"/>
                </a:lnTo>
                <a:lnTo>
                  <a:pt x="0" y="0"/>
                </a:lnTo>
                <a:lnTo>
                  <a:pt x="7680340" y="0"/>
                </a:lnTo>
                <a:lnTo>
                  <a:pt x="7680340" y="617220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72231">
            <a:off x="15377487" y="-425797"/>
            <a:ext cx="5821026" cy="5048417"/>
          </a:xfrm>
          <a:custGeom>
            <a:avLst/>
            <a:gdLst/>
            <a:ahLst/>
            <a:cxnLst/>
            <a:rect l="l" t="t" r="r" b="b"/>
            <a:pathLst>
              <a:path w="5821026" h="5048417">
                <a:moveTo>
                  <a:pt x="0" y="0"/>
                </a:moveTo>
                <a:lnTo>
                  <a:pt x="5821026" y="0"/>
                </a:lnTo>
                <a:lnTo>
                  <a:pt x="5821026" y="5048417"/>
                </a:lnTo>
                <a:lnTo>
                  <a:pt x="0" y="50484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rot="-3296436">
            <a:off x="15695676" y="6212238"/>
            <a:ext cx="3127248" cy="4114800"/>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7" name="Group 7"/>
          <p:cNvGrpSpPr/>
          <p:nvPr/>
        </p:nvGrpSpPr>
        <p:grpSpPr>
          <a:xfrm>
            <a:off x="464932" y="5026153"/>
            <a:ext cx="563768" cy="56376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9" name="TextBox 9"/>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3500538" y="4081777"/>
            <a:ext cx="10762298" cy="1061723"/>
          </a:xfrm>
          <a:prstGeom prst="rect">
            <a:avLst/>
          </a:prstGeom>
        </p:spPr>
        <p:txBody>
          <a:bodyPr lIns="0" tIns="0" rIns="0" bIns="0" rtlCol="0" anchor="t">
            <a:spAutoFit/>
          </a:bodyPr>
          <a:lstStyle/>
          <a:p>
            <a:pPr algn="ctr">
              <a:lnSpc>
                <a:spcPts val="8679"/>
              </a:lnSpc>
            </a:pPr>
            <a:r>
              <a:rPr lang="en-US" sz="6199">
                <a:solidFill>
                  <a:srgbClr val="000000"/>
                </a:solidFill>
                <a:latin typeface="Roboto Condensed Bold"/>
                <a:ea typeface="Roboto Condensed Bold"/>
                <a:cs typeface="Roboto Condensed Bold"/>
                <a:sym typeface="Roboto Condensed Bold"/>
              </a:rPr>
              <a:t>What exactly does United Way do?</a:t>
            </a:r>
          </a:p>
        </p:txBody>
      </p:sp>
      <p:sp>
        <p:nvSpPr>
          <p:cNvPr id="11" name="TextBox 11"/>
          <p:cNvSpPr txBox="1"/>
          <p:nvPr/>
        </p:nvSpPr>
        <p:spPr>
          <a:xfrm>
            <a:off x="2737130" y="1573495"/>
            <a:ext cx="3864293" cy="540386"/>
          </a:xfrm>
          <a:prstGeom prst="rect">
            <a:avLst/>
          </a:prstGeom>
        </p:spPr>
        <p:txBody>
          <a:bodyPr lIns="0" tIns="0" rIns="0" bIns="0" rtlCol="0" anchor="t">
            <a:spAutoFit/>
          </a:bodyPr>
          <a:lstStyle/>
          <a:p>
            <a:pPr algn="ctr">
              <a:lnSpc>
                <a:spcPts val="4339"/>
              </a:lnSpc>
            </a:pPr>
            <a:r>
              <a:rPr lang="en-US" sz="3099">
                <a:solidFill>
                  <a:srgbClr val="000000"/>
                </a:solidFill>
                <a:latin typeface="Roboto Bold"/>
                <a:ea typeface="Roboto Bold"/>
                <a:cs typeface="Roboto Bold"/>
                <a:sym typeface="Roboto Bold"/>
              </a:rPr>
              <a:t>We are often asked....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445492" y="4312315"/>
            <a:ext cx="18288000" cy="7052589"/>
          </a:xfrm>
          <a:custGeom>
            <a:avLst/>
            <a:gdLst/>
            <a:ahLst/>
            <a:cxnLst/>
            <a:rect l="l" t="t" r="r" b="b"/>
            <a:pathLst>
              <a:path w="18288000" h="7052589">
                <a:moveTo>
                  <a:pt x="0" y="7052590"/>
                </a:moveTo>
                <a:lnTo>
                  <a:pt x="18288000" y="7052590"/>
                </a:lnTo>
                <a:lnTo>
                  <a:pt x="18288000" y="0"/>
                </a:lnTo>
                <a:lnTo>
                  <a:pt x="0" y="0"/>
                </a:lnTo>
                <a:lnTo>
                  <a:pt x="0" y="7052590"/>
                </a:lnTo>
                <a:close/>
              </a:path>
            </a:pathLst>
          </a:custGeom>
          <a:blipFill>
            <a:blip r:embed="rId3">
              <a:alphaModFix amt="50000"/>
              <a:extLst>
                <a:ext uri="{96DAC541-7B7A-43D3-8B79-37D633B846F1}">
                  <asvg:svgBlip xmlns:asvg="http://schemas.microsoft.com/office/drawing/2016/SVG/main" r:embed="rId4"/>
                </a:ext>
              </a:extLst>
            </a:blip>
            <a:stretch>
              <a:fillRect b="-155041"/>
            </a:stretch>
          </a:blipFill>
        </p:spPr>
        <p:txBody>
          <a:bodyPr/>
          <a:lstStyle/>
          <a:p>
            <a:endParaRPr lang="en-US">
              <a:latin typeface="Roboto" panose="02000000000000000000" pitchFamily="2" charset="0"/>
              <a:ea typeface="Roboto" panose="02000000000000000000" pitchFamily="2" charset="0"/>
            </a:endParaRPr>
          </a:p>
        </p:txBody>
      </p:sp>
      <p:sp>
        <p:nvSpPr>
          <p:cNvPr id="3" name="Freeform 3"/>
          <p:cNvSpPr/>
          <p:nvPr/>
        </p:nvSpPr>
        <p:spPr>
          <a:xfrm rot="-409822" flipH="1" flipV="1">
            <a:off x="-5581839" y="2320090"/>
            <a:ext cx="7680339" cy="6172200"/>
          </a:xfrm>
          <a:custGeom>
            <a:avLst/>
            <a:gdLst/>
            <a:ahLst/>
            <a:cxnLst/>
            <a:rect l="l" t="t" r="r" b="b"/>
            <a:pathLst>
              <a:path w="7680339" h="6172200">
                <a:moveTo>
                  <a:pt x="7680340" y="6172200"/>
                </a:moveTo>
                <a:lnTo>
                  <a:pt x="0" y="6172200"/>
                </a:lnTo>
                <a:lnTo>
                  <a:pt x="0" y="0"/>
                </a:lnTo>
                <a:lnTo>
                  <a:pt x="7680340" y="0"/>
                </a:lnTo>
                <a:lnTo>
                  <a:pt x="7680340" y="61722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Roboto" panose="02000000000000000000" pitchFamily="2" charset="0"/>
              <a:ea typeface="Roboto" panose="02000000000000000000" pitchFamily="2" charset="0"/>
            </a:endParaRPr>
          </a:p>
        </p:txBody>
      </p:sp>
      <p:sp>
        <p:nvSpPr>
          <p:cNvPr id="4" name="Freeform 4"/>
          <p:cNvSpPr/>
          <p:nvPr/>
        </p:nvSpPr>
        <p:spPr>
          <a:xfrm rot="-72231">
            <a:off x="17041372" y="-638929"/>
            <a:ext cx="5821026" cy="5048417"/>
          </a:xfrm>
          <a:custGeom>
            <a:avLst/>
            <a:gdLst/>
            <a:ahLst/>
            <a:cxnLst/>
            <a:rect l="l" t="t" r="r" b="b"/>
            <a:pathLst>
              <a:path w="5821026" h="5048417">
                <a:moveTo>
                  <a:pt x="0" y="0"/>
                </a:moveTo>
                <a:lnTo>
                  <a:pt x="5821026" y="0"/>
                </a:lnTo>
                <a:lnTo>
                  <a:pt x="5821026" y="5048417"/>
                </a:lnTo>
                <a:lnTo>
                  <a:pt x="0" y="50484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Roboto" panose="02000000000000000000" pitchFamily="2" charset="0"/>
              <a:ea typeface="Roboto" panose="02000000000000000000" pitchFamily="2" charset="0"/>
            </a:endParaRPr>
          </a:p>
        </p:txBody>
      </p:sp>
      <p:sp>
        <p:nvSpPr>
          <p:cNvPr id="5" name="Freeform 5"/>
          <p:cNvSpPr/>
          <p:nvPr/>
        </p:nvSpPr>
        <p:spPr>
          <a:xfrm rot="-3296436">
            <a:off x="15695676" y="6212238"/>
            <a:ext cx="3127248" cy="4114800"/>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Roboto" panose="02000000000000000000" pitchFamily="2" charset="0"/>
              <a:ea typeface="Roboto" panose="02000000000000000000" pitchFamily="2" charset="0"/>
            </a:endParaRPr>
          </a:p>
        </p:txBody>
      </p:sp>
      <p:grpSp>
        <p:nvGrpSpPr>
          <p:cNvPr id="6" name="Group 6"/>
          <p:cNvGrpSpPr/>
          <p:nvPr/>
        </p:nvGrpSpPr>
        <p:grpSpPr>
          <a:xfrm>
            <a:off x="464932" y="5026153"/>
            <a:ext cx="563768" cy="56376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latin typeface="Roboto" panose="02000000000000000000" pitchFamily="2" charset="0"/>
                <a:ea typeface="Roboto" panose="02000000000000000000" pitchFamily="2" charset="0"/>
              </a:endParaRPr>
            </a:p>
          </p:txBody>
        </p:sp>
        <p:sp>
          <p:nvSpPr>
            <p:cNvPr id="8" name="TextBox 8"/>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latin typeface="Roboto" panose="02000000000000000000" pitchFamily="2" charset="0"/>
                <a:ea typeface="Roboto" panose="02000000000000000000" pitchFamily="2" charset="0"/>
              </a:endParaRPr>
            </a:p>
          </p:txBody>
        </p:sp>
      </p:grpSp>
      <p:sp>
        <p:nvSpPr>
          <p:cNvPr id="9" name="TextBox 9"/>
          <p:cNvSpPr txBox="1"/>
          <p:nvPr/>
        </p:nvSpPr>
        <p:spPr>
          <a:xfrm>
            <a:off x="972840" y="349105"/>
            <a:ext cx="15451336" cy="1755352"/>
          </a:xfrm>
          <a:prstGeom prst="rect">
            <a:avLst/>
          </a:prstGeom>
        </p:spPr>
        <p:txBody>
          <a:bodyPr lIns="0" tIns="0" rIns="0" bIns="0" rtlCol="0" anchor="t">
            <a:spAutoFit/>
          </a:bodyPr>
          <a:lstStyle/>
          <a:p>
            <a:pPr algn="ctr">
              <a:lnSpc>
                <a:spcPts val="7073"/>
              </a:lnSpc>
              <a:spcBef>
                <a:spcPct val="0"/>
              </a:spcBef>
            </a:pPr>
            <a:r>
              <a:rPr lang="en-US" sz="5052" spc="328" dirty="0">
                <a:solidFill>
                  <a:srgbClr val="000000"/>
                </a:solidFill>
                <a:latin typeface="Roboto" panose="02000000000000000000" pitchFamily="2" charset="0"/>
                <a:ea typeface="Roboto" panose="02000000000000000000" pitchFamily="2" charset="0"/>
                <a:cs typeface="29LT Bukra Bold"/>
                <a:sym typeface="29LT Bukra Bold"/>
              </a:rPr>
              <a:t>The answer is simple:</a:t>
            </a:r>
          </a:p>
          <a:p>
            <a:pPr algn="ctr">
              <a:lnSpc>
                <a:spcPts val="7073"/>
              </a:lnSpc>
              <a:spcBef>
                <a:spcPct val="0"/>
              </a:spcBef>
            </a:pPr>
            <a:r>
              <a:rPr lang="en-US" sz="5052" b="1" spc="328" dirty="0">
                <a:solidFill>
                  <a:srgbClr val="000000"/>
                </a:solidFill>
                <a:latin typeface="Roboto" panose="02000000000000000000" pitchFamily="2" charset="0"/>
                <a:ea typeface="Roboto" panose="02000000000000000000" pitchFamily="2" charset="0"/>
                <a:cs typeface="29LT Bukra Bold"/>
                <a:sym typeface="29LT Bukra Bold"/>
              </a:rPr>
              <a:t> We help organizations that help people.</a:t>
            </a:r>
          </a:p>
        </p:txBody>
      </p:sp>
      <p:sp>
        <p:nvSpPr>
          <p:cNvPr id="10" name="TextBox 10"/>
          <p:cNvSpPr txBox="1"/>
          <p:nvPr/>
        </p:nvSpPr>
        <p:spPr>
          <a:xfrm>
            <a:off x="464932" y="2762947"/>
            <a:ext cx="16524050" cy="5843010"/>
          </a:xfrm>
          <a:prstGeom prst="rect">
            <a:avLst/>
          </a:prstGeom>
        </p:spPr>
        <p:txBody>
          <a:bodyPr lIns="0" tIns="0" rIns="0" bIns="0" rtlCol="0" anchor="t">
            <a:spAutoFit/>
          </a:bodyPr>
          <a:lstStyle/>
          <a:p>
            <a:pPr algn="ctr">
              <a:lnSpc>
                <a:spcPts val="2733"/>
              </a:lnSpc>
              <a:spcBef>
                <a:spcPct val="0"/>
              </a:spcBef>
            </a:pPr>
            <a:r>
              <a:rPr lang="en-US" sz="1952" b="1" spc="126" dirty="0">
                <a:solidFill>
                  <a:srgbClr val="000000"/>
                </a:solidFill>
                <a:latin typeface="Roboto" panose="02000000000000000000" pitchFamily="2" charset="0"/>
                <a:ea typeface="Roboto" panose="02000000000000000000" pitchFamily="2" charset="0"/>
                <a:cs typeface="29LT Bukra Bold"/>
                <a:sym typeface="29LT Bukra Bold"/>
              </a:rPr>
              <a:t>That’s our most important goal. To help as many of our neighbors in Centre County have access to programs that focus on the building blocks of a happy and healthy life — education, financial stability, and health. </a:t>
            </a:r>
          </a:p>
          <a:p>
            <a:pPr algn="ctr">
              <a:lnSpc>
                <a:spcPts val="2733"/>
              </a:lnSpc>
              <a:spcBef>
                <a:spcPct val="0"/>
              </a:spcBef>
            </a:pPr>
            <a:endParaRPr lang="en-US" sz="1952" spc="126" dirty="0">
              <a:solidFill>
                <a:srgbClr val="000000"/>
              </a:solidFill>
              <a:latin typeface="Roboto" panose="02000000000000000000" pitchFamily="2" charset="0"/>
              <a:ea typeface="Roboto" panose="02000000000000000000" pitchFamily="2" charset="0"/>
              <a:cs typeface="29LT Bukra Bold"/>
              <a:sym typeface="29LT Bukra Bold"/>
            </a:endParaRPr>
          </a:p>
          <a:p>
            <a:pPr algn="ctr">
              <a:lnSpc>
                <a:spcPts val="2733"/>
              </a:lnSpc>
              <a:spcBef>
                <a:spcPct val="0"/>
              </a:spcBef>
            </a:pPr>
            <a:r>
              <a:rPr lang="en-US" sz="1952" spc="126" dirty="0">
                <a:solidFill>
                  <a:srgbClr val="000000"/>
                </a:solidFill>
                <a:latin typeface="Roboto" panose="02000000000000000000" pitchFamily="2" charset="0"/>
                <a:ea typeface="Roboto" panose="02000000000000000000" pitchFamily="2" charset="0"/>
                <a:cs typeface="29LT Bukra Bold"/>
                <a:sym typeface="29LT Bukra Bold"/>
              </a:rPr>
              <a:t> We help babies, kids, teens, adults, grandparents, and families. </a:t>
            </a:r>
          </a:p>
          <a:p>
            <a:pPr algn="ctr">
              <a:lnSpc>
                <a:spcPts val="2733"/>
              </a:lnSpc>
              <a:spcBef>
                <a:spcPct val="0"/>
              </a:spcBef>
            </a:pPr>
            <a:r>
              <a:rPr lang="en-US" sz="1952" spc="126" dirty="0">
                <a:solidFill>
                  <a:srgbClr val="000000"/>
                </a:solidFill>
                <a:latin typeface="Roboto" panose="02000000000000000000" pitchFamily="2" charset="0"/>
                <a:ea typeface="Roboto" panose="02000000000000000000" pitchFamily="2" charset="0"/>
                <a:cs typeface="29LT Bukra Bold"/>
                <a:sym typeface="29LT Bukra Bold"/>
              </a:rPr>
              <a:t>We help people who need shelter, food, a friend. People who have disabilities and illnesses. </a:t>
            </a:r>
          </a:p>
          <a:p>
            <a:pPr algn="ctr">
              <a:lnSpc>
                <a:spcPts val="2733"/>
              </a:lnSpc>
              <a:spcBef>
                <a:spcPct val="0"/>
              </a:spcBef>
            </a:pPr>
            <a:r>
              <a:rPr lang="en-US" sz="1952" spc="126" dirty="0">
                <a:solidFill>
                  <a:srgbClr val="000000"/>
                </a:solidFill>
                <a:latin typeface="Roboto" panose="02000000000000000000" pitchFamily="2" charset="0"/>
                <a:ea typeface="Roboto" panose="02000000000000000000" pitchFamily="2" charset="0"/>
                <a:cs typeface="29LT Bukra Bold"/>
                <a:sym typeface="29LT Bukra Bold"/>
              </a:rPr>
              <a:t>People who want to make their lives better.</a:t>
            </a:r>
          </a:p>
          <a:p>
            <a:pPr algn="ctr">
              <a:lnSpc>
                <a:spcPts val="2733"/>
              </a:lnSpc>
              <a:spcBef>
                <a:spcPct val="0"/>
              </a:spcBef>
            </a:pPr>
            <a:r>
              <a:rPr lang="en-US" sz="1952" spc="126" dirty="0">
                <a:solidFill>
                  <a:srgbClr val="000000"/>
                </a:solidFill>
                <a:latin typeface="Roboto" panose="02000000000000000000" pitchFamily="2" charset="0"/>
                <a:ea typeface="Roboto" panose="02000000000000000000" pitchFamily="2" charset="0"/>
                <a:cs typeface="29LT Bukra Bold"/>
                <a:sym typeface="29LT Bukra Bold"/>
              </a:rPr>
              <a:t> People who just need a hand up. People who need hope.</a:t>
            </a:r>
          </a:p>
          <a:p>
            <a:pPr algn="ctr">
              <a:lnSpc>
                <a:spcPts val="2733"/>
              </a:lnSpc>
              <a:spcBef>
                <a:spcPct val="0"/>
              </a:spcBef>
            </a:pPr>
            <a:endParaRPr lang="en-US" sz="1952" spc="126" dirty="0">
              <a:solidFill>
                <a:srgbClr val="000000"/>
              </a:solidFill>
              <a:latin typeface="Roboto" panose="02000000000000000000" pitchFamily="2" charset="0"/>
              <a:ea typeface="Roboto" panose="02000000000000000000" pitchFamily="2" charset="0"/>
              <a:cs typeface="29LT Bukra Bold"/>
              <a:sym typeface="29LT Bukra Bold"/>
            </a:endParaRPr>
          </a:p>
          <a:p>
            <a:pPr algn="ctr">
              <a:lnSpc>
                <a:spcPts val="2733"/>
              </a:lnSpc>
              <a:spcBef>
                <a:spcPct val="0"/>
              </a:spcBef>
            </a:pPr>
            <a:r>
              <a:rPr lang="en-US" sz="1952" spc="126" dirty="0">
                <a:solidFill>
                  <a:srgbClr val="000000"/>
                </a:solidFill>
                <a:latin typeface="Roboto" panose="02000000000000000000" pitchFamily="2" charset="0"/>
                <a:ea typeface="Roboto" panose="02000000000000000000" pitchFamily="2" charset="0"/>
                <a:cs typeface="29LT Bukra Bold"/>
                <a:sym typeface="29LT Bukra Bold"/>
              </a:rPr>
              <a:t>How do we help so many people with so many different needs? Here’s the key — </a:t>
            </a:r>
            <a:r>
              <a:rPr lang="en-US" sz="1952" b="1" spc="126" dirty="0">
                <a:solidFill>
                  <a:srgbClr val="000000"/>
                </a:solidFill>
                <a:latin typeface="Roboto" panose="02000000000000000000" pitchFamily="2" charset="0"/>
                <a:ea typeface="Roboto" panose="02000000000000000000" pitchFamily="2" charset="0"/>
                <a:cs typeface="29LT Bukra Bold"/>
                <a:sym typeface="29LT Bukra Bold"/>
              </a:rPr>
              <a:t>we partner with local health and human service agencies where our neighbors in need go for help</a:t>
            </a:r>
            <a:r>
              <a:rPr lang="en-US" sz="1952" spc="126" dirty="0">
                <a:solidFill>
                  <a:srgbClr val="000000"/>
                </a:solidFill>
                <a:latin typeface="Roboto" panose="02000000000000000000" pitchFamily="2" charset="0"/>
                <a:ea typeface="Roboto" panose="02000000000000000000" pitchFamily="2" charset="0"/>
                <a:cs typeface="29LT Bukra Bold"/>
                <a:sym typeface="29LT Bukra Bold"/>
              </a:rPr>
              <a:t>, places like Centre Helps, Strawberry Fields, Tides, </a:t>
            </a:r>
            <a:r>
              <a:rPr lang="en-US" sz="1952" spc="126" dirty="0" err="1">
                <a:solidFill>
                  <a:srgbClr val="000000"/>
                </a:solidFill>
                <a:latin typeface="Roboto" panose="02000000000000000000" pitchFamily="2" charset="0"/>
                <a:ea typeface="Roboto" panose="02000000000000000000" pitchFamily="2" charset="0"/>
                <a:cs typeface="29LT Bukra Bold"/>
                <a:sym typeface="29LT Bukra Bold"/>
              </a:rPr>
              <a:t>Easterseals</a:t>
            </a:r>
            <a:r>
              <a:rPr lang="en-US" sz="1952" spc="126" dirty="0">
                <a:solidFill>
                  <a:srgbClr val="000000"/>
                </a:solidFill>
                <a:latin typeface="Roboto" panose="02000000000000000000" pitchFamily="2" charset="0"/>
                <a:ea typeface="Roboto" panose="02000000000000000000" pitchFamily="2" charset="0"/>
                <a:cs typeface="29LT Bukra Bold"/>
                <a:sym typeface="29LT Bukra Bold"/>
              </a:rPr>
              <a:t>, Centre Volunteers in Medicine, Housing Transitions, Park Forest Preschool and </a:t>
            </a:r>
            <a:r>
              <a:rPr lang="en-US" sz="1952" u="sng" spc="126" dirty="0">
                <a:solidFill>
                  <a:srgbClr val="000000"/>
                </a:solidFill>
                <a:latin typeface="Roboto" panose="02000000000000000000" pitchFamily="2" charset="0"/>
                <a:ea typeface="Roboto" panose="02000000000000000000" pitchFamily="2" charset="0"/>
                <a:cs typeface="29LT Bukra Bold"/>
                <a:sym typeface="29LT Bukra Bold"/>
                <a:hlinkClick r:id="rId11" tooltip="https://ccunitedway.org/partner-agencies"/>
              </a:rPr>
              <a:t>MORE!</a:t>
            </a:r>
          </a:p>
          <a:p>
            <a:pPr algn="ctr">
              <a:lnSpc>
                <a:spcPts val="2733"/>
              </a:lnSpc>
              <a:spcBef>
                <a:spcPct val="0"/>
              </a:spcBef>
            </a:pPr>
            <a:endParaRPr lang="en-US" sz="1952" u="sng" spc="126" dirty="0">
              <a:solidFill>
                <a:srgbClr val="000000"/>
              </a:solidFill>
              <a:latin typeface="Roboto" panose="02000000000000000000" pitchFamily="2" charset="0"/>
              <a:ea typeface="Roboto" panose="02000000000000000000" pitchFamily="2" charset="0"/>
              <a:cs typeface="29LT Bukra Bold"/>
              <a:sym typeface="29LT Bukra Bold"/>
              <a:hlinkClick r:id="rId11" tooltip="https://ccunitedway.org/partner-agencies"/>
            </a:endParaRPr>
          </a:p>
          <a:p>
            <a:pPr algn="ctr">
              <a:lnSpc>
                <a:spcPts val="2733"/>
              </a:lnSpc>
              <a:spcBef>
                <a:spcPct val="0"/>
              </a:spcBef>
            </a:pPr>
            <a:r>
              <a:rPr lang="en-US" sz="1952" b="1" spc="126" dirty="0">
                <a:solidFill>
                  <a:srgbClr val="000000"/>
                </a:solidFill>
                <a:latin typeface="Roboto" panose="02000000000000000000" pitchFamily="2" charset="0"/>
                <a:ea typeface="Roboto" panose="02000000000000000000" pitchFamily="2" charset="0"/>
                <a:cs typeface="29LT Bukra Bold"/>
                <a:sym typeface="29LT Bukra Bold"/>
              </a:rPr>
              <a:t>Instead of focusing on one single need or issue, we focus on hundreds — helping our community as a whole. </a:t>
            </a:r>
          </a:p>
          <a:p>
            <a:pPr algn="ctr">
              <a:lnSpc>
                <a:spcPts val="2733"/>
              </a:lnSpc>
              <a:spcBef>
                <a:spcPct val="0"/>
              </a:spcBef>
            </a:pPr>
            <a:r>
              <a:rPr lang="en-US" sz="1952" b="1" spc="126" dirty="0">
                <a:solidFill>
                  <a:srgbClr val="000000"/>
                </a:solidFill>
                <a:latin typeface="Roboto" panose="02000000000000000000" pitchFamily="2" charset="0"/>
                <a:ea typeface="Roboto" panose="02000000000000000000" pitchFamily="2" charset="0"/>
                <a:cs typeface="29LT Bukra Bold"/>
                <a:sym typeface="29LT Bukra Bold"/>
              </a:rPr>
              <a:t>So not only does your donation to Centre County United Way go to the need that is closest to your heart, it also goes to the needs that may be less obvious but no less important.</a:t>
            </a:r>
          </a:p>
          <a:p>
            <a:pPr algn="ctr">
              <a:lnSpc>
                <a:spcPts val="2733"/>
              </a:lnSpc>
              <a:spcBef>
                <a:spcPct val="0"/>
              </a:spcBef>
            </a:pPr>
            <a:endParaRPr lang="en-US" sz="1952" spc="126" dirty="0">
              <a:solidFill>
                <a:srgbClr val="000000"/>
              </a:solidFill>
              <a:latin typeface="Roboto" panose="02000000000000000000" pitchFamily="2" charset="0"/>
              <a:ea typeface="Roboto" panose="02000000000000000000" pitchFamily="2" charset="0"/>
              <a:cs typeface="29LT Bukra Bold"/>
              <a:sym typeface="29LT Bukra Bold"/>
            </a:endParaRPr>
          </a:p>
          <a:p>
            <a:pPr algn="ctr">
              <a:lnSpc>
                <a:spcPts val="2453"/>
              </a:lnSpc>
              <a:spcBef>
                <a:spcPct val="0"/>
              </a:spcBef>
            </a:pPr>
            <a:endParaRPr lang="en-US" sz="1952" spc="126" dirty="0">
              <a:solidFill>
                <a:srgbClr val="000000"/>
              </a:solidFill>
              <a:latin typeface="Roboto" panose="02000000000000000000" pitchFamily="2" charset="0"/>
              <a:ea typeface="Roboto" panose="02000000000000000000" pitchFamily="2" charset="0"/>
              <a:cs typeface="29LT Bukra Bold"/>
              <a:sym typeface="29LT Bukra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684868">
            <a:off x="13321906" y="-1162646"/>
            <a:ext cx="4643567" cy="3579768"/>
          </a:xfrm>
          <a:custGeom>
            <a:avLst/>
            <a:gdLst/>
            <a:ahLst/>
            <a:cxnLst/>
            <a:rect l="l" t="t" r="r" b="b"/>
            <a:pathLst>
              <a:path w="4643567" h="3579768">
                <a:moveTo>
                  <a:pt x="0" y="0"/>
                </a:moveTo>
                <a:lnTo>
                  <a:pt x="4643567" y="0"/>
                </a:lnTo>
                <a:lnTo>
                  <a:pt x="4643567" y="3579768"/>
                </a:lnTo>
                <a:lnTo>
                  <a:pt x="0" y="35797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779742" y="8378051"/>
            <a:ext cx="4784651" cy="4114800"/>
          </a:xfrm>
          <a:custGeom>
            <a:avLst/>
            <a:gdLst/>
            <a:ahLst/>
            <a:cxnLst/>
            <a:rect l="l" t="t" r="r" b="b"/>
            <a:pathLst>
              <a:path w="4784651" h="4114800">
                <a:moveTo>
                  <a:pt x="0" y="0"/>
                </a:moveTo>
                <a:lnTo>
                  <a:pt x="4784651" y="0"/>
                </a:lnTo>
                <a:lnTo>
                  <a:pt x="478465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465421">
            <a:off x="-2647394" y="5122799"/>
            <a:ext cx="3685861" cy="3196646"/>
          </a:xfrm>
          <a:custGeom>
            <a:avLst/>
            <a:gdLst/>
            <a:ahLst/>
            <a:cxnLst/>
            <a:rect l="l" t="t" r="r" b="b"/>
            <a:pathLst>
              <a:path w="3685861" h="3196646">
                <a:moveTo>
                  <a:pt x="0" y="0"/>
                </a:moveTo>
                <a:lnTo>
                  <a:pt x="3685860" y="0"/>
                </a:lnTo>
                <a:lnTo>
                  <a:pt x="3685860" y="3196646"/>
                </a:lnTo>
                <a:lnTo>
                  <a:pt x="0" y="3196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465421">
            <a:off x="16793317" y="-971085"/>
            <a:ext cx="3685861" cy="3196646"/>
          </a:xfrm>
          <a:custGeom>
            <a:avLst/>
            <a:gdLst/>
            <a:ahLst/>
            <a:cxnLst/>
            <a:rect l="l" t="t" r="r" b="b"/>
            <a:pathLst>
              <a:path w="3685861" h="3196646">
                <a:moveTo>
                  <a:pt x="0" y="0"/>
                </a:moveTo>
                <a:lnTo>
                  <a:pt x="3685861" y="0"/>
                </a:lnTo>
                <a:lnTo>
                  <a:pt x="3685861" y="3196646"/>
                </a:lnTo>
                <a:lnTo>
                  <a:pt x="0" y="3196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6" name="Group 6"/>
          <p:cNvGrpSpPr/>
          <p:nvPr/>
        </p:nvGrpSpPr>
        <p:grpSpPr>
          <a:xfrm>
            <a:off x="1237332" y="9258300"/>
            <a:ext cx="563768" cy="56376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8" name="TextBox 8"/>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503966" y="6728275"/>
            <a:ext cx="6706407" cy="3299552"/>
          </a:xfrm>
          <a:custGeom>
            <a:avLst/>
            <a:gdLst/>
            <a:ahLst/>
            <a:cxnLst/>
            <a:rect l="l" t="t" r="r" b="b"/>
            <a:pathLst>
              <a:path w="6706407" h="3299552">
                <a:moveTo>
                  <a:pt x="0" y="0"/>
                </a:moveTo>
                <a:lnTo>
                  <a:pt x="6706407" y="0"/>
                </a:lnTo>
                <a:lnTo>
                  <a:pt x="6706407" y="3299552"/>
                </a:lnTo>
                <a:lnTo>
                  <a:pt x="0" y="3299552"/>
                </a:lnTo>
                <a:lnTo>
                  <a:pt x="0" y="0"/>
                </a:lnTo>
                <a:close/>
              </a:path>
            </a:pathLst>
          </a:custGeom>
          <a:blipFill>
            <a:blip r:embed="rId9"/>
            <a:stretch>
              <a:fillRect/>
            </a:stretch>
          </a:blipFill>
        </p:spPr>
        <p:txBody>
          <a:bodyPr/>
          <a:lstStyle/>
          <a:p>
            <a:endParaRPr lang="en-US"/>
          </a:p>
        </p:txBody>
      </p:sp>
      <p:sp>
        <p:nvSpPr>
          <p:cNvPr id="10" name="TextBox 10"/>
          <p:cNvSpPr txBox="1"/>
          <p:nvPr/>
        </p:nvSpPr>
        <p:spPr>
          <a:xfrm>
            <a:off x="1237332" y="2002840"/>
            <a:ext cx="9266634" cy="1189991"/>
          </a:xfrm>
          <a:prstGeom prst="rect">
            <a:avLst/>
          </a:prstGeom>
        </p:spPr>
        <p:txBody>
          <a:bodyPr lIns="0" tIns="0" rIns="0" bIns="0" rtlCol="0" anchor="t">
            <a:spAutoFit/>
          </a:bodyPr>
          <a:lstStyle/>
          <a:p>
            <a:pPr algn="l">
              <a:lnSpc>
                <a:spcPts val="4759"/>
              </a:lnSpc>
            </a:pPr>
            <a:r>
              <a:rPr lang="en-US" sz="3399">
                <a:solidFill>
                  <a:srgbClr val="FF443B"/>
                </a:solidFill>
                <a:latin typeface="Roboto Bold"/>
                <a:ea typeface="Roboto Bold"/>
                <a:cs typeface="Roboto Bold"/>
                <a:sym typeface="Roboto Bold"/>
              </a:rPr>
              <a:t>Asset Limited - Income Constrained - Employed</a:t>
            </a:r>
          </a:p>
          <a:p>
            <a:pPr algn="l">
              <a:lnSpc>
                <a:spcPts val="4759"/>
              </a:lnSpc>
            </a:pPr>
            <a:endParaRPr lang="en-US" sz="3399">
              <a:solidFill>
                <a:srgbClr val="FF443B"/>
              </a:solidFill>
              <a:latin typeface="Roboto Bold"/>
              <a:ea typeface="Roboto Bold"/>
              <a:cs typeface="Roboto Bold"/>
              <a:sym typeface="Roboto Bold"/>
            </a:endParaRPr>
          </a:p>
        </p:txBody>
      </p:sp>
      <p:sp>
        <p:nvSpPr>
          <p:cNvPr id="11" name="TextBox 11"/>
          <p:cNvSpPr txBox="1"/>
          <p:nvPr/>
        </p:nvSpPr>
        <p:spPr>
          <a:xfrm>
            <a:off x="883317" y="2578786"/>
            <a:ext cx="14254391" cy="3718967"/>
          </a:xfrm>
          <a:prstGeom prst="rect">
            <a:avLst/>
          </a:prstGeom>
        </p:spPr>
        <p:txBody>
          <a:bodyPr lIns="0" tIns="0" rIns="0" bIns="0" rtlCol="0" anchor="t">
            <a:spAutoFit/>
          </a:bodyPr>
          <a:lstStyle/>
          <a:p>
            <a:pPr marL="530911" lvl="1" indent="-265456" algn="l">
              <a:lnSpc>
                <a:spcPts val="3442"/>
              </a:lnSpc>
              <a:buFont typeface="Arial"/>
              <a:buChar char="•"/>
            </a:pPr>
            <a:r>
              <a:rPr lang="en-US" sz="2459" dirty="0">
                <a:solidFill>
                  <a:srgbClr val="000000"/>
                </a:solidFill>
                <a:latin typeface="Roboto Bold"/>
                <a:ea typeface="Roboto Bold"/>
                <a:cs typeface="Roboto Bold"/>
                <a:sym typeface="Roboto Bold"/>
              </a:rPr>
              <a:t>30% OF CENTRE COUNTY HOUSEHOLDS ARE STRUGGLING TO MEET THEIR BASIC NEEDS  DESPITE WORKING ONE OF MORE JOBS.         (state average 28%)</a:t>
            </a:r>
          </a:p>
          <a:p>
            <a:pPr marL="530911" lvl="1" indent="-265456" algn="l">
              <a:lnSpc>
                <a:spcPts val="3442"/>
              </a:lnSpc>
              <a:buFont typeface="Arial"/>
              <a:buChar char="•"/>
            </a:pPr>
            <a:r>
              <a:rPr lang="en-US" sz="2459" dirty="0">
                <a:solidFill>
                  <a:srgbClr val="000000"/>
                </a:solidFill>
                <a:latin typeface="Roboto Bold"/>
                <a:ea typeface="Roboto Bold"/>
                <a:cs typeface="Roboto Bold"/>
                <a:sym typeface="Roboto Bold"/>
              </a:rPr>
              <a:t>17% are living below the federal poverty line.  (state average 12%)</a:t>
            </a:r>
          </a:p>
          <a:p>
            <a:pPr marL="568833" lvl="1" indent="-284416" algn="l">
              <a:lnSpc>
                <a:spcPts val="3688"/>
              </a:lnSpc>
              <a:buFont typeface="Arial"/>
              <a:buChar char="•"/>
            </a:pPr>
            <a:r>
              <a:rPr lang="en-US" sz="2634" dirty="0">
                <a:solidFill>
                  <a:srgbClr val="000000"/>
                </a:solidFill>
                <a:latin typeface="Roboto Bold"/>
                <a:ea typeface="Roboto Bold"/>
                <a:cs typeface="Roboto Bold"/>
                <a:sym typeface="Roboto Bold"/>
              </a:rPr>
              <a:t>47% of our neighbors are struggling.           </a:t>
            </a:r>
          </a:p>
          <a:p>
            <a:pPr algn="ctr">
              <a:lnSpc>
                <a:spcPts val="2582"/>
              </a:lnSpc>
            </a:pPr>
            <a:endParaRPr lang="en-US" sz="2634" dirty="0">
              <a:solidFill>
                <a:srgbClr val="000000"/>
              </a:solidFill>
              <a:latin typeface="Roboto Bold"/>
              <a:ea typeface="Roboto Bold"/>
              <a:cs typeface="Roboto Bold"/>
              <a:sym typeface="Roboto Bold"/>
            </a:endParaRPr>
          </a:p>
          <a:p>
            <a:pPr algn="l">
              <a:lnSpc>
                <a:spcPts val="3319"/>
              </a:lnSpc>
              <a:spcBef>
                <a:spcPct val="0"/>
              </a:spcBef>
            </a:pPr>
            <a:r>
              <a:rPr lang="en-US" sz="2371" dirty="0">
                <a:solidFill>
                  <a:srgbClr val="000000"/>
                </a:solidFill>
                <a:latin typeface="Roboto Bold"/>
                <a:ea typeface="Roboto Bold"/>
                <a:cs typeface="Roboto Bold"/>
                <a:sym typeface="Roboto Bold"/>
              </a:rPr>
              <a:t>ALICE isn’t hiding!  ALICE is a cashier, a waiter, a childcare worker, and other members of our essential workforce. ALICE earns just above the Federal Poverty Level but less than what it costs to make ends meet. These struggling households are forced to make impossible choices each day. </a:t>
            </a:r>
          </a:p>
          <a:p>
            <a:pPr algn="ctr">
              <a:lnSpc>
                <a:spcPts val="2582"/>
              </a:lnSpc>
              <a:spcBef>
                <a:spcPct val="0"/>
              </a:spcBef>
            </a:pPr>
            <a:endParaRPr lang="en-US" sz="2371" dirty="0">
              <a:solidFill>
                <a:srgbClr val="000000"/>
              </a:solidFill>
              <a:latin typeface="Roboto Bold"/>
              <a:ea typeface="Roboto Bold"/>
              <a:cs typeface="Roboto Bold"/>
              <a:sym typeface="Roboto Bold"/>
            </a:endParaRPr>
          </a:p>
        </p:txBody>
      </p:sp>
      <p:sp>
        <p:nvSpPr>
          <p:cNvPr id="12" name="Freeform 12"/>
          <p:cNvSpPr/>
          <p:nvPr/>
        </p:nvSpPr>
        <p:spPr>
          <a:xfrm>
            <a:off x="2100335" y="6728275"/>
            <a:ext cx="7540627" cy="1885157"/>
          </a:xfrm>
          <a:custGeom>
            <a:avLst/>
            <a:gdLst/>
            <a:ahLst/>
            <a:cxnLst/>
            <a:rect l="l" t="t" r="r" b="b"/>
            <a:pathLst>
              <a:path w="7540627" h="1885157">
                <a:moveTo>
                  <a:pt x="0" y="0"/>
                </a:moveTo>
                <a:lnTo>
                  <a:pt x="7540627" y="0"/>
                </a:lnTo>
                <a:lnTo>
                  <a:pt x="7540627" y="1885157"/>
                </a:lnTo>
                <a:lnTo>
                  <a:pt x="0" y="1885157"/>
                </a:lnTo>
                <a:lnTo>
                  <a:pt x="0" y="0"/>
                </a:lnTo>
                <a:close/>
              </a:path>
            </a:pathLst>
          </a:custGeom>
          <a:blipFill>
            <a:blip r:embed="rId10"/>
            <a:stretch>
              <a:fillRect/>
            </a:stretch>
          </a:blipFill>
        </p:spPr>
        <p:txBody>
          <a:bodyPr/>
          <a:lstStyle/>
          <a:p>
            <a:endParaRPr lang="en-US"/>
          </a:p>
        </p:txBody>
      </p:sp>
      <p:sp>
        <p:nvSpPr>
          <p:cNvPr id="13" name="TextBox 13"/>
          <p:cNvSpPr txBox="1"/>
          <p:nvPr/>
        </p:nvSpPr>
        <p:spPr>
          <a:xfrm>
            <a:off x="442164" y="650431"/>
            <a:ext cx="10359971" cy="1033719"/>
          </a:xfrm>
          <a:prstGeom prst="rect">
            <a:avLst/>
          </a:prstGeom>
        </p:spPr>
        <p:txBody>
          <a:bodyPr lIns="0" tIns="0" rIns="0" bIns="0" rtlCol="0" anchor="t">
            <a:spAutoFit/>
          </a:bodyPr>
          <a:lstStyle/>
          <a:p>
            <a:pPr algn="l">
              <a:lnSpc>
                <a:spcPts val="7073"/>
              </a:lnSpc>
              <a:spcBef>
                <a:spcPct val="0"/>
              </a:spcBef>
            </a:pPr>
            <a:r>
              <a:rPr lang="en-US" sz="5052" spc="328">
                <a:solidFill>
                  <a:srgbClr val="000000"/>
                </a:solidFill>
                <a:latin typeface="29LT Bukra Bold"/>
                <a:ea typeface="29LT Bukra Bold"/>
                <a:cs typeface="29LT Bukra Bold"/>
                <a:sym typeface="29LT Bukra Bold"/>
              </a:rPr>
              <a:t>Have you met ALICE?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445492" y="4312315"/>
            <a:ext cx="18288000" cy="7052589"/>
          </a:xfrm>
          <a:custGeom>
            <a:avLst/>
            <a:gdLst/>
            <a:ahLst/>
            <a:cxnLst/>
            <a:rect l="l" t="t" r="r" b="b"/>
            <a:pathLst>
              <a:path w="18288000" h="7052589">
                <a:moveTo>
                  <a:pt x="0" y="7052590"/>
                </a:moveTo>
                <a:lnTo>
                  <a:pt x="18288000" y="7052590"/>
                </a:lnTo>
                <a:lnTo>
                  <a:pt x="18288000" y="0"/>
                </a:lnTo>
                <a:lnTo>
                  <a:pt x="0" y="0"/>
                </a:lnTo>
                <a:lnTo>
                  <a:pt x="0" y="7052590"/>
                </a:lnTo>
                <a:close/>
              </a:path>
            </a:pathLst>
          </a:custGeom>
          <a:blipFill>
            <a:blip r:embed="rId3">
              <a:alphaModFix amt="50000"/>
              <a:extLst>
                <a:ext uri="{96DAC541-7B7A-43D3-8B79-37D633B846F1}">
                  <asvg:svgBlip xmlns:asvg="http://schemas.microsoft.com/office/drawing/2016/SVG/main" r:embed="rId4"/>
                </a:ext>
              </a:extLst>
            </a:blip>
            <a:stretch>
              <a:fillRect b="-155041"/>
            </a:stretch>
          </a:blipFill>
        </p:spPr>
        <p:txBody>
          <a:bodyPr/>
          <a:lstStyle/>
          <a:p>
            <a:endParaRPr lang="en-US"/>
          </a:p>
        </p:txBody>
      </p:sp>
      <p:sp>
        <p:nvSpPr>
          <p:cNvPr id="3" name="Freeform 3"/>
          <p:cNvSpPr/>
          <p:nvPr/>
        </p:nvSpPr>
        <p:spPr>
          <a:xfrm rot="-409822" flipH="1" flipV="1">
            <a:off x="-5581839" y="2320090"/>
            <a:ext cx="7680339" cy="6172200"/>
          </a:xfrm>
          <a:custGeom>
            <a:avLst/>
            <a:gdLst/>
            <a:ahLst/>
            <a:cxnLst/>
            <a:rect l="l" t="t" r="r" b="b"/>
            <a:pathLst>
              <a:path w="7680339" h="6172200">
                <a:moveTo>
                  <a:pt x="7680340" y="6172200"/>
                </a:moveTo>
                <a:lnTo>
                  <a:pt x="0" y="6172200"/>
                </a:lnTo>
                <a:lnTo>
                  <a:pt x="0" y="0"/>
                </a:lnTo>
                <a:lnTo>
                  <a:pt x="7680340" y="0"/>
                </a:lnTo>
                <a:lnTo>
                  <a:pt x="7680340" y="61722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72231">
            <a:off x="17041372" y="-638929"/>
            <a:ext cx="5821026" cy="5048417"/>
          </a:xfrm>
          <a:custGeom>
            <a:avLst/>
            <a:gdLst/>
            <a:ahLst/>
            <a:cxnLst/>
            <a:rect l="l" t="t" r="r" b="b"/>
            <a:pathLst>
              <a:path w="5821026" h="5048417">
                <a:moveTo>
                  <a:pt x="0" y="0"/>
                </a:moveTo>
                <a:lnTo>
                  <a:pt x="5821026" y="0"/>
                </a:lnTo>
                <a:lnTo>
                  <a:pt x="5821026" y="5048417"/>
                </a:lnTo>
                <a:lnTo>
                  <a:pt x="0" y="50484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3296436">
            <a:off x="15695676" y="6212238"/>
            <a:ext cx="3127248" cy="4114800"/>
          </a:xfrm>
          <a:custGeom>
            <a:avLst/>
            <a:gdLst/>
            <a:ahLst/>
            <a:cxnLst/>
            <a:rect l="l" t="t" r="r" b="b"/>
            <a:pathLst>
              <a:path w="3127248" h="4114800">
                <a:moveTo>
                  <a:pt x="0" y="0"/>
                </a:moveTo>
                <a:lnTo>
                  <a:pt x="3127248" y="0"/>
                </a:lnTo>
                <a:lnTo>
                  <a:pt x="312724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6" name="Group 6"/>
          <p:cNvGrpSpPr/>
          <p:nvPr/>
        </p:nvGrpSpPr>
        <p:grpSpPr>
          <a:xfrm>
            <a:off x="464932" y="5026153"/>
            <a:ext cx="563768" cy="56376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8" name="TextBox 8"/>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397490" y="876300"/>
            <a:ext cx="17493019" cy="8548879"/>
          </a:xfrm>
          <a:prstGeom prst="rect">
            <a:avLst/>
          </a:prstGeom>
        </p:spPr>
        <p:txBody>
          <a:bodyPr lIns="0" tIns="0" rIns="0" bIns="0" rtlCol="0" anchor="t">
            <a:spAutoFit/>
          </a:bodyPr>
          <a:lstStyle/>
          <a:p>
            <a:pPr algn="ctr">
              <a:lnSpc>
                <a:spcPts val="4273"/>
              </a:lnSpc>
              <a:spcBef>
                <a:spcPct val="0"/>
              </a:spcBef>
            </a:pPr>
            <a:r>
              <a:rPr lang="en-US" sz="3052" b="1" spc="198" dirty="0">
                <a:solidFill>
                  <a:srgbClr val="000000"/>
                </a:solidFill>
                <a:latin typeface="Roboto" panose="02000000000000000000" pitchFamily="2" charset="0"/>
                <a:ea typeface="Roboto" panose="02000000000000000000" pitchFamily="2" charset="0"/>
                <a:cs typeface="29LT Bukra Bold"/>
                <a:sym typeface="29LT Bukra Bold"/>
              </a:rPr>
              <a:t>So how does Centre County United Way provide financial support? </a:t>
            </a:r>
          </a:p>
          <a:p>
            <a:pPr algn="ctr">
              <a:lnSpc>
                <a:spcPts val="4273"/>
              </a:lnSpc>
              <a:spcBef>
                <a:spcPct val="0"/>
              </a:spcBef>
            </a:pPr>
            <a:endParaRPr lang="en-US" sz="3052" b="1" spc="198" dirty="0">
              <a:solidFill>
                <a:srgbClr val="000000"/>
              </a:solidFill>
              <a:latin typeface="Roboto" panose="02000000000000000000" pitchFamily="2" charset="0"/>
              <a:ea typeface="Roboto" panose="02000000000000000000" pitchFamily="2" charset="0"/>
              <a:cs typeface="29LT Bukra Bold"/>
              <a:sym typeface="29LT Bukra Bold"/>
            </a:endParaRPr>
          </a:p>
          <a:p>
            <a:pPr algn="ctr">
              <a:lnSpc>
                <a:spcPts val="3153"/>
              </a:lnSpc>
              <a:spcBef>
                <a:spcPct val="0"/>
              </a:spcBef>
            </a:pPr>
            <a:r>
              <a:rPr lang="en-US" sz="2252" spc="146" dirty="0">
                <a:solidFill>
                  <a:srgbClr val="000000"/>
                </a:solidFill>
                <a:latin typeface="Roboto" panose="02000000000000000000" pitchFamily="2" charset="0"/>
                <a:ea typeface="Roboto" panose="02000000000000000000" pitchFamily="2" charset="0"/>
                <a:cs typeface="29LT Bukra Bold"/>
                <a:sym typeface="29LT Bukra Bold"/>
              </a:rPr>
              <a:t>Well, that’s where YOU come in.</a:t>
            </a:r>
          </a:p>
          <a:p>
            <a:pPr algn="ctr">
              <a:lnSpc>
                <a:spcPts val="3153"/>
              </a:lnSpc>
              <a:spcBef>
                <a:spcPct val="0"/>
              </a:spcBef>
            </a:pPr>
            <a:r>
              <a:rPr lang="en-US" sz="2252" spc="146" dirty="0">
                <a:solidFill>
                  <a:srgbClr val="000000"/>
                </a:solidFill>
                <a:latin typeface="Roboto" panose="02000000000000000000" pitchFamily="2" charset="0"/>
                <a:ea typeface="Roboto" panose="02000000000000000000" pitchFamily="2" charset="0"/>
                <a:cs typeface="29LT Bukra Bold"/>
                <a:sym typeface="29LT Bukra Bold"/>
              </a:rPr>
              <a:t> </a:t>
            </a:r>
            <a:r>
              <a:rPr lang="en-US" sz="2252" b="1" spc="146" dirty="0">
                <a:solidFill>
                  <a:srgbClr val="000000"/>
                </a:solidFill>
                <a:latin typeface="Roboto" panose="02000000000000000000" pitchFamily="2" charset="0"/>
                <a:ea typeface="Roboto" panose="02000000000000000000" pitchFamily="2" charset="0"/>
                <a:cs typeface="29LT Bukra Bold"/>
                <a:sym typeface="29LT Bukra Bold"/>
              </a:rPr>
              <a:t>This level of help is possible because thousands of people and businesses</a:t>
            </a:r>
          </a:p>
          <a:p>
            <a:pPr algn="ctr">
              <a:lnSpc>
                <a:spcPts val="3153"/>
              </a:lnSpc>
              <a:spcBef>
                <a:spcPct val="0"/>
              </a:spcBef>
            </a:pPr>
            <a:r>
              <a:rPr lang="en-US" sz="2252" b="1" spc="146" dirty="0">
                <a:solidFill>
                  <a:srgbClr val="000000"/>
                </a:solidFill>
                <a:latin typeface="Roboto" panose="02000000000000000000" pitchFamily="2" charset="0"/>
                <a:ea typeface="Roboto" panose="02000000000000000000" pitchFamily="2" charset="0"/>
                <a:cs typeface="29LT Bukra Bold"/>
                <a:sym typeface="29LT Bukra Bold"/>
              </a:rPr>
              <a:t>across Centre County generously make donations.</a:t>
            </a:r>
          </a:p>
          <a:p>
            <a:pPr algn="ctr">
              <a:lnSpc>
                <a:spcPts val="3153"/>
              </a:lnSpc>
              <a:spcBef>
                <a:spcPct val="0"/>
              </a:spcBef>
            </a:pPr>
            <a:r>
              <a:rPr lang="en-US" sz="2252" b="1" spc="146" dirty="0">
                <a:solidFill>
                  <a:srgbClr val="000000"/>
                </a:solidFill>
                <a:latin typeface="Roboto" panose="02000000000000000000" pitchFamily="2" charset="0"/>
                <a:ea typeface="Roboto" panose="02000000000000000000" pitchFamily="2" charset="0"/>
                <a:cs typeface="29LT Bukra Bold"/>
                <a:sym typeface="29LT Bukra Bold"/>
              </a:rPr>
              <a:t>And the beauty is the money raised here stays here — in our community —</a:t>
            </a:r>
          </a:p>
          <a:p>
            <a:pPr algn="ctr">
              <a:lnSpc>
                <a:spcPts val="3153"/>
              </a:lnSpc>
              <a:spcBef>
                <a:spcPct val="0"/>
              </a:spcBef>
            </a:pPr>
            <a:r>
              <a:rPr lang="en-US" sz="2252" b="1" spc="146" dirty="0">
                <a:solidFill>
                  <a:srgbClr val="000000"/>
                </a:solidFill>
                <a:latin typeface="Roboto" panose="02000000000000000000" pitchFamily="2" charset="0"/>
                <a:ea typeface="Roboto" panose="02000000000000000000" pitchFamily="2" charset="0"/>
                <a:cs typeface="29LT Bukra Bold"/>
                <a:sym typeface="29LT Bukra Bold"/>
              </a:rPr>
              <a:t> helping the people who actually live here.</a:t>
            </a:r>
          </a:p>
          <a:p>
            <a:pPr algn="ctr">
              <a:lnSpc>
                <a:spcPts val="3153"/>
              </a:lnSpc>
              <a:spcBef>
                <a:spcPct val="0"/>
              </a:spcBef>
            </a:pPr>
            <a:endParaRPr lang="en-US" sz="2252" spc="146" dirty="0">
              <a:solidFill>
                <a:srgbClr val="000000"/>
              </a:solidFill>
              <a:latin typeface="Roboto" panose="02000000000000000000" pitchFamily="2" charset="0"/>
              <a:ea typeface="Roboto" panose="02000000000000000000" pitchFamily="2" charset="0"/>
              <a:cs typeface="29LT Bukra Bold"/>
              <a:sym typeface="29LT Bukra Bold"/>
            </a:endParaRPr>
          </a:p>
          <a:p>
            <a:pPr algn="ctr">
              <a:lnSpc>
                <a:spcPts val="3853"/>
              </a:lnSpc>
              <a:spcBef>
                <a:spcPct val="0"/>
              </a:spcBef>
            </a:pPr>
            <a:r>
              <a:rPr lang="en-US" sz="3600" b="1" spc="178" dirty="0">
                <a:solidFill>
                  <a:srgbClr val="000000"/>
                </a:solidFill>
                <a:latin typeface="Roboto" panose="02000000000000000000" pitchFamily="2" charset="0"/>
                <a:ea typeface="Roboto" panose="02000000000000000000" pitchFamily="2" charset="0"/>
                <a:cs typeface="29LT Bukra Bold"/>
                <a:sym typeface="29LT Bukra Bold"/>
              </a:rPr>
              <a:t>And this is where it gets really cool.</a:t>
            </a:r>
          </a:p>
          <a:p>
            <a:pPr algn="ctr">
              <a:lnSpc>
                <a:spcPts val="3153"/>
              </a:lnSpc>
              <a:spcBef>
                <a:spcPct val="0"/>
              </a:spcBef>
            </a:pPr>
            <a:endParaRPr lang="en-US" sz="2752" spc="178" dirty="0">
              <a:solidFill>
                <a:srgbClr val="000000"/>
              </a:solidFill>
              <a:latin typeface="Roboto" panose="02000000000000000000" pitchFamily="2" charset="0"/>
              <a:ea typeface="Roboto" panose="02000000000000000000" pitchFamily="2" charset="0"/>
              <a:cs typeface="29LT Bukra Bold"/>
              <a:sym typeface="29LT Bukra Bold"/>
            </a:endParaRPr>
          </a:p>
          <a:p>
            <a:pPr algn="ctr">
              <a:lnSpc>
                <a:spcPts val="3153"/>
              </a:lnSpc>
              <a:spcBef>
                <a:spcPct val="0"/>
              </a:spcBef>
            </a:pPr>
            <a:r>
              <a:rPr lang="en-US" sz="2252" b="1" spc="146" dirty="0">
                <a:solidFill>
                  <a:srgbClr val="000000"/>
                </a:solidFill>
                <a:latin typeface="Roboto" panose="02000000000000000000" pitchFamily="2" charset="0"/>
                <a:ea typeface="Roboto" panose="02000000000000000000" pitchFamily="2" charset="0"/>
                <a:cs typeface="29LT Bukra Bold"/>
                <a:sym typeface="29LT Bukra Bold"/>
              </a:rPr>
              <a:t> In the same way that all kinds of people donate and get help from Centre County United Way,</a:t>
            </a:r>
          </a:p>
          <a:p>
            <a:pPr algn="ctr">
              <a:lnSpc>
                <a:spcPts val="3153"/>
              </a:lnSpc>
              <a:spcBef>
                <a:spcPct val="0"/>
              </a:spcBef>
            </a:pPr>
            <a:r>
              <a:rPr lang="en-US" sz="2252" b="1" spc="146" dirty="0">
                <a:solidFill>
                  <a:srgbClr val="000000"/>
                </a:solidFill>
                <a:latin typeface="Roboto" panose="02000000000000000000" pitchFamily="2" charset="0"/>
                <a:ea typeface="Roboto" panose="02000000000000000000" pitchFamily="2" charset="0"/>
                <a:cs typeface="29LT Bukra Bold"/>
                <a:sym typeface="29LT Bukra Bold"/>
              </a:rPr>
              <a:t> all kinds of people decide how the money is distributed to the partner agencies.</a:t>
            </a:r>
          </a:p>
          <a:p>
            <a:pPr algn="ctr">
              <a:lnSpc>
                <a:spcPts val="3153"/>
              </a:lnSpc>
              <a:spcBef>
                <a:spcPct val="0"/>
              </a:spcBef>
            </a:pPr>
            <a:endParaRPr lang="en-US" sz="2252" spc="146" dirty="0">
              <a:solidFill>
                <a:srgbClr val="000000"/>
              </a:solidFill>
              <a:latin typeface="Roboto" panose="02000000000000000000" pitchFamily="2" charset="0"/>
              <a:ea typeface="Roboto" panose="02000000000000000000" pitchFamily="2" charset="0"/>
              <a:cs typeface="29LT Bukra Bold"/>
              <a:sym typeface="29LT Bukra Bold"/>
            </a:endParaRPr>
          </a:p>
          <a:p>
            <a:pPr algn="ctr">
              <a:lnSpc>
                <a:spcPts val="3153"/>
              </a:lnSpc>
              <a:spcBef>
                <a:spcPct val="0"/>
              </a:spcBef>
            </a:pPr>
            <a:r>
              <a:rPr lang="en-US" sz="2252" spc="146" dirty="0">
                <a:solidFill>
                  <a:srgbClr val="000000"/>
                </a:solidFill>
                <a:latin typeface="Roboto" panose="02000000000000000000" pitchFamily="2" charset="0"/>
                <a:ea typeface="Roboto" panose="02000000000000000000" pitchFamily="2" charset="0"/>
                <a:cs typeface="29LT Bukra Bold"/>
                <a:sym typeface="29LT Bukra Bold"/>
              </a:rPr>
              <a:t>More than 100 of our neighbors volunteer their time each year to review these nonprofits</a:t>
            </a:r>
          </a:p>
          <a:p>
            <a:pPr algn="ctr">
              <a:lnSpc>
                <a:spcPts val="3153"/>
              </a:lnSpc>
              <a:spcBef>
                <a:spcPct val="0"/>
              </a:spcBef>
            </a:pPr>
            <a:r>
              <a:rPr lang="en-US" sz="2252" spc="146" dirty="0">
                <a:solidFill>
                  <a:srgbClr val="000000"/>
                </a:solidFill>
                <a:latin typeface="Roboto" panose="02000000000000000000" pitchFamily="2" charset="0"/>
                <a:ea typeface="Roboto" panose="02000000000000000000" pitchFamily="2" charset="0"/>
                <a:cs typeface="29LT Bukra Bold"/>
                <a:sym typeface="29LT Bukra Bold"/>
              </a:rPr>
              <a:t>in the areas of quality programming, outcomes, finance, and administration. </a:t>
            </a:r>
          </a:p>
          <a:p>
            <a:pPr algn="ctr">
              <a:lnSpc>
                <a:spcPts val="3153"/>
              </a:lnSpc>
              <a:spcBef>
                <a:spcPct val="0"/>
              </a:spcBef>
            </a:pPr>
            <a:r>
              <a:rPr lang="en-US" sz="2252" spc="146" dirty="0">
                <a:solidFill>
                  <a:srgbClr val="000000"/>
                </a:solidFill>
                <a:latin typeface="Roboto" panose="02000000000000000000" pitchFamily="2" charset="0"/>
                <a:ea typeface="Roboto" panose="02000000000000000000" pitchFamily="2" charset="0"/>
                <a:cs typeface="29LT Bukra Bold"/>
                <a:sym typeface="29LT Bukra Bold"/>
              </a:rPr>
              <a:t>This volunteer effort makes Centre County United Way extremely efficient — </a:t>
            </a:r>
          </a:p>
          <a:p>
            <a:pPr algn="ctr">
              <a:lnSpc>
                <a:spcPts val="3153"/>
              </a:lnSpc>
              <a:spcBef>
                <a:spcPct val="0"/>
              </a:spcBef>
            </a:pPr>
            <a:r>
              <a:rPr lang="en-US" sz="2252" spc="146" dirty="0">
                <a:solidFill>
                  <a:srgbClr val="000000"/>
                </a:solidFill>
                <a:latin typeface="Roboto" panose="02000000000000000000" pitchFamily="2" charset="0"/>
                <a:ea typeface="Roboto" panose="02000000000000000000" pitchFamily="2" charset="0"/>
                <a:cs typeface="29LT Bukra Bold"/>
                <a:sym typeface="29LT Bukra Bold"/>
              </a:rPr>
              <a:t>and keeps operating costs low so that more people can be helped.</a:t>
            </a:r>
          </a:p>
          <a:p>
            <a:pPr algn="ctr">
              <a:lnSpc>
                <a:spcPts val="3153"/>
              </a:lnSpc>
              <a:spcBef>
                <a:spcPct val="0"/>
              </a:spcBef>
            </a:pPr>
            <a:endParaRPr lang="en-US" sz="2252" spc="146" dirty="0">
              <a:solidFill>
                <a:srgbClr val="000000"/>
              </a:solidFill>
              <a:latin typeface="Roboto" panose="02000000000000000000" pitchFamily="2" charset="0"/>
              <a:ea typeface="Roboto" panose="02000000000000000000" pitchFamily="2" charset="0"/>
              <a:cs typeface="29LT Bukra Bold"/>
              <a:sym typeface="29LT Bukra Bold"/>
            </a:endParaRPr>
          </a:p>
          <a:p>
            <a:pPr algn="ctr">
              <a:lnSpc>
                <a:spcPts val="3153"/>
              </a:lnSpc>
              <a:spcBef>
                <a:spcPct val="0"/>
              </a:spcBef>
            </a:pPr>
            <a:r>
              <a:rPr lang="en-US" sz="2400" b="1" spc="146" dirty="0">
                <a:solidFill>
                  <a:srgbClr val="000000"/>
                </a:solidFill>
                <a:latin typeface="Roboto" panose="02000000000000000000" pitchFamily="2" charset="0"/>
                <a:ea typeface="Roboto" panose="02000000000000000000" pitchFamily="2" charset="0"/>
                <a:cs typeface="29LT Bukra Bold"/>
                <a:sym typeface="29LT Bukra Bold"/>
              </a:rPr>
              <a:t>Everything we do at Centre County United Way is done with the betterment of our community in mind. </a:t>
            </a:r>
          </a:p>
          <a:p>
            <a:pPr algn="ctr">
              <a:lnSpc>
                <a:spcPts val="3153"/>
              </a:lnSpc>
              <a:spcBef>
                <a:spcPct val="0"/>
              </a:spcBef>
            </a:pPr>
            <a:r>
              <a:rPr lang="en-US" sz="2400" b="1" spc="146" dirty="0">
                <a:solidFill>
                  <a:srgbClr val="000000"/>
                </a:solidFill>
                <a:latin typeface="Roboto" panose="02000000000000000000" pitchFamily="2" charset="0"/>
                <a:ea typeface="Roboto" panose="02000000000000000000" pitchFamily="2" charset="0"/>
                <a:cs typeface="29LT Bukra Bold"/>
                <a:sym typeface="29LT Bukra Bold"/>
              </a:rPr>
              <a:t> Great things happen when we LIVE UNITED!</a:t>
            </a:r>
            <a:endParaRPr lang="en-US" sz="2252" b="1" spc="146" dirty="0">
              <a:solidFill>
                <a:srgbClr val="000000"/>
              </a:solidFill>
              <a:latin typeface="Roboto" panose="02000000000000000000" pitchFamily="2" charset="0"/>
              <a:ea typeface="Roboto" panose="02000000000000000000" pitchFamily="2" charset="0"/>
              <a:cs typeface="29LT Bukra Bold"/>
              <a:sym typeface="29LT Bukra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684868">
            <a:off x="13321906" y="-1468475"/>
            <a:ext cx="4643567" cy="3579768"/>
          </a:xfrm>
          <a:custGeom>
            <a:avLst/>
            <a:gdLst/>
            <a:ahLst/>
            <a:cxnLst/>
            <a:rect l="l" t="t" r="r" b="b"/>
            <a:pathLst>
              <a:path w="4643567" h="3579768">
                <a:moveTo>
                  <a:pt x="0" y="0"/>
                </a:moveTo>
                <a:lnTo>
                  <a:pt x="4643567" y="0"/>
                </a:lnTo>
                <a:lnTo>
                  <a:pt x="4643567" y="3579768"/>
                </a:lnTo>
                <a:lnTo>
                  <a:pt x="0" y="35797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779742" y="8378051"/>
            <a:ext cx="4784651" cy="4114800"/>
          </a:xfrm>
          <a:custGeom>
            <a:avLst/>
            <a:gdLst/>
            <a:ahLst/>
            <a:cxnLst/>
            <a:rect l="l" t="t" r="r" b="b"/>
            <a:pathLst>
              <a:path w="4784651" h="4114800">
                <a:moveTo>
                  <a:pt x="0" y="0"/>
                </a:moveTo>
                <a:lnTo>
                  <a:pt x="4784651" y="0"/>
                </a:lnTo>
                <a:lnTo>
                  <a:pt x="478465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362795">
            <a:off x="-2549489" y="4942846"/>
            <a:ext cx="3685861" cy="3196646"/>
          </a:xfrm>
          <a:custGeom>
            <a:avLst/>
            <a:gdLst/>
            <a:ahLst/>
            <a:cxnLst/>
            <a:rect l="l" t="t" r="r" b="b"/>
            <a:pathLst>
              <a:path w="3685861" h="3196646">
                <a:moveTo>
                  <a:pt x="0" y="0"/>
                </a:moveTo>
                <a:lnTo>
                  <a:pt x="3685861" y="0"/>
                </a:lnTo>
                <a:lnTo>
                  <a:pt x="3685861" y="3196647"/>
                </a:lnTo>
                <a:lnTo>
                  <a:pt x="0" y="31966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7694953">
            <a:off x="16445070" y="-289353"/>
            <a:ext cx="3685861" cy="3196646"/>
          </a:xfrm>
          <a:custGeom>
            <a:avLst/>
            <a:gdLst/>
            <a:ahLst/>
            <a:cxnLst/>
            <a:rect l="l" t="t" r="r" b="b"/>
            <a:pathLst>
              <a:path w="3685861" h="3196646">
                <a:moveTo>
                  <a:pt x="0" y="0"/>
                </a:moveTo>
                <a:lnTo>
                  <a:pt x="3685860" y="0"/>
                </a:lnTo>
                <a:lnTo>
                  <a:pt x="3685860" y="3196646"/>
                </a:lnTo>
                <a:lnTo>
                  <a:pt x="0" y="3196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616702" y="2647911"/>
            <a:ext cx="4277026" cy="1814172"/>
          </a:xfrm>
          <a:custGeom>
            <a:avLst/>
            <a:gdLst/>
            <a:ahLst/>
            <a:cxnLst/>
            <a:rect l="l" t="t" r="r" b="b"/>
            <a:pathLst>
              <a:path w="4277026" h="1814172">
                <a:moveTo>
                  <a:pt x="0" y="0"/>
                </a:moveTo>
                <a:lnTo>
                  <a:pt x="4277026" y="0"/>
                </a:lnTo>
                <a:lnTo>
                  <a:pt x="4277026" y="1814172"/>
                </a:lnTo>
                <a:lnTo>
                  <a:pt x="0" y="1814172"/>
                </a:lnTo>
                <a:lnTo>
                  <a:pt x="0" y="0"/>
                </a:lnTo>
                <a:close/>
              </a:path>
            </a:pathLst>
          </a:custGeom>
          <a:blipFill>
            <a:blip r:embed="rId9"/>
            <a:stretch>
              <a:fillRect/>
            </a:stretch>
          </a:blipFill>
        </p:spPr>
        <p:txBody>
          <a:bodyPr/>
          <a:lstStyle/>
          <a:p>
            <a:endParaRPr lang="en-US"/>
          </a:p>
        </p:txBody>
      </p:sp>
      <p:sp>
        <p:nvSpPr>
          <p:cNvPr id="7" name="Freeform 7"/>
          <p:cNvSpPr/>
          <p:nvPr/>
        </p:nvSpPr>
        <p:spPr>
          <a:xfrm>
            <a:off x="1839335" y="4993601"/>
            <a:ext cx="4277026" cy="2520389"/>
          </a:xfrm>
          <a:custGeom>
            <a:avLst/>
            <a:gdLst/>
            <a:ahLst/>
            <a:cxnLst/>
            <a:rect l="l" t="t" r="r" b="b"/>
            <a:pathLst>
              <a:path w="4277026" h="2520389">
                <a:moveTo>
                  <a:pt x="0" y="0"/>
                </a:moveTo>
                <a:lnTo>
                  <a:pt x="4277026" y="0"/>
                </a:lnTo>
                <a:lnTo>
                  <a:pt x="4277026" y="2520388"/>
                </a:lnTo>
                <a:lnTo>
                  <a:pt x="0" y="2520388"/>
                </a:lnTo>
                <a:lnTo>
                  <a:pt x="0" y="0"/>
                </a:lnTo>
                <a:close/>
              </a:path>
            </a:pathLst>
          </a:custGeom>
          <a:blipFill>
            <a:blip r:embed="rId10"/>
            <a:stretch>
              <a:fillRect l="-6122" r="-6122"/>
            </a:stretch>
          </a:blipFill>
        </p:spPr>
        <p:txBody>
          <a:bodyPr/>
          <a:lstStyle/>
          <a:p>
            <a:endParaRPr lang="en-US"/>
          </a:p>
        </p:txBody>
      </p:sp>
      <p:sp>
        <p:nvSpPr>
          <p:cNvPr id="8" name="Freeform 8"/>
          <p:cNvSpPr/>
          <p:nvPr/>
        </p:nvSpPr>
        <p:spPr>
          <a:xfrm>
            <a:off x="4889609" y="7627019"/>
            <a:ext cx="3543209" cy="2349836"/>
          </a:xfrm>
          <a:custGeom>
            <a:avLst/>
            <a:gdLst/>
            <a:ahLst/>
            <a:cxnLst/>
            <a:rect l="l" t="t" r="r" b="b"/>
            <a:pathLst>
              <a:path w="3543209" h="2349836">
                <a:moveTo>
                  <a:pt x="0" y="0"/>
                </a:moveTo>
                <a:lnTo>
                  <a:pt x="3543209" y="0"/>
                </a:lnTo>
                <a:lnTo>
                  <a:pt x="3543209" y="2349837"/>
                </a:lnTo>
                <a:lnTo>
                  <a:pt x="0" y="2349837"/>
                </a:lnTo>
                <a:lnTo>
                  <a:pt x="0" y="0"/>
                </a:lnTo>
                <a:close/>
              </a:path>
            </a:pathLst>
          </a:custGeom>
          <a:blipFill>
            <a:blip r:embed="rId11"/>
            <a:stretch>
              <a:fillRect/>
            </a:stretch>
          </a:blipFill>
        </p:spPr>
        <p:txBody>
          <a:bodyPr/>
          <a:lstStyle/>
          <a:p>
            <a:endParaRPr lang="en-US"/>
          </a:p>
        </p:txBody>
      </p:sp>
      <p:sp>
        <p:nvSpPr>
          <p:cNvPr id="9" name="TextBox 9"/>
          <p:cNvSpPr txBox="1"/>
          <p:nvPr/>
        </p:nvSpPr>
        <p:spPr>
          <a:xfrm>
            <a:off x="5446178" y="2609811"/>
            <a:ext cx="9889122" cy="1983740"/>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United Way Worldwide (UWW) is the “parent” organization, located in Alexandria, Virginia, lead by Angela Williams.</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Founded in 1887 in Denver, Colorado by a woman, a priest, 2 ministers and a rabbi. Talk about diversity! </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UWW, through local United Way organizations, is engaged in more than 1,100 communities in 37 countries and territories. </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Across the world, United Way is local leaders, local donors and volunteers investing in local solutions to improve the lives of neighbors. UWW does not control how local United Ways operate.</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Local United Ways pay an annual fee for membership which is a percentage of the campaign dollars raised locally.</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UWW provides training, marketing materials, advocacy, and leadership to local United Way organizations.</a:t>
            </a:r>
          </a:p>
        </p:txBody>
      </p:sp>
      <p:sp>
        <p:nvSpPr>
          <p:cNvPr id="10" name="TextBox 10"/>
          <p:cNvSpPr txBox="1"/>
          <p:nvPr/>
        </p:nvSpPr>
        <p:spPr>
          <a:xfrm>
            <a:off x="6661214" y="5242875"/>
            <a:ext cx="10985478" cy="1983740"/>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The United Way of Pennsylvania (UWP) is a 501(c)(3) which was created in 1966 as Community Services of PA and re-named in 1979.</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UWP offices are located in Harrisburg.</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It is a membership organization whose purpose is to assist and champion the efforts of local United Ways.</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UWP engages and connects local United Ways with resources that will help them address their community needs.</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UWP serves as the voice for member local United Ways on state public policy issues that relate to community impact work in education, income, and health.</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UWP provides trainings and an annual statewide conference to members across the state. </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UWP members pay an annual membership fee.</a:t>
            </a:r>
          </a:p>
        </p:txBody>
      </p:sp>
      <p:sp>
        <p:nvSpPr>
          <p:cNvPr id="11" name="TextBox 11"/>
          <p:cNvSpPr txBox="1"/>
          <p:nvPr/>
        </p:nvSpPr>
        <p:spPr>
          <a:xfrm>
            <a:off x="8739573" y="8017510"/>
            <a:ext cx="7950049" cy="1983740"/>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Centre County United Way (CCUW) is the local United Way organization that serves all of Centre County, PA. </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There are 51 local United Way organizations in PA -  not all are members of UWP - but MUST BE a member of United Way Worldwide.</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We run an anual campaign to fund specific programs offered by our partner agencies.</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We also run the Dolly Parton Imagimation Library program for Centre County youth.</a:t>
            </a:r>
          </a:p>
          <a:p>
            <a:pPr marL="302261" lvl="1" indent="-151130" algn="l">
              <a:lnSpc>
                <a:spcPts val="1960"/>
              </a:lnSpc>
              <a:buFont typeface="Arial"/>
              <a:buChar char="•"/>
            </a:pPr>
            <a:r>
              <a:rPr lang="en-US" sz="1400">
                <a:solidFill>
                  <a:srgbClr val="000000"/>
                </a:solidFill>
                <a:latin typeface="Roboto Bold"/>
                <a:ea typeface="Roboto Bold"/>
                <a:cs typeface="Roboto Bold"/>
                <a:sym typeface="Roboto Bold"/>
              </a:rPr>
              <a:t>We do more than raise money! We bring people togther to tackle challenges in our communities.</a:t>
            </a:r>
          </a:p>
        </p:txBody>
      </p:sp>
      <p:sp>
        <p:nvSpPr>
          <p:cNvPr id="12" name="TextBox 12"/>
          <p:cNvSpPr txBox="1"/>
          <p:nvPr/>
        </p:nvSpPr>
        <p:spPr>
          <a:xfrm>
            <a:off x="435268" y="461667"/>
            <a:ext cx="8543574" cy="1033719"/>
          </a:xfrm>
          <a:prstGeom prst="rect">
            <a:avLst/>
          </a:prstGeom>
        </p:spPr>
        <p:txBody>
          <a:bodyPr lIns="0" tIns="0" rIns="0" bIns="0" rtlCol="0" anchor="t">
            <a:spAutoFit/>
          </a:bodyPr>
          <a:lstStyle/>
          <a:p>
            <a:pPr algn="ctr">
              <a:lnSpc>
                <a:spcPts val="7073"/>
              </a:lnSpc>
              <a:spcBef>
                <a:spcPct val="0"/>
              </a:spcBef>
            </a:pPr>
            <a:r>
              <a:rPr lang="en-US" sz="5052" spc="328">
                <a:solidFill>
                  <a:srgbClr val="000000"/>
                </a:solidFill>
                <a:latin typeface="29LT Bukra Bold"/>
                <a:ea typeface="29LT Bukra Bold"/>
                <a:cs typeface="29LT Bukra Bold"/>
                <a:sym typeface="29LT Bukra Bold"/>
              </a:rPr>
              <a:t>How do we fit in?</a:t>
            </a:r>
          </a:p>
        </p:txBody>
      </p:sp>
      <p:grpSp>
        <p:nvGrpSpPr>
          <p:cNvPr id="13" name="Group 13"/>
          <p:cNvGrpSpPr/>
          <p:nvPr/>
        </p:nvGrpSpPr>
        <p:grpSpPr>
          <a:xfrm>
            <a:off x="1012598" y="8976416"/>
            <a:ext cx="563768" cy="5637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15" name="TextBox 15"/>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538042">
            <a:off x="7395975" y="-1789884"/>
            <a:ext cx="4643567" cy="3579768"/>
          </a:xfrm>
          <a:custGeom>
            <a:avLst/>
            <a:gdLst/>
            <a:ahLst/>
            <a:cxnLst/>
            <a:rect l="l" t="t" r="r" b="b"/>
            <a:pathLst>
              <a:path w="4643567" h="3579768">
                <a:moveTo>
                  <a:pt x="0" y="0"/>
                </a:moveTo>
                <a:lnTo>
                  <a:pt x="4643567" y="0"/>
                </a:lnTo>
                <a:lnTo>
                  <a:pt x="4643567" y="3579768"/>
                </a:lnTo>
                <a:lnTo>
                  <a:pt x="0" y="35797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95410" flipH="1">
            <a:off x="16341020" y="3712831"/>
            <a:ext cx="9437290" cy="7584149"/>
          </a:xfrm>
          <a:custGeom>
            <a:avLst/>
            <a:gdLst/>
            <a:ahLst/>
            <a:cxnLst/>
            <a:rect l="l" t="t" r="r" b="b"/>
            <a:pathLst>
              <a:path w="9437290" h="7584149">
                <a:moveTo>
                  <a:pt x="9437290" y="0"/>
                </a:moveTo>
                <a:lnTo>
                  <a:pt x="0" y="0"/>
                </a:lnTo>
                <a:lnTo>
                  <a:pt x="0" y="7584149"/>
                </a:lnTo>
                <a:lnTo>
                  <a:pt x="9437290" y="7584149"/>
                </a:lnTo>
                <a:lnTo>
                  <a:pt x="943729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952843" y="8476966"/>
            <a:ext cx="4784651" cy="4114800"/>
          </a:xfrm>
          <a:custGeom>
            <a:avLst/>
            <a:gdLst/>
            <a:ahLst/>
            <a:cxnLst/>
            <a:rect l="l" t="t" r="r" b="b"/>
            <a:pathLst>
              <a:path w="4784651" h="4114800">
                <a:moveTo>
                  <a:pt x="0" y="0"/>
                </a:moveTo>
                <a:lnTo>
                  <a:pt x="4784651" y="0"/>
                </a:lnTo>
                <a:lnTo>
                  <a:pt x="478465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8238300">
            <a:off x="16778413" y="2923854"/>
            <a:ext cx="3685861" cy="3196646"/>
          </a:xfrm>
          <a:custGeom>
            <a:avLst/>
            <a:gdLst/>
            <a:ahLst/>
            <a:cxnLst/>
            <a:rect l="l" t="t" r="r" b="b"/>
            <a:pathLst>
              <a:path w="3685861" h="3196646">
                <a:moveTo>
                  <a:pt x="0" y="0"/>
                </a:moveTo>
                <a:lnTo>
                  <a:pt x="3685861" y="0"/>
                </a:lnTo>
                <a:lnTo>
                  <a:pt x="3685861" y="3196646"/>
                </a:lnTo>
                <a:lnTo>
                  <a:pt x="0" y="319664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rot="6972686">
            <a:off x="-2184506" y="5752998"/>
            <a:ext cx="3685861" cy="3196646"/>
          </a:xfrm>
          <a:custGeom>
            <a:avLst/>
            <a:gdLst/>
            <a:ahLst/>
            <a:cxnLst/>
            <a:rect l="l" t="t" r="r" b="b"/>
            <a:pathLst>
              <a:path w="3685861" h="3196646">
                <a:moveTo>
                  <a:pt x="0" y="0"/>
                </a:moveTo>
                <a:lnTo>
                  <a:pt x="3685861" y="0"/>
                </a:lnTo>
                <a:lnTo>
                  <a:pt x="3685861" y="3196647"/>
                </a:lnTo>
                <a:lnTo>
                  <a:pt x="0" y="319664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7" name="Group 7"/>
          <p:cNvGrpSpPr/>
          <p:nvPr/>
        </p:nvGrpSpPr>
        <p:grpSpPr>
          <a:xfrm>
            <a:off x="540737" y="8466265"/>
            <a:ext cx="563768" cy="56376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9" name="TextBox 9"/>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7492630" y="179487"/>
            <a:ext cx="8744975" cy="11317027"/>
          </a:xfrm>
          <a:custGeom>
            <a:avLst/>
            <a:gdLst/>
            <a:ahLst/>
            <a:cxnLst/>
            <a:rect l="l" t="t" r="r" b="b"/>
            <a:pathLst>
              <a:path w="8744975" h="11317027">
                <a:moveTo>
                  <a:pt x="0" y="0"/>
                </a:moveTo>
                <a:lnTo>
                  <a:pt x="8744976" y="0"/>
                </a:lnTo>
                <a:lnTo>
                  <a:pt x="8744976" y="11317027"/>
                </a:lnTo>
                <a:lnTo>
                  <a:pt x="0" y="11317027"/>
                </a:lnTo>
                <a:lnTo>
                  <a:pt x="0" y="0"/>
                </a:lnTo>
                <a:close/>
              </a:path>
            </a:pathLst>
          </a:custGeom>
          <a:blipFill>
            <a:blip r:embed="rId11"/>
            <a:stretch>
              <a:fillRect/>
            </a:stretch>
          </a:blipFill>
        </p:spPr>
        <p:txBody>
          <a:bodyPr/>
          <a:lstStyle/>
          <a:p>
            <a:endParaRPr lang="en-US"/>
          </a:p>
        </p:txBody>
      </p:sp>
      <p:sp>
        <p:nvSpPr>
          <p:cNvPr id="11" name="TextBox 11"/>
          <p:cNvSpPr txBox="1"/>
          <p:nvPr/>
        </p:nvSpPr>
        <p:spPr>
          <a:xfrm>
            <a:off x="614624" y="3937844"/>
            <a:ext cx="6219762" cy="1054100"/>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Roboto Bold"/>
                <a:ea typeface="Roboto Bold"/>
                <a:cs typeface="Roboto Bold"/>
                <a:sym typeface="Roboto Bold"/>
              </a:rPr>
              <a:t>We parter with local health and human service agencies who provide programs to our neighbors that address health, eduction, and financial stability</a:t>
            </a:r>
          </a:p>
        </p:txBody>
      </p:sp>
      <p:sp>
        <p:nvSpPr>
          <p:cNvPr id="12" name="TextBox 12"/>
          <p:cNvSpPr txBox="1"/>
          <p:nvPr/>
        </p:nvSpPr>
        <p:spPr>
          <a:xfrm>
            <a:off x="540737" y="5790375"/>
            <a:ext cx="6367536" cy="999490"/>
          </a:xfrm>
          <a:prstGeom prst="rect">
            <a:avLst/>
          </a:prstGeom>
        </p:spPr>
        <p:txBody>
          <a:bodyPr lIns="0" tIns="0" rIns="0" bIns="0" rtlCol="0" anchor="t">
            <a:spAutoFit/>
          </a:bodyPr>
          <a:lstStyle/>
          <a:p>
            <a:pPr algn="ctr">
              <a:lnSpc>
                <a:spcPts val="2659"/>
              </a:lnSpc>
            </a:pPr>
            <a:r>
              <a:rPr lang="en-US" sz="1899">
                <a:solidFill>
                  <a:srgbClr val="000000"/>
                </a:solidFill>
                <a:latin typeface="Roboto Bold"/>
                <a:ea typeface="Roboto Bold"/>
                <a:cs typeface="Roboto Bold"/>
                <a:sym typeface="Roboto Bold"/>
              </a:rPr>
              <a:t>The money we raise through the annual campaign is allocated to our partner agencies to fund specific programs. </a:t>
            </a:r>
          </a:p>
        </p:txBody>
      </p:sp>
      <p:sp>
        <p:nvSpPr>
          <p:cNvPr id="13" name="TextBox 13"/>
          <p:cNvSpPr txBox="1"/>
          <p:nvPr/>
        </p:nvSpPr>
        <p:spPr>
          <a:xfrm>
            <a:off x="439482" y="378490"/>
            <a:ext cx="6468791" cy="1929069"/>
          </a:xfrm>
          <a:prstGeom prst="rect">
            <a:avLst/>
          </a:prstGeom>
        </p:spPr>
        <p:txBody>
          <a:bodyPr lIns="0" tIns="0" rIns="0" bIns="0" rtlCol="0" anchor="t">
            <a:spAutoFit/>
          </a:bodyPr>
          <a:lstStyle/>
          <a:p>
            <a:pPr algn="ctr">
              <a:lnSpc>
                <a:spcPts val="7073"/>
              </a:lnSpc>
              <a:spcBef>
                <a:spcPct val="0"/>
              </a:spcBef>
            </a:pPr>
            <a:r>
              <a:rPr lang="en-US" sz="5052" spc="328">
                <a:solidFill>
                  <a:srgbClr val="000000"/>
                </a:solidFill>
                <a:latin typeface="29LT Bukra Bold"/>
                <a:ea typeface="29LT Bukra Bold"/>
                <a:cs typeface="29LT Bukra Bold"/>
                <a:sym typeface="29LT Bukra Bold"/>
              </a:rPr>
              <a:t>Our Partner Agencies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863027">
            <a:off x="14004602" y="2903378"/>
            <a:ext cx="9250088" cy="7130977"/>
          </a:xfrm>
          <a:custGeom>
            <a:avLst/>
            <a:gdLst/>
            <a:ahLst/>
            <a:cxnLst/>
            <a:rect l="l" t="t" r="r" b="b"/>
            <a:pathLst>
              <a:path w="9250088" h="7130977">
                <a:moveTo>
                  <a:pt x="0" y="0"/>
                </a:moveTo>
                <a:lnTo>
                  <a:pt x="9250088" y="0"/>
                </a:lnTo>
                <a:lnTo>
                  <a:pt x="9250088" y="7130976"/>
                </a:lnTo>
                <a:lnTo>
                  <a:pt x="0" y="71309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617761">
            <a:off x="6751674" y="9349287"/>
            <a:ext cx="4784651" cy="4114800"/>
          </a:xfrm>
          <a:custGeom>
            <a:avLst/>
            <a:gdLst/>
            <a:ahLst/>
            <a:cxnLst/>
            <a:rect l="l" t="t" r="r" b="b"/>
            <a:pathLst>
              <a:path w="4784651" h="4114800">
                <a:moveTo>
                  <a:pt x="0" y="0"/>
                </a:moveTo>
                <a:lnTo>
                  <a:pt x="4784652" y="0"/>
                </a:lnTo>
                <a:lnTo>
                  <a:pt x="478465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4607238">
            <a:off x="10365821" y="-2148431"/>
            <a:ext cx="5677133" cy="4923623"/>
          </a:xfrm>
          <a:custGeom>
            <a:avLst/>
            <a:gdLst/>
            <a:ahLst/>
            <a:cxnLst/>
            <a:rect l="l" t="t" r="r" b="b"/>
            <a:pathLst>
              <a:path w="5677133" h="4923623">
                <a:moveTo>
                  <a:pt x="0" y="0"/>
                </a:moveTo>
                <a:lnTo>
                  <a:pt x="5677133" y="0"/>
                </a:lnTo>
                <a:lnTo>
                  <a:pt x="5677133" y="4923623"/>
                </a:lnTo>
                <a:lnTo>
                  <a:pt x="0" y="49236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8684868">
            <a:off x="-1701473" y="6816508"/>
            <a:ext cx="6334838" cy="4883584"/>
          </a:xfrm>
          <a:custGeom>
            <a:avLst/>
            <a:gdLst/>
            <a:ahLst/>
            <a:cxnLst/>
            <a:rect l="l" t="t" r="r" b="b"/>
            <a:pathLst>
              <a:path w="6334838" h="4883584">
                <a:moveTo>
                  <a:pt x="0" y="0"/>
                </a:moveTo>
                <a:lnTo>
                  <a:pt x="6334837" y="0"/>
                </a:lnTo>
                <a:lnTo>
                  <a:pt x="6334837" y="4883584"/>
                </a:lnTo>
                <a:lnTo>
                  <a:pt x="0" y="48835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TextBox 6"/>
          <p:cNvSpPr txBox="1"/>
          <p:nvPr/>
        </p:nvSpPr>
        <p:spPr>
          <a:xfrm>
            <a:off x="1310392" y="723900"/>
            <a:ext cx="3520279" cy="1194350"/>
          </a:xfrm>
          <a:prstGeom prst="rect">
            <a:avLst/>
          </a:prstGeom>
        </p:spPr>
        <p:txBody>
          <a:bodyPr lIns="0" tIns="0" rIns="0" bIns="0" rtlCol="0" anchor="t">
            <a:spAutoFit/>
          </a:bodyPr>
          <a:lstStyle/>
          <a:p>
            <a:pPr algn="l">
              <a:lnSpc>
                <a:spcPts val="8193"/>
              </a:lnSpc>
              <a:spcBef>
                <a:spcPct val="0"/>
              </a:spcBef>
            </a:pPr>
            <a:r>
              <a:rPr lang="en-US" sz="5852" spc="380">
                <a:solidFill>
                  <a:srgbClr val="FFFFFF"/>
                </a:solidFill>
                <a:latin typeface="29LT Bukra Bold"/>
                <a:ea typeface="29LT Bukra Bold"/>
                <a:cs typeface="29LT Bukra Bold"/>
                <a:sym typeface="29LT Bukra Bold"/>
              </a:rPr>
              <a:t>Result</a:t>
            </a:r>
          </a:p>
        </p:txBody>
      </p:sp>
      <p:sp>
        <p:nvSpPr>
          <p:cNvPr id="7" name="TextBox 7"/>
          <p:cNvSpPr txBox="1"/>
          <p:nvPr/>
        </p:nvSpPr>
        <p:spPr>
          <a:xfrm>
            <a:off x="436310" y="317225"/>
            <a:ext cx="10359971" cy="1033719"/>
          </a:xfrm>
          <a:prstGeom prst="rect">
            <a:avLst/>
          </a:prstGeom>
        </p:spPr>
        <p:txBody>
          <a:bodyPr lIns="0" tIns="0" rIns="0" bIns="0" rtlCol="0" anchor="t">
            <a:spAutoFit/>
          </a:bodyPr>
          <a:lstStyle/>
          <a:p>
            <a:pPr algn="l">
              <a:lnSpc>
                <a:spcPts val="7073"/>
              </a:lnSpc>
              <a:spcBef>
                <a:spcPct val="0"/>
              </a:spcBef>
            </a:pPr>
            <a:r>
              <a:rPr lang="en-US" sz="5052" spc="328">
                <a:solidFill>
                  <a:srgbClr val="000000"/>
                </a:solidFill>
                <a:latin typeface="29LT Bukra Bold"/>
                <a:ea typeface="29LT Bukra Bold"/>
                <a:cs typeface="29LT Bukra Bold"/>
                <a:sym typeface="29LT Bukra Bold"/>
              </a:rPr>
              <a:t>Volunteer Opportunities</a:t>
            </a:r>
          </a:p>
        </p:txBody>
      </p:sp>
      <p:sp>
        <p:nvSpPr>
          <p:cNvPr id="8" name="TextBox 8"/>
          <p:cNvSpPr txBox="1"/>
          <p:nvPr/>
        </p:nvSpPr>
        <p:spPr>
          <a:xfrm>
            <a:off x="5154198" y="1861100"/>
            <a:ext cx="7054933" cy="7999731"/>
          </a:xfrm>
          <a:prstGeom prst="rect">
            <a:avLst/>
          </a:prstGeom>
        </p:spPr>
        <p:txBody>
          <a:bodyPr lIns="0" tIns="0" rIns="0" bIns="0" rtlCol="0" anchor="t">
            <a:spAutoFit/>
          </a:bodyPr>
          <a:lstStyle/>
          <a:p>
            <a:pPr marL="496566" lvl="1" indent="-248283" algn="l">
              <a:lnSpc>
                <a:spcPts val="3219"/>
              </a:lnSpc>
              <a:buFont typeface="Arial"/>
              <a:buChar char="•"/>
            </a:pPr>
            <a:r>
              <a:rPr lang="en-US" sz="2299">
                <a:solidFill>
                  <a:srgbClr val="000000"/>
                </a:solidFill>
                <a:latin typeface="Roboto Bold"/>
                <a:ea typeface="Roboto Bold"/>
                <a:cs typeface="Roboto Bold"/>
                <a:sym typeface="Roboto Bold"/>
              </a:rPr>
              <a:t>Board  of Directors - all year</a:t>
            </a:r>
          </a:p>
          <a:p>
            <a:pPr marL="496566" lvl="1" indent="-248283" algn="l">
              <a:lnSpc>
                <a:spcPts val="3219"/>
              </a:lnSpc>
              <a:buFont typeface="Arial"/>
              <a:buChar char="•"/>
            </a:pPr>
            <a:r>
              <a:rPr lang="en-US" sz="2299">
                <a:solidFill>
                  <a:srgbClr val="000000"/>
                </a:solidFill>
                <a:latin typeface="Roboto Bold"/>
                <a:ea typeface="Roboto Bold"/>
                <a:cs typeface="Roboto Bold"/>
                <a:sym typeface="Roboto Bold"/>
              </a:rPr>
              <a:t>Committees - all year</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Board Development</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Campaign </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Communications</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DEIB</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Finance</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Funds Distribution</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HR</a:t>
            </a:r>
          </a:p>
          <a:p>
            <a:pPr marL="496566" lvl="1" indent="-248283" algn="l">
              <a:lnSpc>
                <a:spcPts val="3219"/>
              </a:lnSpc>
              <a:buFont typeface="Arial"/>
              <a:buChar char="•"/>
            </a:pPr>
            <a:r>
              <a:rPr lang="en-US" sz="2299">
                <a:solidFill>
                  <a:srgbClr val="000000"/>
                </a:solidFill>
                <a:latin typeface="Roboto Bold"/>
                <a:ea typeface="Roboto Bold"/>
                <a:cs typeface="Roboto Bold"/>
                <a:sym typeface="Roboto Bold"/>
              </a:rPr>
              <a:t>Events (day of)</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Campaign Events </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Day of Caring - 1st Thursday in October</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Penn State Golf - September 16, 2024</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Penn State Over the Edge - October 8th</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Taste of the Town - Nov 24, 2024</a:t>
            </a:r>
          </a:p>
          <a:p>
            <a:pPr marL="496566" lvl="1" indent="-248283" algn="l">
              <a:lnSpc>
                <a:spcPts val="3219"/>
              </a:lnSpc>
              <a:buFont typeface="Arial"/>
              <a:buChar char="•"/>
            </a:pPr>
            <a:r>
              <a:rPr lang="en-US" sz="2299">
                <a:solidFill>
                  <a:srgbClr val="000000"/>
                </a:solidFill>
                <a:latin typeface="Roboto Bold"/>
                <a:ea typeface="Roboto Bold"/>
                <a:cs typeface="Roboto Bold"/>
                <a:sym typeface="Roboto Bold"/>
              </a:rPr>
              <a:t>Events (planning)</a:t>
            </a:r>
          </a:p>
          <a:p>
            <a:pPr marL="993131" lvl="2" indent="-331044" algn="l">
              <a:lnSpc>
                <a:spcPts val="3219"/>
              </a:lnSpc>
              <a:buFont typeface="Arial"/>
              <a:buChar char="⚬"/>
            </a:pPr>
            <a:r>
              <a:rPr lang="en-US" sz="2299">
                <a:solidFill>
                  <a:srgbClr val="000000"/>
                </a:solidFill>
                <a:latin typeface="Roboto Bold"/>
                <a:ea typeface="Roboto Bold"/>
                <a:cs typeface="Roboto Bold"/>
                <a:sym typeface="Roboto Bold"/>
              </a:rPr>
              <a:t>Taste of the Town - July thru December</a:t>
            </a:r>
          </a:p>
          <a:p>
            <a:pPr marL="496566" lvl="1" indent="-248283" algn="l">
              <a:lnSpc>
                <a:spcPts val="3219"/>
              </a:lnSpc>
              <a:buFont typeface="Arial"/>
              <a:buChar char="•"/>
            </a:pPr>
            <a:r>
              <a:rPr lang="en-US" sz="2299">
                <a:solidFill>
                  <a:srgbClr val="000000"/>
                </a:solidFill>
                <a:latin typeface="Roboto Bold"/>
                <a:ea typeface="Roboto Bold"/>
                <a:cs typeface="Roboto Bold"/>
                <a:sym typeface="Roboto Bold"/>
              </a:rPr>
              <a:t>Funds Distribution- March/April</a:t>
            </a:r>
          </a:p>
          <a:p>
            <a:pPr algn="l">
              <a:lnSpc>
                <a:spcPts val="3219"/>
              </a:lnSpc>
            </a:pPr>
            <a:endParaRPr lang="en-US" sz="2299">
              <a:solidFill>
                <a:srgbClr val="000000"/>
              </a:solidFill>
              <a:latin typeface="Roboto Bold"/>
              <a:ea typeface="Roboto Bold"/>
              <a:cs typeface="Roboto Bold"/>
              <a:sym typeface="Roboto Bold"/>
            </a:endParaRPr>
          </a:p>
          <a:p>
            <a:pPr algn="l">
              <a:lnSpc>
                <a:spcPts val="3219"/>
              </a:lnSpc>
            </a:pPr>
            <a:endParaRPr lang="en-US" sz="2299">
              <a:solidFill>
                <a:srgbClr val="000000"/>
              </a:solidFill>
              <a:latin typeface="Roboto Bold"/>
              <a:ea typeface="Roboto Bold"/>
              <a:cs typeface="Roboto Bold"/>
              <a:sym typeface="Roboto Bold"/>
            </a:endParaRPr>
          </a:p>
        </p:txBody>
      </p:sp>
      <p:grpSp>
        <p:nvGrpSpPr>
          <p:cNvPr id="9" name="Group 9"/>
          <p:cNvGrpSpPr/>
          <p:nvPr/>
        </p:nvGrpSpPr>
        <p:grpSpPr>
          <a:xfrm>
            <a:off x="16695532" y="7429020"/>
            <a:ext cx="563768" cy="56376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43B"/>
            </a:solidFill>
          </p:spPr>
          <p:txBody>
            <a:bodyPr/>
            <a:lstStyle/>
            <a:p>
              <a:endParaRPr lang="en-US"/>
            </a:p>
          </p:txBody>
        </p:sp>
        <p:sp>
          <p:nvSpPr>
            <p:cNvPr id="11" name="TextBox 11"/>
            <p:cNvSpPr txBox="1"/>
            <p:nvPr/>
          </p:nvSpPr>
          <p:spPr>
            <a:xfrm>
              <a:off x="76200" y="-19050"/>
              <a:ext cx="660400" cy="7556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0C4AF76F33C4EB64A9780A2FDA46F" ma:contentTypeVersion="18" ma:contentTypeDescription="Create a new document." ma:contentTypeScope="" ma:versionID="bff74cdcd0ad926250062d6819776918">
  <xsd:schema xmlns:xsd="http://www.w3.org/2001/XMLSchema" xmlns:xs="http://www.w3.org/2001/XMLSchema" xmlns:p="http://schemas.microsoft.com/office/2006/metadata/properties" xmlns:ns2="f4314f42-8d66-45d7-a590-fb54340608bd" xmlns:ns3="b7f1cb50-daf7-48c9-be60-f9ff6b6633aa" targetNamespace="http://schemas.microsoft.com/office/2006/metadata/properties" ma:root="true" ma:fieldsID="c4dba29b13133ed6b67650226ee560e2" ns2:_="" ns3:_="">
    <xsd:import namespace="f4314f42-8d66-45d7-a590-fb54340608bd"/>
    <xsd:import namespace="b7f1cb50-daf7-48c9-be60-f9ff6b6633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14f42-8d66-45d7-a590-fb54340608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f1cb50-daf7-48c9-be60-f9ff6b6633a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23804ca-bd97-4dbc-a2c0-085ed508b07b}" ma:internalName="TaxCatchAll" ma:showField="CatchAllData" ma:web="b7f1cb50-daf7-48c9-be60-f9ff6b6633a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314f42-8d66-45d7-a590-fb54340608bd">
      <Terms xmlns="http://schemas.microsoft.com/office/infopath/2007/PartnerControls"/>
    </lcf76f155ced4ddcb4097134ff3c332f>
    <TaxCatchAll xmlns="b7f1cb50-daf7-48c9-be60-f9ff6b6633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F8F96D-54EE-42C2-A6A3-472213228F17}"/>
</file>

<file path=customXml/itemProps2.xml><?xml version="1.0" encoding="utf-8"?>
<ds:datastoreItem xmlns:ds="http://schemas.openxmlformats.org/officeDocument/2006/customXml" ds:itemID="{9023553F-5709-4617-BA63-CAB126189656}">
  <ds:schemaRefs>
    <ds:schemaRef ds:uri="http://schemas.microsoft.com/office/2006/metadata/properties"/>
    <ds:schemaRef ds:uri="http://schemas.microsoft.com/office/infopath/2007/PartnerControls"/>
    <ds:schemaRef ds:uri="63bd9e8c-f704-45a5-9598-64622e646a31"/>
    <ds:schemaRef ds:uri="3268e6b0-3894-441c-ac56-e08ecf58a311"/>
  </ds:schemaRefs>
</ds:datastoreItem>
</file>

<file path=customXml/itemProps3.xml><?xml version="1.0" encoding="utf-8"?>
<ds:datastoreItem xmlns:ds="http://schemas.openxmlformats.org/officeDocument/2006/customXml" ds:itemID="{B83B9B13-58D7-4A74-A8E3-2676AC8C0F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TotalTime>
  <Words>2034</Words>
  <Application>Microsoft Office PowerPoint</Application>
  <PresentationFormat>Custom</PresentationFormat>
  <Paragraphs>200</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Roboto Condensed Bold</vt:lpstr>
      <vt:lpstr>Calibri</vt:lpstr>
      <vt:lpstr>Roboto Bold</vt:lpstr>
      <vt:lpstr>Aptos</vt:lpstr>
      <vt:lpstr>29LT Bukra 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UNITED Academy</dc:title>
  <dc:creator>Megan Evans</dc:creator>
  <cp:lastModifiedBy>Megan Evans</cp:lastModifiedBy>
  <cp:revision>5</cp:revision>
  <cp:lastPrinted>2024-08-26T21:00:28Z</cp:lastPrinted>
  <dcterms:created xsi:type="dcterms:W3CDTF">2006-08-16T00:00:00Z</dcterms:created>
  <dcterms:modified xsi:type="dcterms:W3CDTF">2024-09-10T20:40:06Z</dcterms:modified>
  <dc:identifier>DAGFyzkjZxQ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0x0101001070E0546BAB704D88D9EE831CFD1CEC</vt:lpwstr>
  </property>
  <property fmtid="{D5CDD505-2E9C-101B-9397-08002B2CF9AE}" pid="3" name="MediaServiceImageTags">
    <vt:lpwstr/>
  </property>
</Properties>
</file>