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4851A2-FC65-48F1-A394-521772258FB7}" v="145" dt="2018-09-28T17:20:00.7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27"/>
  </p:normalViewPr>
  <p:slideViewPr>
    <p:cSldViewPr snapToGrid="0" snapToObjects="1" showGuides="1">
      <p:cViewPr varScale="1">
        <p:scale>
          <a:sx n="130" d="100"/>
          <a:sy n="130" d="100"/>
        </p:scale>
        <p:origin x="107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AF37C-74B9-F841-B18E-D83A7C35AC69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9795-992D-3244-A497-FA179178D0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AF37C-74B9-F841-B18E-D83A7C35AC69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9795-992D-3244-A497-FA179178D0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AF37C-74B9-F841-B18E-D83A7C35AC69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9795-992D-3244-A497-FA179178D0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AF37C-74B9-F841-B18E-D83A7C35AC69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9795-992D-3244-A497-FA179178D0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AF37C-74B9-F841-B18E-D83A7C35AC69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9795-992D-3244-A497-FA179178D0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AF37C-74B9-F841-B18E-D83A7C35AC69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9795-992D-3244-A497-FA179178D0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AF37C-74B9-F841-B18E-D83A7C35AC69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9795-992D-3244-A497-FA179178D0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AF37C-74B9-F841-B18E-D83A7C35AC69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9795-992D-3244-A497-FA179178D0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AF37C-74B9-F841-B18E-D83A7C35AC69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9795-992D-3244-A497-FA179178D0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AF37C-74B9-F841-B18E-D83A7C35AC69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9795-992D-3244-A497-FA179178D0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AF37C-74B9-F841-B18E-D83A7C35AC69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A9795-992D-3244-A497-FA179178D0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AF37C-74B9-F841-B18E-D83A7C35AC69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A9795-992D-3244-A497-FA179178D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009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ms.psu/allw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0139439-6C40-41A9-ACA7-59B9DF39F25F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0" y="4000500"/>
            <a:ext cx="9144000" cy="2857500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/>
            </a:stretch>
          </a:blip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87" y="242888"/>
            <a:ext cx="8429625" cy="2643187"/>
          </a:xfrm>
        </p:spPr>
        <p:txBody>
          <a:bodyPr>
            <a:noAutofit/>
          </a:bodyPr>
          <a:lstStyle/>
          <a:p>
            <a:r>
              <a:rPr lang="en-US" sz="4400" dirty="0"/>
              <a:t>Assessment of the Living, Learning, and Working Environment (ALLWE) in the College of Earth and Mineral Sciences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3244850"/>
            <a:ext cx="8458200" cy="2455863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b="1" i="1" dirty="0"/>
              <a:t>What:</a:t>
            </a:r>
            <a:r>
              <a:rPr lang="en-US" sz="3200" dirty="0"/>
              <a:t> a 20–30 minute confidential survey of EMS students, staff, and faculty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b="1" i="1" dirty="0"/>
              <a:t>Why:</a:t>
            </a:r>
            <a:r>
              <a:rPr lang="en-US" sz="3200" dirty="0"/>
              <a:t> to give EMS valuable insight into creating a more welcoming and inclusive environment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b="1" i="1" dirty="0"/>
              <a:t>When:</a:t>
            </a:r>
            <a:r>
              <a:rPr lang="en-US" sz="3200" dirty="0"/>
              <a:t> October 23 to November 30</a:t>
            </a:r>
          </a:p>
        </p:txBody>
      </p:sp>
    </p:spTree>
    <p:extLst>
      <p:ext uri="{BB962C8B-B14F-4D97-AF65-F5344CB8AC3E}">
        <p14:creationId xmlns:p14="http://schemas.microsoft.com/office/powerpoint/2010/main" val="1758748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7FC81-46E4-7C4D-859B-E190D53C3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763" y="365126"/>
            <a:ext cx="8129587" cy="1325563"/>
          </a:xfrm>
        </p:spPr>
        <p:txBody>
          <a:bodyPr/>
          <a:lstStyle/>
          <a:p>
            <a:r>
              <a:rPr lang="en-US" dirty="0"/>
              <a:t>EMS seeks to be an environment …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69DA4E-A747-4D0D-A96F-A3ABE9F33B1B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0" y="4000500"/>
            <a:ext cx="9144000" cy="2857500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/>
            </a:stretch>
          </a:blipFill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0CD23-C116-5B4C-A157-1B7FE9CD8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82775"/>
            <a:ext cx="7886700" cy="4318000"/>
          </a:xfrm>
        </p:spPr>
        <p:txBody>
          <a:bodyPr>
            <a:noAutofit/>
          </a:bodyPr>
          <a:lstStyle/>
          <a:p>
            <a:r>
              <a:rPr lang="en-US" sz="3200" dirty="0"/>
              <a:t>… characterized by openness, fairness, and equal access for all students, staff, and faculty.</a:t>
            </a:r>
          </a:p>
          <a:p>
            <a:r>
              <a:rPr lang="en-US" sz="3200" dirty="0"/>
              <a:t>… grounded in mutual respect, nurtured by dialogue, and evidenced by a pattern of civil interaction.</a:t>
            </a:r>
          </a:p>
          <a:p>
            <a:r>
              <a:rPr lang="en-US" sz="3200" dirty="0"/>
              <a:t>… that respects individual needs, abilities, and potential.</a:t>
            </a:r>
          </a:p>
        </p:txBody>
      </p:sp>
    </p:spTree>
    <p:extLst>
      <p:ext uri="{BB962C8B-B14F-4D97-AF65-F5344CB8AC3E}">
        <p14:creationId xmlns:p14="http://schemas.microsoft.com/office/powerpoint/2010/main" val="2517430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F3F44-ED73-D040-B497-CF44B9DC9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35049"/>
          </a:xfrm>
        </p:spPr>
        <p:txBody>
          <a:bodyPr/>
          <a:lstStyle/>
          <a:p>
            <a:r>
              <a:rPr lang="en-US" dirty="0"/>
              <a:t>The survey is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F77F1-3D31-CC49-8047-897556A02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21" y="1447122"/>
            <a:ext cx="8072438" cy="4746625"/>
          </a:xfrm>
        </p:spPr>
        <p:txBody>
          <a:bodyPr>
            <a:noAutofit/>
          </a:bodyPr>
          <a:lstStyle/>
          <a:p>
            <a:r>
              <a:rPr lang="en-US" sz="3200" dirty="0"/>
              <a:t>… confidential.</a:t>
            </a:r>
          </a:p>
          <a:p>
            <a:r>
              <a:rPr lang="en-US" sz="3200" dirty="0"/>
              <a:t>… designed to provide information about both positive and challenging aspects of the environment in EMS.</a:t>
            </a:r>
          </a:p>
          <a:p>
            <a:r>
              <a:rPr lang="en-US" sz="3200" dirty="0"/>
              <a:t>… an opportunity to share</a:t>
            </a:r>
          </a:p>
          <a:p>
            <a:pPr lvl="1"/>
            <a:r>
              <a:rPr lang="en-US" sz="3200" dirty="0"/>
              <a:t>Experiences,</a:t>
            </a:r>
          </a:p>
          <a:p>
            <a:pPr lvl="1"/>
            <a:r>
              <a:rPr lang="en-US" sz="3200" dirty="0"/>
              <a:t>Observations, and</a:t>
            </a:r>
          </a:p>
          <a:p>
            <a:pPr lvl="1"/>
            <a:r>
              <a:rPr lang="en-US" sz="3200" dirty="0"/>
              <a:t>Suggestions for change to improve the environment in EMS.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53B67C-7B85-4FB0-8E28-C2FC7C45D153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0" y="4000500"/>
            <a:ext cx="9144000" cy="2857500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3387570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EC38C-DE83-A045-BCE5-788390C17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65102"/>
            <a:ext cx="7886700" cy="883770"/>
          </a:xfrm>
        </p:spPr>
        <p:txBody>
          <a:bodyPr/>
          <a:lstStyle/>
          <a:p>
            <a:r>
              <a:rPr lang="en-US" dirty="0"/>
              <a:t>Survey confidentiality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ADB547-DA6F-47F1-B2CF-24F2F26270CF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0" y="4000500"/>
            <a:ext cx="9144000" cy="2857500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/>
            </a:stretch>
          </a:blipFill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C72D6-E91C-DB4B-BC99-46EF27657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859" y="1044853"/>
            <a:ext cx="8404412" cy="5382839"/>
          </a:xfrm>
        </p:spPr>
        <p:txBody>
          <a:bodyPr>
            <a:normAutofit/>
          </a:bodyPr>
          <a:lstStyle/>
          <a:p>
            <a:r>
              <a:rPr lang="en-US" sz="3200" dirty="0"/>
              <a:t>Rankin &amp; Associates administer the survey and analyze the data.</a:t>
            </a:r>
          </a:p>
          <a:p>
            <a:r>
              <a:rPr lang="en-US" sz="3200" dirty="0"/>
              <a:t>Results are reported in group form only.</a:t>
            </a:r>
          </a:p>
          <a:p>
            <a:r>
              <a:rPr lang="en-US" sz="3200" dirty="0"/>
              <a:t>Individuals are not identifiable (device name, IP address &amp; location removed).</a:t>
            </a:r>
          </a:p>
          <a:p>
            <a:r>
              <a:rPr lang="en-US" sz="3200" dirty="0"/>
              <a:t>Participation is voluntary.</a:t>
            </a:r>
          </a:p>
          <a:p>
            <a:r>
              <a:rPr lang="en-US" sz="3200" dirty="0"/>
              <a:t>Every question need not be answered.</a:t>
            </a:r>
          </a:p>
          <a:p>
            <a:r>
              <a:rPr lang="en-US" sz="3200"/>
              <a:t>The </a:t>
            </a:r>
            <a:r>
              <a:rPr lang="en-US" sz="3200" dirty="0"/>
              <a:t>survey is taken in one sitting.</a:t>
            </a:r>
          </a:p>
          <a:p>
            <a:r>
              <a:rPr lang="en-US" sz="3200" dirty="0"/>
              <a:t>Raffle prizes are administered separately from the survey to protect anonymity.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32745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D944D-E840-5B44-AF65-D463FD9A0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Action items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647237-06EB-4ABF-80A1-E63D6BC55D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00500"/>
            <a:ext cx="9144000" cy="28575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16790-8077-BF4D-8CFF-20B508024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sz="3200" dirty="0"/>
              <a:t>Take the survey!</a:t>
            </a:r>
          </a:p>
          <a:p>
            <a:r>
              <a:rPr lang="en-US" sz="3200" dirty="0"/>
              <a:t>Spread the word to others in EMS</a:t>
            </a:r>
          </a:p>
          <a:p>
            <a:r>
              <a:rPr lang="en-US" sz="3200" dirty="0"/>
              <a:t>Learn more at </a:t>
            </a:r>
            <a:r>
              <a:rPr lang="en-US" sz="3200" u="sng" dirty="0">
                <a:hlinkClick r:id="rId3"/>
              </a:rPr>
              <a:t>https://www.ems.psu.edu/allwe</a:t>
            </a:r>
            <a:endParaRPr lang="en-US" sz="32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697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BF0F925-0091-FB4B-802D-6891831ECA24}" vid="{EA63898F-B7FC-F646-A73B-D4B1965BA4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</TotalTime>
  <Words>251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Assessment of the Living, Learning, and Working Environment (ALLWE) in the College of Earth and Mineral Sciences</vt:lpstr>
      <vt:lpstr>EMS seeks to be an environment …</vt:lpstr>
      <vt:lpstr>The survey is …</vt:lpstr>
      <vt:lpstr>Survey confidentiality</vt:lpstr>
      <vt:lpstr>Action items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Raymond Najjar</dc:creator>
  <cp:lastModifiedBy>Craig, Patricia Lee</cp:lastModifiedBy>
  <cp:revision>19</cp:revision>
  <dcterms:created xsi:type="dcterms:W3CDTF">2018-09-08T14:51:02Z</dcterms:created>
  <dcterms:modified xsi:type="dcterms:W3CDTF">2018-10-15T15:36:29Z</dcterms:modified>
</cp:coreProperties>
</file>