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3" r:id="rId8"/>
    <p:sldId id="264" r:id="rId9"/>
    <p:sldId id="266" r:id="rId10"/>
    <p:sldId id="25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3" d="100"/>
          <a:sy n="73" d="100"/>
        </p:scale>
        <p:origin x="1070" y="41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02/07/2019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02/07/2019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02/07/2019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02/07/2019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02/07/2019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02/07/2019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02/07/2019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02/07/2019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02/07/2019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02/07/2019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02/07/2019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02/07/2019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02/07/2019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02/07/2019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02/07/2019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02/07/2019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02/07/2019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02/07/2019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9834" y="1098516"/>
            <a:ext cx="9144000" cy="1641490"/>
          </a:xfrm>
        </p:spPr>
        <p:txBody>
          <a:bodyPr/>
          <a:lstStyle/>
          <a:p>
            <a:r>
              <a:rPr lang="en-US" dirty="0" smtClean="0"/>
              <a:t>Resource Assessment</a:t>
            </a:r>
            <a:endParaRPr lang="en-US" dirty="0"/>
          </a:p>
        </p:txBody>
      </p:sp>
      <p:sp>
        <p:nvSpPr>
          <p:cNvPr id="5" name="TextBox 4"/>
          <p:cNvSpPr txBox="1"/>
          <p:nvPr/>
        </p:nvSpPr>
        <p:spPr>
          <a:xfrm>
            <a:off x="3080084" y="3080083"/>
            <a:ext cx="5807242" cy="923330"/>
          </a:xfrm>
          <a:prstGeom prst="rect">
            <a:avLst/>
          </a:prstGeom>
          <a:noFill/>
        </p:spPr>
        <p:txBody>
          <a:bodyPr wrap="square" rtlCol="0">
            <a:spAutoFit/>
          </a:bodyPr>
          <a:lstStyle/>
          <a:p>
            <a:pPr algn="ctr"/>
            <a:r>
              <a:rPr lang="en-US" dirty="0" smtClean="0"/>
              <a:t>By: Jeff Horst</a:t>
            </a:r>
          </a:p>
          <a:p>
            <a:pPr algn="ctr"/>
            <a:r>
              <a:rPr lang="en-US" dirty="0" smtClean="0"/>
              <a:t>EGEE 497</a:t>
            </a:r>
          </a:p>
          <a:p>
            <a:pPr algn="ctr"/>
            <a:r>
              <a:rPr lang="en-US" dirty="0" smtClean="0"/>
              <a:t>Geothermal </a:t>
            </a:r>
            <a:endParaRPr lang="en-US" dirty="0"/>
          </a:p>
        </p:txBody>
      </p:sp>
      <p:pic>
        <p:nvPicPr>
          <p:cNvPr id="1026" name="Picture 2" descr="Image result for geothermal re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640" y="3349417"/>
            <a:ext cx="3571562" cy="1988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mplified diagram of geothermal power 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9743" y="3349417"/>
            <a:ext cx="3309520" cy="226702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5649" y="268797"/>
            <a:ext cx="487363" cy="487363"/>
          </a:xfrm>
          <a:prstGeom prst="rect">
            <a:avLst/>
          </a:prstGeom>
        </p:spPr>
      </p:pic>
    </p:spTree>
    <p:extLst>
      <p:ext uri="{BB962C8B-B14F-4D97-AF65-F5344CB8AC3E}">
        <p14:creationId xmlns:p14="http://schemas.microsoft.com/office/powerpoint/2010/main" val="3210804734"/>
      </p:ext>
    </p:extLst>
  </p:cSld>
  <p:clrMapOvr>
    <a:masterClrMapping/>
  </p:clrMapOvr>
  <mc:AlternateContent xmlns:mc="http://schemas.openxmlformats.org/markup-compatibility/2006">
    <mc:Choice xmlns:p14="http://schemas.microsoft.com/office/powerpoint/2010/main" Requires="p14">
      <p:transition spd="slow" p14:dur="2000" advTm="6609"/>
    </mc:Choice>
    <mc:Fallback>
      <p:transition spd="slow" advTm="660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495" y="1171074"/>
            <a:ext cx="9689431" cy="4247317"/>
          </a:xfrm>
          <a:prstGeom prst="rect">
            <a:avLst/>
          </a:prstGeom>
          <a:noFill/>
        </p:spPr>
        <p:txBody>
          <a:bodyPr wrap="square" rtlCol="0">
            <a:spAutoFit/>
          </a:bodyPr>
          <a:lstStyle/>
          <a:p>
            <a:r>
              <a:rPr lang="en-US" dirty="0" smtClean="0"/>
              <a:t>References:</a:t>
            </a:r>
          </a:p>
          <a:p>
            <a:endParaRPr lang="en-US" dirty="0" smtClean="0"/>
          </a:p>
          <a:p>
            <a:pPr marL="342900" indent="-342900">
              <a:buFont typeface="+mj-lt"/>
              <a:buAutoNum type="arabicPeriod"/>
            </a:pPr>
            <a:r>
              <a:rPr lang="en-US" dirty="0"/>
              <a:t>White, D.E. and Williams, D.L., 1975. Assessment of geothermal resources of the United States—1975. US Geological Survey Circular 726, p. 155</a:t>
            </a:r>
            <a:r>
              <a:rPr lang="en-US" dirty="0" smtClean="0"/>
              <a:t>.</a:t>
            </a:r>
          </a:p>
          <a:p>
            <a:pPr marL="342900" indent="-342900">
              <a:buFont typeface="+mj-lt"/>
              <a:buAutoNum type="arabicPeriod"/>
            </a:pPr>
            <a:r>
              <a:rPr lang="en-US" dirty="0"/>
              <a:t>Williams, C.F., Reed, M.J., and Mariner, R.H., 2008a. A review of methods by the US Geological Survey in the assessment of identified geothermal resources. US Geological Survey Open File Report 2008-1296, 27 pp</a:t>
            </a:r>
            <a:r>
              <a:rPr lang="en-US" dirty="0" smtClean="0"/>
              <a:t>.</a:t>
            </a:r>
          </a:p>
          <a:p>
            <a:pPr marL="342900" indent="-342900">
              <a:buFont typeface="+mj-lt"/>
              <a:buAutoNum type="arabicPeriod"/>
            </a:pPr>
            <a:r>
              <a:rPr lang="en-US" dirty="0"/>
              <a:t>Reed, M.J., and Mariner, R.H., 2007. </a:t>
            </a:r>
            <a:r>
              <a:rPr lang="en-US" dirty="0" err="1"/>
              <a:t>Geothermometer</a:t>
            </a:r>
            <a:r>
              <a:rPr lang="en-US" dirty="0"/>
              <a:t> calculations for geothermal assessment. Geothermal Resources Council Transactions, 31, </a:t>
            </a:r>
            <a:r>
              <a:rPr lang="en-US" dirty="0" smtClean="0"/>
              <a:t>89–92</a:t>
            </a:r>
          </a:p>
          <a:p>
            <a:pPr marL="342900" indent="-342900">
              <a:buFont typeface="+mj-lt"/>
              <a:buAutoNum type="arabicPeriod"/>
            </a:pPr>
            <a:r>
              <a:rPr lang="en-US" dirty="0" err="1"/>
              <a:t>Nathenson</a:t>
            </a:r>
            <a:r>
              <a:rPr lang="en-US" dirty="0"/>
              <a:t>, M., 1975. Physical factors determining the fraction of stored energy recoverable from hydrothermal convection systems and conduction-dominated areas. US Geological Survey, Open-File Report 75-525, p. </a:t>
            </a:r>
            <a:r>
              <a:rPr lang="en-US" dirty="0" smtClean="0"/>
              <a:t>50.</a:t>
            </a:r>
            <a:endParaRPr lang="en-US" dirty="0"/>
          </a:p>
          <a:p>
            <a:pPr marL="342900" indent="-342900">
              <a:buFont typeface="+mj-lt"/>
              <a:buAutoNum type="arabicPeriod"/>
            </a:pPr>
            <a:r>
              <a:rPr lang="en-US" dirty="0" err="1" smtClean="0"/>
              <a:t>Nerc</a:t>
            </a:r>
            <a:r>
              <a:rPr lang="en-US" dirty="0"/>
              <a:t>. (</a:t>
            </a:r>
            <a:r>
              <a:rPr lang="en-US" dirty="0" err="1"/>
              <a:t>n.d.</a:t>
            </a:r>
            <a:r>
              <a:rPr lang="en-US" dirty="0"/>
              <a:t>). Geothermal energy - what is it? Retrieved from </a:t>
            </a:r>
            <a:endParaRPr lang="en-US" dirty="0" smtClean="0"/>
          </a:p>
          <a:p>
            <a:endParaRPr lang="en-US" dirty="0"/>
          </a:p>
          <a:p>
            <a:endParaRPr lang="en-US" dirty="0" smtClean="0"/>
          </a:p>
        </p:txBody>
      </p:sp>
    </p:spTree>
    <p:extLst>
      <p:ext uri="{BB962C8B-B14F-4D97-AF65-F5344CB8AC3E}">
        <p14:creationId xmlns:p14="http://schemas.microsoft.com/office/powerpoint/2010/main" val="3008570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7726" y="641684"/>
            <a:ext cx="7459579" cy="707886"/>
          </a:xfrm>
          <a:prstGeom prst="rect">
            <a:avLst/>
          </a:prstGeom>
          <a:noFill/>
        </p:spPr>
        <p:txBody>
          <a:bodyPr wrap="square" rtlCol="0">
            <a:spAutoFit/>
          </a:bodyPr>
          <a:lstStyle/>
          <a:p>
            <a:r>
              <a:rPr lang="en-US" sz="4000" dirty="0" smtClean="0"/>
              <a:t>Geothermal Overview:</a:t>
            </a:r>
            <a:endParaRPr lang="en-US" sz="4000" dirty="0"/>
          </a:p>
        </p:txBody>
      </p:sp>
      <p:sp>
        <p:nvSpPr>
          <p:cNvPr id="3" name="TextBox 2"/>
          <p:cNvSpPr txBox="1"/>
          <p:nvPr/>
        </p:nvSpPr>
        <p:spPr>
          <a:xfrm>
            <a:off x="545431" y="1716504"/>
            <a:ext cx="5304863" cy="433906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Geothermal energy is a sustainable, carbon free, renewable resource that provides a continuous uninterrupted supply of heat that can be used to heat homes and office buildings </a:t>
            </a:r>
          </a:p>
          <a:p>
            <a:endParaRPr lang="en-US" dirty="0" smtClean="0"/>
          </a:p>
          <a:p>
            <a:pPr marL="285750" indent="-285750">
              <a:buFont typeface="Arial" panose="020B0604020202020204" pitchFamily="34" charset="0"/>
              <a:buChar char="•"/>
            </a:pPr>
            <a:r>
              <a:rPr lang="en-US" dirty="0" smtClean="0"/>
              <a:t>Assessing a resource is a fundamental activity that is used in all energy enterprises to measure the amount of potential heat, but more significantly to see if the assessment is economically feasible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a:t>
            </a:r>
            <a:r>
              <a:rPr lang="en-US" dirty="0"/>
              <a:t>scale at which this effort is carried out can be </a:t>
            </a:r>
            <a:r>
              <a:rPr lang="en-US" dirty="0" smtClean="0"/>
              <a:t>local</a:t>
            </a:r>
            <a:r>
              <a:rPr lang="en-US" dirty="0"/>
              <a:t>, such as assessing the long-term energy availability from a single hot spring, or it can be extremely broad, such as a national resource assessment.</a:t>
            </a:r>
          </a:p>
        </p:txBody>
      </p:sp>
      <p:pic>
        <p:nvPicPr>
          <p:cNvPr id="4" name="Picture 3"/>
          <p:cNvPicPr>
            <a:picLocks noChangeAspect="1"/>
          </p:cNvPicPr>
          <p:nvPr/>
        </p:nvPicPr>
        <p:blipFill>
          <a:blip r:embed="rId4"/>
          <a:stretch>
            <a:fillRect/>
          </a:stretch>
        </p:blipFill>
        <p:spPr>
          <a:xfrm>
            <a:off x="6606170" y="765111"/>
            <a:ext cx="5328459" cy="2398161"/>
          </a:xfrm>
          <a:prstGeom prst="rect">
            <a:avLst/>
          </a:prstGeom>
        </p:spPr>
      </p:pic>
      <p:pic>
        <p:nvPicPr>
          <p:cNvPr id="5" name="Picture 4"/>
          <p:cNvPicPr>
            <a:picLocks noChangeAspect="1"/>
          </p:cNvPicPr>
          <p:nvPr/>
        </p:nvPicPr>
        <p:blipFill>
          <a:blip r:embed="rId5"/>
          <a:stretch>
            <a:fillRect/>
          </a:stretch>
        </p:blipFill>
        <p:spPr>
          <a:xfrm>
            <a:off x="6606169" y="3574428"/>
            <a:ext cx="5328459" cy="261176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4044" y="277748"/>
            <a:ext cx="487363" cy="487363"/>
          </a:xfrm>
          <a:prstGeom prst="rect">
            <a:avLst/>
          </a:prstGeom>
        </p:spPr>
      </p:pic>
    </p:spTree>
    <p:extLst>
      <p:ext uri="{BB962C8B-B14F-4D97-AF65-F5344CB8AC3E}">
        <p14:creationId xmlns:p14="http://schemas.microsoft.com/office/powerpoint/2010/main" val="1741839987"/>
      </p:ext>
    </p:extLst>
  </p:cSld>
  <p:clrMapOvr>
    <a:masterClrMapping/>
  </p:clrMapOvr>
  <mc:AlternateContent xmlns:mc="http://schemas.openxmlformats.org/markup-compatibility/2006">
    <mc:Choice xmlns:p14="http://schemas.microsoft.com/office/powerpoint/2010/main" Requires="p14">
      <p:transition spd="slow" p14:dur="2000" advTm="6101"/>
    </mc:Choice>
    <mc:Fallback>
      <p:transition spd="slow" advTm="610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4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6695" y="1122947"/>
            <a:ext cx="7202905" cy="4585871"/>
          </a:xfrm>
          <a:prstGeom prst="rect">
            <a:avLst/>
          </a:prstGeom>
          <a:noFill/>
        </p:spPr>
        <p:txBody>
          <a:bodyPr wrap="square" rtlCol="0">
            <a:spAutoFit/>
          </a:bodyPr>
          <a:lstStyle/>
          <a:p>
            <a:r>
              <a:rPr lang="en-US" sz="4000" dirty="0" smtClean="0"/>
              <a:t>Assessing a geothermal resource:</a:t>
            </a:r>
          </a:p>
          <a:p>
            <a:endParaRPr lang="en-US" dirty="0"/>
          </a:p>
          <a:p>
            <a:pPr marL="285750" indent="-285750">
              <a:buFont typeface="Arial" panose="020B0604020202020204" pitchFamily="34" charset="0"/>
              <a:buChar char="•"/>
            </a:pPr>
            <a:r>
              <a:rPr lang="en-US" u="sng" dirty="0" smtClean="0"/>
              <a:t>A systematic analysis </a:t>
            </a:r>
            <a:r>
              <a:rPr lang="en-US" dirty="0" smtClean="0"/>
              <a:t>needs to be conducted in order to determine whether or not a geothermal plant is viable</a:t>
            </a:r>
          </a:p>
          <a:p>
            <a:pPr marL="285750" indent="-285750">
              <a:buFont typeface="Arial" panose="020B0604020202020204" pitchFamily="34" charset="0"/>
              <a:buChar char="•"/>
            </a:pPr>
            <a:endParaRPr lang="en-US" dirty="0" smtClean="0"/>
          </a:p>
          <a:p>
            <a:r>
              <a:rPr lang="en-US" dirty="0"/>
              <a:t>	</a:t>
            </a:r>
            <a:r>
              <a:rPr lang="en-US" dirty="0" smtClean="0"/>
              <a:t>	Systematic considerations:</a:t>
            </a:r>
          </a:p>
          <a:p>
            <a:pPr lvl="2"/>
            <a:r>
              <a:rPr lang="en-US" dirty="0" smtClean="0"/>
              <a:t>		-Economic viability (most significant)</a:t>
            </a:r>
          </a:p>
          <a:p>
            <a:pPr lvl="2"/>
            <a:r>
              <a:rPr lang="en-US" dirty="0"/>
              <a:t>	</a:t>
            </a:r>
            <a:r>
              <a:rPr lang="en-US" dirty="0" smtClean="0"/>
              <a:t>	- local geothermal gradient</a:t>
            </a:r>
          </a:p>
          <a:p>
            <a:pPr lvl="2"/>
            <a:r>
              <a:rPr lang="en-US" dirty="0"/>
              <a:t>	</a:t>
            </a:r>
            <a:r>
              <a:rPr lang="en-US" dirty="0" smtClean="0"/>
              <a:t>	-drilling costs</a:t>
            </a:r>
          </a:p>
          <a:p>
            <a:pPr lvl="2"/>
            <a:r>
              <a:rPr lang="en-US" dirty="0"/>
              <a:t>	</a:t>
            </a:r>
            <a:r>
              <a:rPr lang="en-US" dirty="0" smtClean="0"/>
              <a:t>	-competition with other energy sources </a:t>
            </a:r>
          </a:p>
          <a:p>
            <a:pPr lvl="2"/>
            <a:r>
              <a:rPr lang="en-US" dirty="0"/>
              <a:t>	</a:t>
            </a:r>
            <a:r>
              <a:rPr lang="en-US" dirty="0" smtClean="0"/>
              <a:t>	-local markets</a:t>
            </a:r>
          </a:p>
          <a:p>
            <a:pPr lvl="2"/>
            <a:r>
              <a:rPr lang="en-US" dirty="0" smtClean="0"/>
              <a:t>		-regional markets</a:t>
            </a:r>
          </a:p>
          <a:p>
            <a:pPr lvl="2"/>
            <a:r>
              <a:rPr lang="en-US" dirty="0"/>
              <a:t>	</a:t>
            </a:r>
            <a:r>
              <a:rPr lang="en-US" dirty="0" smtClean="0"/>
              <a:t>	-national markets</a:t>
            </a:r>
          </a:p>
          <a:p>
            <a:pPr lvl="2"/>
            <a:r>
              <a:rPr lang="en-US" dirty="0" smtClean="0"/>
              <a:t>		-scale</a:t>
            </a:r>
          </a:p>
          <a:p>
            <a:endParaRPr lang="en-US" dirty="0"/>
          </a:p>
        </p:txBody>
      </p:sp>
      <p:pic>
        <p:nvPicPr>
          <p:cNvPr id="2050" name="Picture 2" descr="Environmental sustainability and economic viabi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8733" y="1941096"/>
            <a:ext cx="2761227" cy="3195136"/>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310" y="493083"/>
            <a:ext cx="487363" cy="487363"/>
          </a:xfrm>
          <a:prstGeom prst="rect">
            <a:avLst/>
          </a:prstGeom>
        </p:spPr>
      </p:pic>
    </p:spTree>
    <p:extLst>
      <p:ext uri="{BB962C8B-B14F-4D97-AF65-F5344CB8AC3E}">
        <p14:creationId xmlns:p14="http://schemas.microsoft.com/office/powerpoint/2010/main" val="26989882"/>
      </p:ext>
    </p:extLst>
  </p:cSld>
  <p:clrMapOvr>
    <a:masterClrMapping/>
  </p:clrMapOvr>
  <mc:AlternateContent xmlns:mc="http://schemas.openxmlformats.org/markup-compatibility/2006">
    <mc:Choice xmlns:p14="http://schemas.microsoft.com/office/powerpoint/2010/main" Requires="p14">
      <p:transition spd="slow" p14:dur="2000" advTm="5241"/>
    </mc:Choice>
    <mc:Fallback>
      <p:transition spd="slow" advTm="524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463" y="898357"/>
            <a:ext cx="5807241" cy="4185761"/>
          </a:xfrm>
          <a:prstGeom prst="rect">
            <a:avLst/>
          </a:prstGeom>
          <a:noFill/>
        </p:spPr>
        <p:txBody>
          <a:bodyPr wrap="square" rtlCol="0">
            <a:spAutoFit/>
          </a:bodyPr>
          <a:lstStyle/>
          <a:p>
            <a:r>
              <a:rPr lang="en-US" sz="3200" dirty="0" smtClean="0"/>
              <a:t>Resource Evaluation Timeline:</a:t>
            </a:r>
          </a:p>
          <a:p>
            <a:endParaRPr lang="en-US" dirty="0"/>
          </a:p>
          <a:p>
            <a:pPr marL="285750" indent="-285750">
              <a:buFont typeface="Arial" panose="020B0604020202020204" pitchFamily="34" charset="0"/>
              <a:buChar char="•"/>
            </a:pPr>
            <a:r>
              <a:rPr lang="en-US" dirty="0" smtClean="0"/>
              <a:t>The </a:t>
            </a:r>
            <a:r>
              <a:rPr lang="en-US" dirty="0"/>
              <a:t>first national assessment carried out in 1975 (White and Williams 1975</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a:t>
            </a:r>
            <a:r>
              <a:rPr lang="en-US" dirty="0"/>
              <a:t>second systematic assessment of the geothermal resource in the United States </a:t>
            </a:r>
            <a:r>
              <a:rPr lang="en-US" dirty="0" smtClean="0"/>
              <a:t>was by Muffler in 1979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Several </a:t>
            </a:r>
            <a:r>
              <a:rPr lang="en-US" dirty="0"/>
              <a:t>other assessments have been carried out on a variety of scales, most of them regional or </a:t>
            </a:r>
            <a:r>
              <a:rPr lang="en-US" dirty="0" smtClean="0"/>
              <a:t>state-wide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a:t>
            </a:r>
            <a:r>
              <a:rPr lang="en-US" dirty="0" smtClean="0"/>
              <a:t>t </a:t>
            </a:r>
            <a:r>
              <a:rPr lang="en-US" dirty="0"/>
              <a:t>is </a:t>
            </a:r>
            <a:r>
              <a:rPr lang="en-US" dirty="0" smtClean="0"/>
              <a:t>possible </a:t>
            </a:r>
            <a:r>
              <a:rPr lang="en-US" dirty="0"/>
              <a:t>that different studies will produce widely different estimates of a resource, and yet they each may be correct. </a:t>
            </a:r>
          </a:p>
        </p:txBody>
      </p:sp>
      <p:pic>
        <p:nvPicPr>
          <p:cNvPr id="3" name="Picture 2"/>
          <p:cNvPicPr>
            <a:picLocks noChangeAspect="1"/>
          </p:cNvPicPr>
          <p:nvPr/>
        </p:nvPicPr>
        <p:blipFill>
          <a:blip r:embed="rId4"/>
          <a:stretch>
            <a:fillRect/>
          </a:stretch>
        </p:blipFill>
        <p:spPr>
          <a:xfrm>
            <a:off x="6096000" y="898357"/>
            <a:ext cx="5762396" cy="4813072"/>
          </a:xfrm>
          <a:prstGeom prst="rect">
            <a:avLst/>
          </a:prstGeom>
        </p:spPr>
      </p:pic>
      <p:sp>
        <p:nvSpPr>
          <p:cNvPr id="4" name="TextBox 3"/>
          <p:cNvSpPr txBox="1"/>
          <p:nvPr/>
        </p:nvSpPr>
        <p:spPr>
          <a:xfrm>
            <a:off x="6256421" y="368967"/>
            <a:ext cx="5390147" cy="369332"/>
          </a:xfrm>
          <a:prstGeom prst="rect">
            <a:avLst/>
          </a:prstGeom>
          <a:noFill/>
        </p:spPr>
        <p:txBody>
          <a:bodyPr wrap="square" rtlCol="0">
            <a:spAutoFit/>
          </a:bodyPr>
          <a:lstStyle/>
          <a:p>
            <a:r>
              <a:rPr lang="en-US" dirty="0" smtClean="0"/>
              <a:t>Case Study: Resource assessment for California</a:t>
            </a:r>
            <a:endParaRPr lang="en-US"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763" y="250936"/>
            <a:ext cx="487363" cy="487363"/>
          </a:xfrm>
          <a:prstGeom prst="rect">
            <a:avLst/>
          </a:prstGeom>
        </p:spPr>
      </p:pic>
    </p:spTree>
    <p:extLst>
      <p:ext uri="{BB962C8B-B14F-4D97-AF65-F5344CB8AC3E}">
        <p14:creationId xmlns:p14="http://schemas.microsoft.com/office/powerpoint/2010/main" val="2011069651"/>
      </p:ext>
    </p:extLst>
  </p:cSld>
  <p:clrMapOvr>
    <a:masterClrMapping/>
  </p:clrMapOvr>
  <mc:AlternateContent xmlns:mc="http://schemas.openxmlformats.org/markup-compatibility/2006">
    <mc:Choice xmlns:p14="http://schemas.microsoft.com/office/powerpoint/2010/main" Requires="p14">
      <p:transition spd="slow" p14:dur="2000" advTm="2597"/>
    </mc:Choice>
    <mc:Fallback>
      <p:transition spd="slow" advTm="259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1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866274" y="898357"/>
                <a:ext cx="10250905" cy="5619102"/>
              </a:xfrm>
              <a:prstGeom prst="rect">
                <a:avLst/>
              </a:prstGeom>
              <a:noFill/>
            </p:spPr>
            <p:txBody>
              <a:bodyPr wrap="square" rtlCol="0">
                <a:spAutoFit/>
              </a:bodyPr>
              <a:lstStyle/>
              <a:p>
                <a:r>
                  <a:rPr lang="en-US" sz="4000" dirty="0" smtClean="0"/>
                  <a:t>The Driving Equation:</a:t>
                </a:r>
              </a:p>
              <a:p>
                <a:endParaRPr lang="en-US" dirty="0" smtClean="0"/>
              </a:p>
              <a:p>
                <a:endParaRPr lang="en-US" dirty="0"/>
              </a:p>
              <a:p>
                <a:endParaRPr lang="en-US" dirty="0" smtClean="0"/>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𝑟</m:t>
                          </m:r>
                        </m:sub>
                      </m:sSub>
                      <m:r>
                        <a:rPr lang="en-US" sz="2400" b="0" i="1" smtClean="0">
                          <a:latin typeface="Cambria Math" panose="02040503050406030204" pitchFamily="18" charset="0"/>
                        </a:rPr>
                        <m:t>=</m:t>
                      </m:r>
                      <m:r>
                        <a:rPr lang="el-GR" sz="2400" b="0" i="1" smtClean="0">
                          <a:latin typeface="Cambria Math" panose="02040503050406030204" pitchFamily="18" charset="0"/>
                        </a:rPr>
                        <m:t>𝜌</m:t>
                      </m:r>
                      <m:r>
                        <a:rPr lang="en-US" sz="2400" b="0" i="1" smtClean="0">
                          <a:latin typeface="Cambria Math" panose="02040503050406030204" pitchFamily="18" charset="0"/>
                        </a:rPr>
                        <m:t> ∗</m:t>
                      </m:r>
                      <m:r>
                        <a:rPr lang="en-US" sz="2400" b="0" i="1" smtClean="0">
                          <a:latin typeface="Cambria Math" panose="02040503050406030204" pitchFamily="18" charset="0"/>
                        </a:rPr>
                        <m:t>𝐶</m:t>
                      </m:r>
                      <m:r>
                        <a:rPr lang="en-US" sz="2400" b="0" i="1" smtClean="0">
                          <a:latin typeface="Cambria Math" panose="02040503050406030204" pitchFamily="18" charset="0"/>
                        </a:rPr>
                        <m:t>∗</m:t>
                      </m:r>
                      <m:r>
                        <a:rPr lang="en-US" sz="2400" b="0" i="1" smtClean="0">
                          <a:latin typeface="Cambria Math" panose="02040503050406030204" pitchFamily="18" charset="0"/>
                        </a:rPr>
                        <m:t>𝑉</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𝑟</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0</m:t>
                              </m:r>
                            </m:sub>
                          </m:sSub>
                        </m:e>
                      </m:d>
                    </m:oMath>
                  </m:oMathPara>
                </a14:m>
                <a:endParaRPr lang="en-US" sz="2400" b="0" dirty="0" smtClean="0"/>
              </a:p>
              <a:p>
                <a:endParaRPr lang="en-US" sz="2400" b="0" dirty="0" smtClean="0"/>
              </a:p>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𝐽</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𝑔</m:t>
                          </m:r>
                        </m:num>
                        <m:den>
                          <m:r>
                            <a:rPr lang="en-US" sz="2400" b="0" i="1" smtClean="0">
                              <a:latin typeface="Cambria Math" panose="02040503050406030204" pitchFamily="18" charset="0"/>
                            </a:rPr>
                            <m:t>𝑐</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rPr>
                                <m:t>3</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𝐽</m:t>
                          </m:r>
                        </m:num>
                        <m:den>
                          <m:r>
                            <a:rPr lang="en-US" sz="2400" b="0" i="1" smtClean="0">
                              <a:latin typeface="Cambria Math" panose="02040503050406030204" pitchFamily="18" charset="0"/>
                            </a:rPr>
                            <m:t>𝑔</m:t>
                          </m:r>
                          <m:r>
                            <a:rPr lang="en-US" sz="2400" b="0" i="1" smtClean="0">
                              <a:latin typeface="Cambria Math" panose="02040503050406030204" pitchFamily="18" charset="0"/>
                            </a:rPr>
                            <m:t>∗</m:t>
                          </m:r>
                          <m:r>
                            <a:rPr lang="en-US" sz="2400" b="0" i="1" smtClean="0">
                              <a:latin typeface="Cambria Math" panose="02040503050406030204" pitchFamily="18" charset="0"/>
                            </a:rPr>
                            <m:t>𝐾</m:t>
                          </m:r>
                        </m:den>
                      </m:f>
                      <m:r>
                        <a:rPr lang="en-US" sz="2400" b="0" i="1" smtClean="0">
                          <a:latin typeface="Cambria Math" panose="02040503050406030204" pitchFamily="18" charset="0"/>
                        </a:rPr>
                        <m:t>∗</m:t>
                      </m:r>
                      <m:r>
                        <a:rPr lang="en-US" sz="2400" b="0" i="1" smtClean="0">
                          <a:latin typeface="Cambria Math" panose="02040503050406030204" pitchFamily="18" charset="0"/>
                        </a:rPr>
                        <m:t>𝑐</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rPr>
                            <m:t>3</m:t>
                          </m:r>
                        </m:sup>
                      </m:sSup>
                      <m:r>
                        <a:rPr lang="en-US" sz="2400" b="0" i="1" smtClean="0">
                          <a:latin typeface="Cambria Math" panose="02040503050406030204" pitchFamily="18" charset="0"/>
                        </a:rPr>
                        <m:t>∗</m:t>
                      </m:r>
                      <m:r>
                        <a:rPr lang="en-US" sz="2400" b="0" i="1" smtClean="0">
                          <a:latin typeface="Cambria Math" panose="02040503050406030204" pitchFamily="18" charset="0"/>
                        </a:rPr>
                        <m:t>𝐾</m:t>
                      </m:r>
                    </m:oMath>
                  </m:oMathPara>
                </a14:m>
                <a:endParaRPr lang="en-US" sz="2400" dirty="0" smtClean="0"/>
              </a:p>
              <a:p>
                <a:r>
                  <a:rPr lang="en-US" sz="2400" dirty="0" smtClean="0"/>
                  <a:t>Where:</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𝑄</m:t>
                        </m:r>
                      </m:e>
                      <m:sub>
                        <m:r>
                          <a:rPr lang="en-US" sz="2400" i="1">
                            <a:latin typeface="Cambria Math" panose="02040503050406030204" pitchFamily="18" charset="0"/>
                          </a:rPr>
                          <m:t>𝑟</m:t>
                        </m:r>
                      </m:sub>
                    </m:sSub>
                  </m:oMath>
                </a14:m>
                <a:r>
                  <a:rPr lang="en-US" sz="2400" dirty="0"/>
                  <a:t>= </a:t>
                </a:r>
                <a:r>
                  <a:rPr lang="en-US" sz="2400" dirty="0" smtClean="0"/>
                  <a:t>the </a:t>
                </a:r>
                <a:r>
                  <a:rPr lang="en-US" sz="2400" dirty="0"/>
                  <a:t>heat available in the </a:t>
                </a:r>
                <a:r>
                  <a:rPr lang="en-US" sz="2400" dirty="0" smtClean="0"/>
                  <a:t>reservoir  [J]</a:t>
                </a:r>
              </a:p>
              <a:p>
                <a14:m>
                  <m:oMath xmlns:m="http://schemas.openxmlformats.org/officeDocument/2006/math">
                    <m:r>
                      <a:rPr lang="el-GR" sz="2400" b="0" i="1" smtClean="0">
                        <a:latin typeface="Cambria Math" panose="02040503050406030204" pitchFamily="18" charset="0"/>
                      </a:rPr>
                      <m:t>𝜌</m:t>
                    </m:r>
                  </m:oMath>
                </a14:m>
                <a:r>
                  <a:rPr lang="en-US" sz="2400" dirty="0" smtClean="0"/>
                  <a:t>= </a:t>
                </a:r>
                <a:r>
                  <a:rPr lang="en-US" sz="2400" dirty="0"/>
                  <a:t>the density of the rock making up the reservoir [</a:t>
                </a:r>
                <a14:m>
                  <m:oMath xmlns:m="http://schemas.openxmlformats.org/officeDocument/2006/math">
                    <m:r>
                      <a:rPr lang="en-US" sz="2400" b="0" i="1" smtClean="0">
                        <a:latin typeface="Cambria Math" panose="02040503050406030204" pitchFamily="18" charset="0"/>
                      </a:rPr>
                      <m:t>𝑔</m:t>
                    </m:r>
                    <m:r>
                      <a:rPr lang="en-US" sz="2400" b="0" i="1" smtClean="0">
                        <a:latin typeface="Cambria Math" panose="02040503050406030204" pitchFamily="18" charset="0"/>
                      </a:rPr>
                      <m:t>/</m:t>
                    </m:r>
                    <m:r>
                      <a:rPr lang="en-US" sz="2400" b="0" i="1" smtClean="0">
                        <a:latin typeface="Cambria Math" panose="02040503050406030204" pitchFamily="18" charset="0"/>
                      </a:rPr>
                      <m:t>𝑐</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rPr>
                          <m:t>3</m:t>
                        </m:r>
                      </m:sup>
                    </m:sSup>
                  </m:oMath>
                </a14:m>
                <a:r>
                  <a:rPr lang="en-US" sz="2400" dirty="0" smtClean="0"/>
                  <a:t> ]</a:t>
                </a:r>
              </a:p>
              <a:p>
                <a14:m>
                  <m:oMath xmlns:m="http://schemas.openxmlformats.org/officeDocument/2006/math">
                    <m:r>
                      <a:rPr lang="en-US" sz="2400" i="1">
                        <a:latin typeface="Cambria Math" panose="02040503050406030204" pitchFamily="18" charset="0"/>
                      </a:rPr>
                      <m:t>𝐶</m:t>
                    </m:r>
                  </m:oMath>
                </a14:m>
                <a:r>
                  <a:rPr lang="en-US" sz="2400" dirty="0" smtClean="0"/>
                  <a:t>=</a:t>
                </a:r>
                <a:r>
                  <a:rPr lang="en-US" sz="2400" dirty="0"/>
                  <a:t> the heat capacity of the reservoir rock [</a:t>
                </a:r>
                <a:r>
                  <a:rPr lang="en-US" sz="2400" dirty="0" smtClean="0"/>
                  <a:t>J/g-K]</a:t>
                </a:r>
              </a:p>
              <a:p>
                <a:r>
                  <a:rPr lang="en-US" sz="2400" dirty="0"/>
                  <a:t>V= the volume of the </a:t>
                </a:r>
                <a:r>
                  <a:rPr lang="en-US" sz="2400" dirty="0" smtClean="0"/>
                  <a:t>reservoir </a:t>
                </a:r>
                <a14:m>
                  <m:oMath xmlns:m="http://schemas.openxmlformats.org/officeDocument/2006/math">
                    <m:d>
                      <m:dPr>
                        <m:begChr m:val="["/>
                        <m:endChr m:val="]"/>
                        <m:ctrlPr>
                          <a:rPr lang="en-US" sz="2400" b="0" i="1" smtClean="0">
                            <a:latin typeface="Cambria Math" panose="02040503050406030204" pitchFamily="18" charset="0"/>
                          </a:rPr>
                        </m:ctrlPr>
                      </m:dPr>
                      <m:e>
                        <m:r>
                          <a:rPr lang="en-US" sz="2400" i="1">
                            <a:latin typeface="Cambria Math" panose="02040503050406030204" pitchFamily="18" charset="0"/>
                          </a:rPr>
                          <m:t>𝑐</m:t>
                        </m:r>
                        <m:sSup>
                          <m:sSupPr>
                            <m:ctrlPr>
                              <a:rPr lang="en-US" sz="2400" i="1">
                                <a:latin typeface="Cambria Math" panose="02040503050406030204" pitchFamily="18" charset="0"/>
                              </a:rPr>
                            </m:ctrlPr>
                          </m:sSupPr>
                          <m:e>
                            <m:r>
                              <a:rPr lang="en-US" sz="2400" i="1">
                                <a:latin typeface="Cambria Math" panose="02040503050406030204" pitchFamily="18" charset="0"/>
                              </a:rPr>
                              <m:t>𝑚</m:t>
                            </m:r>
                          </m:e>
                          <m:sup>
                            <m:r>
                              <a:rPr lang="en-US" sz="2400" i="1">
                                <a:latin typeface="Cambria Math" panose="02040503050406030204" pitchFamily="18" charset="0"/>
                              </a:rPr>
                              <m:t>3</m:t>
                            </m:r>
                          </m:sup>
                        </m:sSup>
                      </m:e>
                    </m:d>
                  </m:oMath>
                </a14:m>
                <a:endParaRPr lang="en-US" sz="2400" b="0" dirty="0" smtClean="0"/>
              </a:p>
              <a:p>
                <a14:m>
                  <m:oMath xmlns:m="http://schemas.openxmlformats.org/officeDocument/2006/math">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𝑟</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0</m:t>
                            </m:r>
                          </m:sub>
                        </m:sSub>
                      </m:e>
                    </m:d>
                  </m:oMath>
                </a14:m>
                <a:r>
                  <a:rPr lang="en-US" sz="2400" b="0" dirty="0" smtClean="0"/>
                  <a:t>= </a:t>
                </a:r>
                <a:r>
                  <a:rPr lang="en-US" sz="2400" dirty="0"/>
                  <a:t>the difference between the reservoir temperature </a:t>
                </a:r>
                <a:r>
                  <a:rPr lang="en-US" sz="2400" dirty="0" smtClean="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𝑟</m:t>
                        </m:r>
                      </m:sub>
                    </m:sSub>
                  </m:oMath>
                </a14:m>
                <a:r>
                  <a:rPr lang="en-US" sz="2400" dirty="0" smtClean="0"/>
                  <a:t> and </a:t>
                </a:r>
                <a:r>
                  <a:rPr lang="en-US" sz="2400" dirty="0"/>
                  <a:t>the end-state temperature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0</m:t>
                        </m:r>
                      </m:sub>
                    </m:sSub>
                  </m:oMath>
                </a14:m>
                <a:endParaRPr lang="en-US" sz="2400" dirty="0"/>
              </a:p>
            </p:txBody>
          </p:sp>
        </mc:Choice>
        <mc:Fallback>
          <p:sp>
            <p:nvSpPr>
              <p:cNvPr id="2" name="TextBox 1"/>
              <p:cNvSpPr txBox="1">
                <a:spLocks noRot="1" noChangeAspect="1" noMove="1" noResize="1" noEditPoints="1" noAdjustHandles="1" noChangeArrowheads="1" noChangeShapeType="1" noTextEdit="1"/>
              </p:cNvSpPr>
              <p:nvPr/>
            </p:nvSpPr>
            <p:spPr>
              <a:xfrm>
                <a:off x="866274" y="898357"/>
                <a:ext cx="10250905" cy="5619102"/>
              </a:xfrm>
              <a:prstGeom prst="rect">
                <a:avLst/>
              </a:prstGeom>
              <a:blipFill rotWithShape="0">
                <a:blip r:embed="rId4"/>
                <a:stretch>
                  <a:fillRect l="-2081" t="-1952" b="-1518"/>
                </a:stretch>
              </a:blipFill>
            </p:spPr>
            <p:txBody>
              <a:bodyPr/>
              <a:lstStyle/>
              <a:p>
                <a:r>
                  <a:rPr lang="en-US">
                    <a:noFill/>
                  </a:rPr>
                  <a:t> </a:t>
                </a:r>
              </a:p>
            </p:txBody>
          </p:sp>
        </mc:Fallback>
      </mc:AlternateContent>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8911" y="260171"/>
            <a:ext cx="487363" cy="487363"/>
          </a:xfrm>
          <a:prstGeom prst="rect">
            <a:avLst/>
          </a:prstGeom>
        </p:spPr>
      </p:pic>
    </p:spTree>
    <p:extLst>
      <p:ext uri="{BB962C8B-B14F-4D97-AF65-F5344CB8AC3E}">
        <p14:creationId xmlns:p14="http://schemas.microsoft.com/office/powerpoint/2010/main" val="1222507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362" y="749439"/>
            <a:ext cx="5724005" cy="4801314"/>
          </a:xfrm>
          <a:prstGeom prst="rect">
            <a:avLst/>
          </a:prstGeom>
          <a:noFill/>
        </p:spPr>
        <p:txBody>
          <a:bodyPr wrap="square" rtlCol="0">
            <a:spAutoFit/>
          </a:bodyPr>
          <a:lstStyle/>
          <a:p>
            <a:r>
              <a:rPr lang="en-US" sz="3600" dirty="0" smtClean="0"/>
              <a:t>Resource Base and Reserves:</a:t>
            </a:r>
          </a:p>
          <a:p>
            <a:endParaRPr lang="en-US" dirty="0"/>
          </a:p>
          <a:p>
            <a:pPr marL="285750" indent="-285750">
              <a:buFont typeface="Arial" panose="020B0604020202020204" pitchFamily="34" charset="0"/>
              <a:buChar char="•"/>
            </a:pPr>
            <a:r>
              <a:rPr lang="en-US" dirty="0"/>
              <a:t>I</a:t>
            </a:r>
            <a:r>
              <a:rPr lang="en-US" dirty="0" smtClean="0"/>
              <a:t>t is important </a:t>
            </a:r>
            <a:r>
              <a:rPr lang="en-US" dirty="0"/>
              <a:t>to know how much of a material or substance exists in order to conduct global mass balance calculations</a:t>
            </a:r>
            <a:r>
              <a:rPr lang="en-US" dirty="0" smtClean="0"/>
              <a:t>.</a:t>
            </a:r>
          </a:p>
          <a:p>
            <a:pPr marL="285750" indent="-285750">
              <a:buFont typeface="Arial" panose="020B0604020202020204" pitchFamily="34" charset="0"/>
              <a:buChar char="•"/>
            </a:pPr>
            <a:r>
              <a:rPr lang="en-US" dirty="0"/>
              <a:t>From a regulatory perspective, it may be important to establish the extent of a resource that is potentially extractable in order to determine how best to manage development of the resource in a way that is also environmentally intelligent</a:t>
            </a:r>
            <a:r>
              <a:rPr lang="en-US" dirty="0" smtClean="0"/>
              <a:t>.</a:t>
            </a:r>
          </a:p>
          <a:p>
            <a:pPr marL="285750" indent="-285750">
              <a:buFont typeface="Arial" panose="020B0604020202020204" pitchFamily="34" charset="0"/>
              <a:buChar char="•"/>
            </a:pPr>
            <a:r>
              <a:rPr lang="en-US" dirty="0"/>
              <a:t>From an economic perspective, it may be that an estimate is needed to determine how much of a resource can be extracted using a specific kind of technology in order to establish the economic potential of a development </a:t>
            </a:r>
            <a:r>
              <a:rPr lang="en-US" dirty="0" smtClean="0"/>
              <a:t>project</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300" y="139959"/>
            <a:ext cx="5752350" cy="3235697"/>
          </a:xfrm>
          <a:prstGeom prst="rect">
            <a:avLst/>
          </a:prstGeom>
        </p:spPr>
      </p:pic>
      <p:pic>
        <p:nvPicPr>
          <p:cNvPr id="4" name="Picture 3"/>
          <p:cNvPicPr>
            <a:picLocks noChangeAspect="1"/>
          </p:cNvPicPr>
          <p:nvPr/>
        </p:nvPicPr>
        <p:blipFill>
          <a:blip r:embed="rId5"/>
          <a:stretch>
            <a:fillRect/>
          </a:stretch>
        </p:blipFill>
        <p:spPr>
          <a:xfrm>
            <a:off x="5971300" y="3665464"/>
            <a:ext cx="5841255" cy="3081444"/>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3670" y="257223"/>
            <a:ext cx="487363" cy="487363"/>
          </a:xfrm>
          <a:prstGeom prst="rect">
            <a:avLst/>
          </a:prstGeom>
        </p:spPr>
      </p:pic>
    </p:spTree>
    <p:extLst>
      <p:ext uri="{BB962C8B-B14F-4D97-AF65-F5344CB8AC3E}">
        <p14:creationId xmlns:p14="http://schemas.microsoft.com/office/powerpoint/2010/main" val="2338952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5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815" y="655609"/>
            <a:ext cx="10429336" cy="5970865"/>
          </a:xfrm>
          <a:prstGeom prst="rect">
            <a:avLst/>
          </a:prstGeom>
          <a:noFill/>
        </p:spPr>
        <p:txBody>
          <a:bodyPr wrap="square" rtlCol="0">
            <a:spAutoFit/>
          </a:bodyPr>
          <a:lstStyle/>
          <a:p>
            <a:r>
              <a:rPr lang="en-US" sz="4000" dirty="0" smtClean="0"/>
              <a:t>Uncertainty:</a:t>
            </a:r>
          </a:p>
          <a:p>
            <a:endParaRPr lang="en-US" dirty="0"/>
          </a:p>
          <a:p>
            <a:pPr marL="285750" indent="-285750">
              <a:buFont typeface="Arial" panose="020B0604020202020204" pitchFamily="34" charset="0"/>
              <a:buChar char="•"/>
            </a:pPr>
            <a:r>
              <a:rPr lang="en-US" dirty="0"/>
              <a:t>A</a:t>
            </a:r>
            <a:r>
              <a:rPr lang="en-US" dirty="0" smtClean="0"/>
              <a:t> </a:t>
            </a:r>
            <a:r>
              <a:rPr lang="en-US" dirty="0"/>
              <a:t>site may be suitable for development using available technology but cannot be economically brought online because it is too remote from a transmission system.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S</a:t>
            </a:r>
            <a:r>
              <a:rPr lang="en-US" dirty="0" smtClean="0"/>
              <a:t>ome </a:t>
            </a:r>
            <a:r>
              <a:rPr lang="en-US" dirty="0"/>
              <a:t>reservoirs may not be economically viable under existing tax and incentive structures but would be with a small change in either regulatory </a:t>
            </a:r>
            <a:r>
              <a:rPr lang="en-US" dirty="0" smtClean="0"/>
              <a:t>framework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The combined total of </a:t>
            </a:r>
            <a:r>
              <a:rPr lang="en-US" dirty="0" smtClean="0"/>
              <a:t>theoretically accessible and theoretically inaccessible sources of heat are called the resource base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The development of high-efficiency binary cycle generating systems </a:t>
            </a:r>
            <a:r>
              <a:rPr lang="en-US" dirty="0" smtClean="0"/>
              <a:t>is </a:t>
            </a:r>
            <a:r>
              <a:rPr lang="en-US" dirty="0"/>
              <a:t>an example of such a technological breakthrough that allowed the economic development of moderate temperature geothermal reservoirs, thus changing both the reserve and the resource estimates for geothermal power generation.</a:t>
            </a:r>
            <a:endParaRPr lang="en-US" dirty="0" smtClean="0"/>
          </a:p>
          <a:p>
            <a:pPr marL="285750" indent="-285750">
              <a:buFont typeface="Arial" panose="020B0604020202020204" pitchFamily="34" charset="0"/>
              <a:buChar char="•"/>
            </a:pPr>
            <a:endParaRPr lang="en-US" dirty="0" smtClean="0"/>
          </a:p>
          <a:p>
            <a:r>
              <a:rPr lang="en-US" dirty="0" smtClean="0"/>
              <a:t>Definitions:</a:t>
            </a:r>
          </a:p>
          <a:p>
            <a:r>
              <a:rPr lang="en-US" u="sng" dirty="0"/>
              <a:t>The </a:t>
            </a:r>
            <a:r>
              <a:rPr lang="en-US" u="sng" dirty="0" smtClean="0"/>
              <a:t>resource: </a:t>
            </a:r>
            <a:r>
              <a:rPr lang="en-US" dirty="0"/>
              <a:t>is that portion of the resource base that is technologically accessible, whether or not it is currently economically suitable for development under current market conditions. </a:t>
            </a:r>
            <a:endParaRPr lang="en-US" dirty="0" smtClean="0"/>
          </a:p>
          <a:p>
            <a:endParaRPr lang="en-US" dirty="0" smtClean="0"/>
          </a:p>
          <a:p>
            <a:r>
              <a:rPr lang="en-US" u="sng" dirty="0" smtClean="0"/>
              <a:t>The reserve: </a:t>
            </a:r>
            <a:r>
              <a:rPr lang="en-US" dirty="0" smtClean="0"/>
              <a:t>is </a:t>
            </a:r>
            <a:r>
              <a:rPr lang="en-US" dirty="0"/>
              <a:t>that portion of the resource base that is accessible and can be economically developed.</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0597" y="168246"/>
            <a:ext cx="487363" cy="487363"/>
          </a:xfrm>
          <a:prstGeom prst="rect">
            <a:avLst/>
          </a:prstGeom>
        </p:spPr>
      </p:pic>
    </p:spTree>
    <p:extLst>
      <p:ext uri="{BB962C8B-B14F-4D97-AF65-F5344CB8AC3E}">
        <p14:creationId xmlns:p14="http://schemas.microsoft.com/office/powerpoint/2010/main" val="2243476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597" y="919106"/>
            <a:ext cx="9144000" cy="4693593"/>
          </a:xfrm>
          <a:prstGeom prst="rect">
            <a:avLst/>
          </a:prstGeom>
          <a:noFill/>
        </p:spPr>
        <p:txBody>
          <a:bodyPr wrap="square" rtlCol="0">
            <a:spAutoFit/>
          </a:bodyPr>
          <a:lstStyle/>
          <a:p>
            <a:r>
              <a:rPr lang="en-US" sz="4000" dirty="0" smtClean="0"/>
              <a:t>Reservoir Volume:</a:t>
            </a:r>
          </a:p>
          <a:p>
            <a:endParaRPr lang="en-US" dirty="0"/>
          </a:p>
          <a:p>
            <a:pPr marL="285750" indent="-285750">
              <a:buFont typeface="Arial" panose="020B0604020202020204" pitchFamily="34" charset="0"/>
              <a:buChar char="•"/>
            </a:pPr>
            <a:r>
              <a:rPr lang="en-US" dirty="0"/>
              <a:t>Geothermal reservoirs exist in the subsurface at depths of hundreds to thousands of meters, and it is thus difficult to obtain detailed information about their </a:t>
            </a:r>
            <a:r>
              <a:rPr lang="en-US" dirty="0" smtClean="0"/>
              <a:t>geometry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100" dirty="0" smtClean="0"/>
              <a:t>“If </a:t>
            </a:r>
            <a:r>
              <a:rPr lang="en-US" sz="1100" dirty="0"/>
              <a:t>we consider only the area in the cross section of the reservoir that is at temperatures in excess of 250°C, the area is equivalent to ∼42,000 m2. If, however, the most eastern well had not been drilled, and the remaining three eastern wells had not exceeded depths of 1400 m, the constrained area of the reservoir could have been estimated to be as much as ∼70,000 m2. This hypothetical example provides insight into the importance of having data that provide constraints on the extent of the temperature distribution in the subsurface. In the absence of well-defined constraints, it is important to understand what the limitations of a dataset may be and to consider the implications for the accuracy of the assessments. Note, too, that this example represents a two-dimensional section through a three-dimensional volume. To accurately establish the volume of the reservoir, with minimal uncertainty, it is necessary to have an array of wells that delineate the three-dimensional distribution of the relevant isotherms. Because of the cost involved, it is often prohibitive to conduct such an extensive drilling program and estimates of the resource volume will have to rely on best guesses</a:t>
            </a:r>
            <a:r>
              <a:rPr lang="en-US" sz="1100" dirty="0" smtClean="0"/>
              <a:t>.”</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100" dirty="0" smtClean="0"/>
              <a:t>“In </a:t>
            </a:r>
            <a:r>
              <a:rPr lang="en-US" sz="1100" dirty="0"/>
              <a:t>many cases, there may be little or no subsurface data available from a drilling and exploration program, although evidence may exist that a geothermal reservoir is present. The presence of a flowing hot spring is an example of such an occurrence. Strategies for dealing with instances in which subsurface information is inadequate have been developed for some geological settings that allow conservative estimates to be made of reservoir volume. </a:t>
            </a:r>
            <a:r>
              <a:rPr lang="en-US" sz="1100" dirty="0" smtClean="0"/>
              <a:t>“</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100" dirty="0" smtClean="0"/>
              <a:t>“Using </a:t>
            </a:r>
            <a:r>
              <a:rPr lang="en-US" sz="1100" dirty="0"/>
              <a:t>the fluid chemistry, as described in Chapter 6, it is possible to compute a water temperature that should approximate the temperature of the hydrothermal reservoir. Using that temperature and the measured water temperature of the spring, a range for the maximum circulation depth of the spring can be determined, if the local geothermal gradient is approximately known</a:t>
            </a:r>
            <a:r>
              <a:rPr lang="en-US" sz="1100" dirty="0" smtClean="0"/>
              <a:t>.”</a:t>
            </a:r>
            <a:endParaRPr lang="en-US" sz="11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243" y="389385"/>
            <a:ext cx="487363" cy="487363"/>
          </a:xfrm>
          <a:prstGeom prst="rect">
            <a:avLst/>
          </a:prstGeom>
        </p:spPr>
      </p:pic>
    </p:spTree>
    <p:extLst>
      <p:ext uri="{BB962C8B-B14F-4D97-AF65-F5344CB8AC3E}">
        <p14:creationId xmlns:p14="http://schemas.microsoft.com/office/powerpoint/2010/main" val="2094086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27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2395" y="1340427"/>
            <a:ext cx="5444757" cy="5336941"/>
          </a:xfrm>
          <a:prstGeom prst="rect">
            <a:avLst/>
          </a:prstGeom>
        </p:spPr>
      </p:pic>
      <p:sp>
        <p:nvSpPr>
          <p:cNvPr id="3" name="TextBox 2"/>
          <p:cNvSpPr txBox="1"/>
          <p:nvPr/>
        </p:nvSpPr>
        <p:spPr>
          <a:xfrm>
            <a:off x="1682599" y="355542"/>
            <a:ext cx="3384884" cy="984885"/>
          </a:xfrm>
          <a:prstGeom prst="rect">
            <a:avLst/>
          </a:prstGeom>
          <a:noFill/>
        </p:spPr>
        <p:txBody>
          <a:bodyPr wrap="square" rtlCol="0">
            <a:spAutoFit/>
          </a:bodyPr>
          <a:lstStyle/>
          <a:p>
            <a:r>
              <a:rPr lang="en-US" sz="4000" dirty="0" smtClean="0"/>
              <a:t>Case Study:</a:t>
            </a:r>
            <a:endParaRPr lang="en-US" sz="1400" dirty="0" smtClean="0"/>
          </a:p>
          <a:p>
            <a:endParaRPr lang="en-US" dirty="0"/>
          </a:p>
        </p:txBody>
      </p:sp>
      <p:pic>
        <p:nvPicPr>
          <p:cNvPr id="6" name="Picture 5"/>
          <p:cNvPicPr>
            <a:picLocks noChangeAspect="1"/>
          </p:cNvPicPr>
          <p:nvPr/>
        </p:nvPicPr>
        <p:blipFill>
          <a:blip r:embed="rId5"/>
          <a:stretch>
            <a:fillRect/>
          </a:stretch>
        </p:blipFill>
        <p:spPr>
          <a:xfrm>
            <a:off x="7217162" y="84228"/>
            <a:ext cx="3915048" cy="3397465"/>
          </a:xfrm>
          <a:prstGeom prst="rect">
            <a:avLst/>
          </a:prstGeom>
        </p:spPr>
      </p:pic>
      <p:pic>
        <p:nvPicPr>
          <p:cNvPr id="7" name="Picture 6"/>
          <p:cNvPicPr>
            <a:picLocks noChangeAspect="1"/>
          </p:cNvPicPr>
          <p:nvPr/>
        </p:nvPicPr>
        <p:blipFill>
          <a:blip r:embed="rId6"/>
          <a:stretch>
            <a:fillRect/>
          </a:stretch>
        </p:blipFill>
        <p:spPr>
          <a:xfrm>
            <a:off x="6971327" y="3554429"/>
            <a:ext cx="4406718" cy="3274265"/>
          </a:xfrm>
          <a:prstGeom prst="rect">
            <a:avLst/>
          </a:prstGeom>
        </p:spPr>
      </p:pic>
      <p:pic>
        <p:nvPicPr>
          <p:cNvPr id="2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0134" y="421373"/>
            <a:ext cx="487363" cy="487363"/>
          </a:xfrm>
          <a:prstGeom prst="rect">
            <a:avLst/>
          </a:prstGeom>
        </p:spPr>
      </p:pic>
    </p:spTree>
    <p:extLst>
      <p:ext uri="{BB962C8B-B14F-4D97-AF65-F5344CB8AC3E}">
        <p14:creationId xmlns:p14="http://schemas.microsoft.com/office/powerpoint/2010/main" val="4017873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121" fill="hold"/>
                                        <p:tgtEl>
                                          <p:spTgt spid="29"/>
                                        </p:tgtEl>
                                      </p:cBhvr>
                                    </p:cmd>
                                  </p:childTnLst>
                                </p:cTn>
                              </p:par>
                            </p:childTnLst>
                          </p:cTn>
                        </p:par>
                      </p:childTnLst>
                    </p:cTn>
                  </p:par>
                </p:childTnLst>
              </p:cTn>
              <p:nextCondLst>
                <p:cond evt="onClick" delay="0">
                  <p:tgtEl>
                    <p:spTgt spid="29"/>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9437</TotalTime>
  <Words>581</Words>
  <Application>Microsoft Office PowerPoint</Application>
  <PresentationFormat>Widescreen</PresentationFormat>
  <Paragraphs>82</Paragraphs>
  <Slides>10</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Cambria Math</vt:lpstr>
      <vt:lpstr>Corbel</vt:lpstr>
      <vt:lpstr>Depth</vt:lpstr>
      <vt:lpstr>Resource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Assessment</dc:title>
  <dc:creator>Jeff Horst</dc:creator>
  <cp:lastModifiedBy>Jeff Horst</cp:lastModifiedBy>
  <cp:revision>34</cp:revision>
  <dcterms:created xsi:type="dcterms:W3CDTF">2019-01-25T17:07:19Z</dcterms:created>
  <dcterms:modified xsi:type="dcterms:W3CDTF">2019-02-11T01:53:32Z</dcterms:modified>
</cp:coreProperties>
</file>