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e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wmf"/><Relationship Id="rId5" Type="http://schemas.openxmlformats.org/officeDocument/2006/relationships/image" Target="../media/image4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2933C-A022-4212-BAF7-158B9FFCF086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870FE-56EB-4645-87CB-E2C53849D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6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870FE-56EB-4645-87CB-E2C53849DA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870FE-56EB-4645-87CB-E2C53849DA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.bin"/><Relationship Id="rId12" Type="http://schemas.openxmlformats.org/officeDocument/2006/relationships/image" Target="../media/image2.wmf"/><Relationship Id="rId13" Type="http://schemas.openxmlformats.org/officeDocument/2006/relationships/oleObject" Target="../embeddings/oleObject3.bin"/><Relationship Id="rId14" Type="http://schemas.openxmlformats.org/officeDocument/2006/relationships/image" Target="../media/image3.wmf"/><Relationship Id="rId15" Type="http://schemas.openxmlformats.org/officeDocument/2006/relationships/oleObject" Target="../embeddings/oleObject4.bin"/><Relationship Id="rId16" Type="http://schemas.openxmlformats.org/officeDocument/2006/relationships/image" Target="../media/image4.wmf"/><Relationship Id="rId17" Type="http://schemas.openxmlformats.org/officeDocument/2006/relationships/oleObject" Target="../embeddings/oleObject5.bin"/><Relationship Id="rId1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<Relationship Id="rId4" Type="http://schemas.openxmlformats.org/officeDocument/2006/relationships/hyperlink" Target="http://www.youtube.com/watch?v=CP0wV7IvSiI&amp;playnext=1&amp;videos=nVg4p775ToI" TargetMode="External"/><Relationship Id="rId5" Type="http://schemas.openxmlformats.org/officeDocument/2006/relationships/hyperlink" Target="http://www.youtube.com/watch?v=OdhfV-8dbCE" TargetMode="External"/><Relationship Id="rId6" Type="http://schemas.openxmlformats.org/officeDocument/2006/relationships/hyperlink" Target="http://www.youtube.com/watch?v=yR0lWICH3rY" TargetMode="External"/><Relationship Id="rId7" Type="http://schemas.openxmlformats.org/officeDocument/2006/relationships/hyperlink" Target="http://www.youtube.com/watch?v=qoTJb45gprM" TargetMode="External"/><Relationship Id="rId8" Type="http://schemas.openxmlformats.org/officeDocument/2006/relationships/hyperlink" Target="http://www.youtube.com/watch?v=jbMmS4ZzOqk" TargetMode="Externa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20" Type="http://schemas.openxmlformats.org/officeDocument/2006/relationships/oleObject" Target="../embeddings/oleObject14.bin"/><Relationship Id="rId21" Type="http://schemas.openxmlformats.org/officeDocument/2006/relationships/oleObject" Target="../embeddings/oleObject15.bin"/><Relationship Id="rId10" Type="http://schemas.openxmlformats.org/officeDocument/2006/relationships/image" Target="../media/image7.emf"/><Relationship Id="rId11" Type="http://schemas.openxmlformats.org/officeDocument/2006/relationships/oleObject" Target="../embeddings/oleObject9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4.wmf"/><Relationship Id="rId15" Type="http://schemas.openxmlformats.org/officeDocument/2006/relationships/oleObject" Target="../embeddings/oleObject11.bin"/><Relationship Id="rId16" Type="http://schemas.openxmlformats.org/officeDocument/2006/relationships/oleObject" Target="../embeddings/oleObject12.bin"/><Relationship Id="rId17" Type="http://schemas.openxmlformats.org/officeDocument/2006/relationships/image" Target="../media/image9.wmf"/><Relationship Id="rId18" Type="http://schemas.openxmlformats.org/officeDocument/2006/relationships/oleObject" Target="../embeddings/oleObject13.bin"/><Relationship Id="rId19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Relationship Id="rId4" Type="http://schemas.openxmlformats.org/officeDocument/2006/relationships/hyperlink" Target="http://www.youtube.com/watch?v=u5AxlJSiEEs" TargetMode="External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Special Effects Physical Models in Heavy Seas Actually Look Like Models – Why is that?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735" y="1127156"/>
            <a:ext cx="4038600" cy="20622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Observations:</a:t>
            </a:r>
          </a:p>
          <a:p>
            <a:pPr marL="533400" indent="-533400"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  <a:hlinkClick r:id="rId4"/>
              </a:rPr>
              <a:t>Poseidon Adventure (model?)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533400" indent="-533400">
              <a:buNone/>
            </a:pPr>
            <a:r>
              <a:rPr lang="en-US" sz="1400" dirty="0" smtClean="0">
                <a:solidFill>
                  <a:srgbClr val="000000"/>
                </a:solidFill>
                <a:hlinkClick r:id="rId5"/>
              </a:rPr>
              <a:t>Japanese Tsunami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hlinkClick r:id="rId6"/>
              </a:rPr>
              <a:t>German Coastguard</a:t>
            </a:r>
            <a:r>
              <a:rPr lang="en-US" sz="1400" dirty="0" smtClean="0">
                <a:solidFill>
                  <a:srgbClr val="000000"/>
                </a:solidFill>
              </a:rPr>
              <a:t>  </a:t>
            </a:r>
          </a:p>
          <a:p>
            <a:pPr marL="533400" indent="-533400">
              <a:buNone/>
            </a:pPr>
            <a:r>
              <a:rPr lang="en-US" sz="1400" dirty="0" smtClean="0">
                <a:solidFill>
                  <a:srgbClr val="000000"/>
                </a:solidFill>
                <a:hlinkClick r:id="rId7"/>
              </a:rPr>
              <a:t>CFD Model Simulation</a:t>
            </a:r>
            <a:r>
              <a:rPr lang="en-US" sz="1400" dirty="0" smtClean="0">
                <a:solidFill>
                  <a:srgbClr val="000000"/>
                </a:solidFill>
              </a:rPr>
              <a:t> and </a:t>
            </a:r>
            <a:r>
              <a:rPr lang="en-US" sz="1400" dirty="0" smtClean="0">
                <a:solidFill>
                  <a:srgbClr val="000000"/>
                </a:solidFill>
                <a:hlinkClick r:id="rId8"/>
              </a:rPr>
              <a:t>Model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533400" indent="-533400"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Hypothesis:</a:t>
            </a:r>
            <a:r>
              <a:rPr lang="en-US" sz="1400" dirty="0" smtClean="0">
                <a:solidFill>
                  <a:srgbClr val="000000"/>
                </a:solidFill>
              </a:rPr>
              <a:t> Incorrect scaling between model and prototype due to:</a:t>
            </a:r>
          </a:p>
          <a:p>
            <a:pPr marL="533400" indent="-533400">
              <a:buFontTx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Surface tension – the drops are too big</a:t>
            </a:r>
          </a:p>
          <a:p>
            <a:pPr marL="533400" indent="-533400">
              <a:buFontTx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Droplet velocities – are too fast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642970"/>
            <a:ext cx="4267200" cy="28340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400" b="1" dirty="0" smtClean="0"/>
              <a:t>Surface Tension: </a:t>
            </a:r>
            <a:r>
              <a:rPr lang="en-US" sz="1400" dirty="0" smtClean="0"/>
              <a:t>How large can a water droplet be? And how will droplet sizes scale between model and prototype?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5400000">
            <a:off x="638175" y="4800600"/>
            <a:ext cx="609600" cy="914400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5775" y="4800600"/>
            <a:ext cx="9144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1019175" y="45720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1138238" y="4586288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262063" y="46101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866775" y="45720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742950" y="4586288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485775" y="47244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1238250" y="4833938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1095375" y="48768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28650" y="46101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1323975" y="48006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942975" y="48768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790575" y="48768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542925" y="46482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1347788" y="465296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552450" y="4795838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623888" y="482917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685800" y="485775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1400175" y="47244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909638" y="5319713"/>
            <a:ext cx="0" cy="4000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1482725" y="4648200"/>
          <a:ext cx="846138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9" imgW="672840" imgH="177480" progId="Equation.DSMT4">
                  <p:embed/>
                </p:oleObj>
              </mc:Choice>
              <mc:Fallback>
                <p:oleObj name="Equation" r:id="rId9" imgW="67284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4648200"/>
                        <a:ext cx="846138" cy="22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/>
          <p:cNvGraphicFramePr>
            <a:graphicFrameLocks noChangeAspect="1"/>
          </p:cNvGraphicFramePr>
          <p:nvPr/>
        </p:nvGraphicFramePr>
        <p:xfrm>
          <a:off x="1030288" y="5411788"/>
          <a:ext cx="11572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1" imgW="876240" imgH="393480" progId="Equation.DSMT4">
                  <p:embed/>
                </p:oleObj>
              </mc:Choice>
              <mc:Fallback>
                <p:oleObj name="Equation" r:id="rId11" imgW="8762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5411788"/>
                        <a:ext cx="11572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utoShape 32"/>
          <p:cNvSpPr>
            <a:spLocks/>
          </p:cNvSpPr>
          <p:nvPr/>
        </p:nvSpPr>
        <p:spPr bwMode="auto">
          <a:xfrm>
            <a:off x="2314575" y="4676775"/>
            <a:ext cx="114300" cy="1133475"/>
          </a:xfrm>
          <a:prstGeom prst="rightBrace">
            <a:avLst>
              <a:gd name="adj1" fmla="val 8263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" name="Object 33"/>
          <p:cNvGraphicFramePr>
            <a:graphicFrameLocks noChangeAspect="1"/>
          </p:cNvGraphicFramePr>
          <p:nvPr/>
        </p:nvGraphicFramePr>
        <p:xfrm>
          <a:off x="2617788" y="4506913"/>
          <a:ext cx="1730375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13" imgW="1485720" imgH="1574640" progId="Equation.DSMT4">
                  <p:embed/>
                </p:oleObj>
              </mc:Choice>
              <mc:Fallback>
                <p:oleObj name="Equation" r:id="rId13" imgW="1485720" imgH="1574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4506913"/>
                        <a:ext cx="1730375" cy="183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2"/>
          <p:cNvGraphicFramePr>
            <a:graphicFrameLocks noChangeAspect="1"/>
          </p:cNvGraphicFramePr>
          <p:nvPr/>
        </p:nvGraphicFramePr>
        <p:xfrm>
          <a:off x="784225" y="6102350"/>
          <a:ext cx="222250" cy="1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15" imgW="190440" imgH="164880" progId="Equation.DSMT4">
                  <p:embed/>
                </p:oleObj>
              </mc:Choice>
              <mc:Fallback>
                <p:oleObj name="Equation" r:id="rId15" imgW="19044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6102350"/>
                        <a:ext cx="222250" cy="1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447675" y="6000750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4905375" y="1143000"/>
            <a:ext cx="4038600" cy="3819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1200" b="1" dirty="0"/>
              <a:t>2. Droplet Velocities: </a:t>
            </a:r>
            <a:r>
              <a:rPr lang="en-US" sz="1200" dirty="0"/>
              <a:t>How will droplet velocities scale between model and prototype?</a:t>
            </a:r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r>
              <a:rPr lang="en-US" sz="1200" dirty="0"/>
              <a:t>So distance traveled  in a given time and </a:t>
            </a:r>
            <a:r>
              <a:rPr lang="en-US" sz="1200" u="sng" dirty="0"/>
              <a:t>actual</a:t>
            </a:r>
            <a:r>
              <a:rPr lang="en-US" sz="1200" dirty="0"/>
              <a:t> velocity is independent of droplet size (neglecting air drag effects).</a:t>
            </a:r>
          </a:p>
          <a:p>
            <a:pPr marL="533400" indent="-533400">
              <a:spcBef>
                <a:spcPct val="20000"/>
              </a:spcBef>
            </a:pPr>
            <a:r>
              <a:rPr lang="en-US" sz="1200" dirty="0"/>
              <a:t>But </a:t>
            </a:r>
            <a:r>
              <a:rPr lang="en-US" sz="1200" u="sng" dirty="0"/>
              <a:t>perceived</a:t>
            </a:r>
            <a:r>
              <a:rPr lang="en-US" sz="1200" dirty="0"/>
              <a:t> distance traveled in a given time and therefore </a:t>
            </a:r>
            <a:r>
              <a:rPr lang="en-US" sz="1200" u="sng" dirty="0"/>
              <a:t>perceived</a:t>
            </a:r>
            <a:r>
              <a:rPr lang="en-US" sz="1200" dirty="0"/>
              <a:t> velocity will depend on the scale of the background. </a:t>
            </a:r>
          </a:p>
          <a:p>
            <a:pPr marL="533400" indent="-533400">
              <a:spcBef>
                <a:spcPct val="20000"/>
              </a:spcBef>
            </a:pPr>
            <a:r>
              <a:rPr lang="en-US" sz="1200" dirty="0"/>
              <a:t>The </a:t>
            </a:r>
            <a:r>
              <a:rPr lang="en-US" sz="1200" u="sng" dirty="0"/>
              <a:t>perceived</a:t>
            </a:r>
            <a:r>
              <a:rPr lang="en-US" sz="1200" dirty="0"/>
              <a:t> distance traveled, velocity and acceleration will scale inversely with the model size. </a:t>
            </a:r>
          </a:p>
          <a:p>
            <a:pPr marL="533400" indent="-533400">
              <a:spcBef>
                <a:spcPct val="20000"/>
              </a:spcBef>
            </a:pPr>
            <a:r>
              <a:rPr lang="en-US" sz="1200" dirty="0"/>
              <a:t>A ¼ scale model will appear to be at 4g!</a:t>
            </a:r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b="1" dirty="0"/>
          </a:p>
          <a:p>
            <a:pPr marL="533400" indent="-533400">
              <a:spcBef>
                <a:spcPct val="20000"/>
              </a:spcBef>
            </a:pPr>
            <a:endParaRPr lang="en-US" sz="14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</p:txBody>
      </p:sp>
      <p:graphicFrame>
        <p:nvGraphicFramePr>
          <p:cNvPr id="36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31986"/>
              </p:ext>
            </p:extLst>
          </p:nvPr>
        </p:nvGraphicFramePr>
        <p:xfrm>
          <a:off x="5500688" y="1641475"/>
          <a:ext cx="273843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17" imgW="2336800" imgH="1066800" progId="Equation.DSMT4">
                  <p:embed/>
                </p:oleObj>
              </mc:Choice>
              <mc:Fallback>
                <p:oleObj name="Equation" r:id="rId17" imgW="2336800" imgH="1066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641475"/>
                        <a:ext cx="2738437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4924425" y="5029200"/>
            <a:ext cx="40386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Conclusions:</a:t>
            </a:r>
          </a:p>
          <a:p>
            <a:pPr marL="533400" indent="-533400">
              <a:spcBef>
                <a:spcPct val="20000"/>
              </a:spcBef>
            </a:pPr>
            <a:r>
              <a:rPr lang="en-US" sz="1200" dirty="0"/>
              <a:t>Either: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1200" dirty="0"/>
              <a:t>The observation that the droplets may be too large (in an impacting wave) or 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1200" dirty="0"/>
              <a:t>That droplets (packets of water) may be traveling too fast </a:t>
            </a:r>
          </a:p>
          <a:p>
            <a:pPr marL="533400" indent="-533400">
              <a:spcBef>
                <a:spcPct val="20000"/>
              </a:spcBef>
            </a:pPr>
            <a:r>
              <a:rPr lang="en-US" sz="1200" dirty="0"/>
              <a:t>may contribute to the breaking the illusion.</a:t>
            </a:r>
          </a:p>
          <a:p>
            <a:pPr marL="533400" indent="-533400">
              <a:spcBef>
                <a:spcPct val="20000"/>
              </a:spcBef>
            </a:pPr>
            <a:r>
              <a:rPr lang="en-US" sz="1200" b="1" dirty="0"/>
              <a:t>Are there any solutions to this?</a:t>
            </a:r>
            <a:endParaRPr lang="en-US" sz="12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2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38" name="Content Placeholder 2"/>
          <p:cNvSpPr>
            <a:spLocks noGrp="1"/>
          </p:cNvSpPr>
          <p:nvPr>
            <p:ph sz="half" idx="1"/>
          </p:nvPr>
        </p:nvSpPr>
        <p:spPr>
          <a:xfrm>
            <a:off x="382829" y="3240029"/>
            <a:ext cx="1029003" cy="3371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Analysis: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are the Mechanisms that Hold a Water Column in Place?</a:t>
            </a:r>
            <a:endParaRPr lang="en-US" sz="28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143000"/>
            <a:ext cx="4038600" cy="573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Observations: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Movie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Hypothesis: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Surface tension is the mechanism at work: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2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76325" y="2701460"/>
          <a:ext cx="11747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5" imgW="838080" imgH="228600" progId="Equation.DSMT4">
                  <p:embed/>
                </p:oleObj>
              </mc:Choice>
              <mc:Fallback>
                <p:oleObj name="Equation" r:id="rId5" imgW="8380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2701460"/>
                        <a:ext cx="117475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1450" y="2279590"/>
            <a:ext cx="4351704" cy="33084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1400" b="1" dirty="0"/>
              <a:t>Can it be Surface Tension?: </a:t>
            </a:r>
            <a:r>
              <a:rPr lang="en-US" sz="1400" dirty="0"/>
              <a:t>How high a column can surface tension support?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r>
              <a:rPr lang="en-US" sz="1400" dirty="0"/>
              <a:t>So unlikely to be surface </a:t>
            </a:r>
            <a:r>
              <a:rPr lang="en-US" sz="1400" dirty="0" smtClean="0"/>
              <a:t>tension (alone)</a:t>
            </a: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b="1" dirty="0"/>
          </a:p>
          <a:p>
            <a:pPr marL="533400" indent="-533400">
              <a:spcBef>
                <a:spcPct val="20000"/>
              </a:spcBef>
            </a:pPr>
            <a:endParaRPr lang="en-US" sz="14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14350" y="4285785"/>
            <a:ext cx="9144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1047750" y="40571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166813" y="407147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1290638" y="40952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895350" y="40571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71525" y="407147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514350" y="42095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266825" y="431912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1123950" y="43619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657225" y="40952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352550" y="42857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971550" y="43619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819150" y="43619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571500" y="41333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1376363" y="4138148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581025" y="428102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652463" y="431436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714375" y="434293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1428750" y="420958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957263" y="2899898"/>
            <a:ext cx="0" cy="4000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8" name="Object 26"/>
          <p:cNvGraphicFramePr>
            <a:graphicFrameLocks noChangeAspect="1"/>
          </p:cNvGraphicFramePr>
          <p:nvPr/>
        </p:nvGraphicFramePr>
        <p:xfrm>
          <a:off x="1520825" y="4314360"/>
          <a:ext cx="846138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7" imgW="672840" imgH="177480" progId="Equation.DSMT4">
                  <p:embed/>
                </p:oleObj>
              </mc:Choice>
              <mc:Fallback>
                <p:oleObj name="Equation" r:id="rId7" imgW="6728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4314360"/>
                        <a:ext cx="846138" cy="22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utoShape 28"/>
          <p:cNvSpPr>
            <a:spLocks/>
          </p:cNvSpPr>
          <p:nvPr/>
        </p:nvSpPr>
        <p:spPr bwMode="auto">
          <a:xfrm>
            <a:off x="2371725" y="2923710"/>
            <a:ext cx="133350" cy="1571625"/>
          </a:xfrm>
          <a:prstGeom prst="rightBrace">
            <a:avLst>
              <a:gd name="adj1" fmla="val 9821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34478"/>
              </p:ext>
            </p:extLst>
          </p:nvPr>
        </p:nvGraphicFramePr>
        <p:xfrm>
          <a:off x="2592876" y="3115897"/>
          <a:ext cx="19970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9" imgW="1714500" imgH="1625600" progId="Equation.DSMT4">
                  <p:embed/>
                </p:oleObj>
              </mc:Choice>
              <mc:Fallback>
                <p:oleObj name="Equation" r:id="rId9" imgW="1714500" imgH="1625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876" y="3115897"/>
                        <a:ext cx="1997075" cy="189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53970" y="1371600"/>
            <a:ext cx="4352925" cy="305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1400" b="1" dirty="0"/>
              <a:t>2. </a:t>
            </a:r>
            <a:r>
              <a:rPr lang="en-US" sz="1400" b="1" dirty="0" err="1"/>
              <a:t>Cavitation</a:t>
            </a:r>
            <a:r>
              <a:rPr lang="en-US" sz="1400" b="1" dirty="0"/>
              <a:t> Stress: </a:t>
            </a:r>
            <a:r>
              <a:rPr lang="en-US" sz="1400" dirty="0"/>
              <a:t>What is an appropriate model?</a:t>
            </a:r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  <a:p>
            <a:pPr marL="533400" indent="-533400">
              <a:spcBef>
                <a:spcPct val="20000"/>
              </a:spcBef>
            </a:pPr>
            <a:r>
              <a:rPr lang="en-US" sz="1400" dirty="0"/>
              <a:t>Which fits </a:t>
            </a:r>
            <a:r>
              <a:rPr lang="en-US" sz="1400" dirty="0" smtClean="0"/>
              <a:t>observations</a:t>
            </a:r>
            <a:endParaRPr lang="en-US" sz="14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200" dirty="0"/>
          </a:p>
          <a:p>
            <a:pPr marL="533400" indent="-533400">
              <a:spcBef>
                <a:spcPct val="20000"/>
              </a:spcBef>
            </a:pPr>
            <a:endParaRPr lang="en-US" sz="1400" b="1" dirty="0"/>
          </a:p>
          <a:p>
            <a:pPr marL="533400" indent="-533400">
              <a:spcBef>
                <a:spcPct val="20000"/>
              </a:spcBef>
            </a:pPr>
            <a:endParaRPr lang="en-US" sz="14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4572000" y="4610100"/>
            <a:ext cx="40386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Conclusions: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1400" dirty="0"/>
              <a:t>Surface tension seems an improbably mechanism to allow this.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1400" dirty="0" err="1"/>
              <a:t>Cavitation</a:t>
            </a:r>
            <a:r>
              <a:rPr lang="en-US" sz="1400" dirty="0"/>
              <a:t> and the presence of a sealed upper cavity seems to describe the process</a:t>
            </a:r>
          </a:p>
          <a:p>
            <a:pPr marL="533400" indent="-533400">
              <a:spcBef>
                <a:spcPct val="20000"/>
              </a:spcBef>
            </a:pPr>
            <a:endParaRPr lang="en-US" sz="1400" b="1" dirty="0"/>
          </a:p>
          <a:p>
            <a:pPr marL="533400" indent="-533400">
              <a:spcBef>
                <a:spcPct val="20000"/>
              </a:spcBef>
            </a:pPr>
            <a:r>
              <a:rPr lang="en-US" sz="1400" b="1" dirty="0"/>
              <a:t>How would you test </a:t>
            </a:r>
            <a:r>
              <a:rPr lang="en-US" sz="1400" b="1" dirty="0" smtClean="0"/>
              <a:t>hypothesis #1 or </a:t>
            </a:r>
            <a:r>
              <a:rPr lang="en-US" sz="1400" b="1" dirty="0"/>
              <a:t>#2?</a:t>
            </a:r>
            <a:endParaRPr lang="en-US" sz="14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2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504825" y="3057060"/>
            <a:ext cx="933450" cy="1533525"/>
          </a:xfrm>
          <a:prstGeom prst="can">
            <a:avLst>
              <a:gd name="adj" fmla="val 4107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1517650" y="3225335"/>
            <a:ext cx="0" cy="1252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6" name="Object 36"/>
          <p:cNvGraphicFramePr>
            <a:graphicFrameLocks noChangeAspect="1"/>
          </p:cNvGraphicFramePr>
          <p:nvPr/>
        </p:nvGraphicFramePr>
        <p:xfrm>
          <a:off x="1530350" y="3663485"/>
          <a:ext cx="2127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3663485"/>
                        <a:ext cx="2127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31850" y="4777910"/>
          <a:ext cx="222250" cy="1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3" imgW="190440" imgH="164880" progId="Equation.DSMT4">
                  <p:embed/>
                </p:oleObj>
              </mc:Choice>
              <mc:Fallback>
                <p:oleObj name="Equation" r:id="rId13" imgW="19044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4777910"/>
                        <a:ext cx="222250" cy="1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495300" y="4676310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152400" y="5638800"/>
            <a:ext cx="42672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</a:rPr>
              <a:t>If it Is not </a:t>
            </a:r>
            <a:r>
              <a:rPr lang="en-US" sz="1400" u="sng" dirty="0">
                <a:solidFill>
                  <a:srgbClr val="000000"/>
                </a:solidFill>
              </a:rPr>
              <a:t>Surface Tension</a:t>
            </a:r>
            <a:r>
              <a:rPr lang="en-US" sz="1400" dirty="0">
                <a:solidFill>
                  <a:srgbClr val="000000"/>
                </a:solidFill>
              </a:rPr>
              <a:t> then what are other options?</a:t>
            </a:r>
          </a:p>
          <a:p>
            <a:pPr marL="533400" indent="-533400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</a:rPr>
              <a:t>Can it be the </a:t>
            </a:r>
            <a:r>
              <a:rPr lang="en-US" sz="1400" dirty="0" err="1">
                <a:solidFill>
                  <a:srgbClr val="000000"/>
                </a:solidFill>
              </a:rPr>
              <a:t>cavitation</a:t>
            </a:r>
            <a:r>
              <a:rPr lang="en-US" sz="1400" dirty="0">
                <a:solidFill>
                  <a:srgbClr val="000000"/>
                </a:solidFill>
              </a:rPr>
              <a:t> stress? 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1200" dirty="0">
              <a:solidFill>
                <a:srgbClr val="000000"/>
              </a:solidFill>
            </a:endParaRPr>
          </a:p>
          <a:p>
            <a:pPr marL="533400" indent="-533400">
              <a:spcBef>
                <a:spcPct val="20000"/>
              </a:spcBef>
            </a:pPr>
            <a:endParaRPr lang="en-US" sz="1400" dirty="0"/>
          </a:p>
        </p:txBody>
      </p:sp>
      <p:graphicFrame>
        <p:nvGraphicFramePr>
          <p:cNvPr id="40" name="Object 71"/>
          <p:cNvGraphicFramePr>
            <a:graphicFrameLocks noChangeAspect="1"/>
          </p:cNvGraphicFramePr>
          <p:nvPr/>
        </p:nvGraphicFramePr>
        <p:xfrm>
          <a:off x="5543550" y="3463925"/>
          <a:ext cx="11747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5" imgW="838080" imgH="228600" progId="Equation.DSMT4">
                  <p:embed/>
                </p:oleObj>
              </mc:Choice>
              <mc:Fallback>
                <p:oleObj name="Equation" r:id="rId15" imgW="838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3463925"/>
                        <a:ext cx="117475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Oval 72"/>
          <p:cNvSpPr>
            <a:spLocks noChangeArrowheads="1"/>
          </p:cNvSpPr>
          <p:nvPr/>
        </p:nvSpPr>
        <p:spPr bwMode="auto">
          <a:xfrm>
            <a:off x="4705350" y="2105025"/>
            <a:ext cx="9144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73"/>
          <p:cNvSpPr>
            <a:spLocks noChangeShapeType="1"/>
          </p:cNvSpPr>
          <p:nvPr/>
        </p:nvSpPr>
        <p:spPr bwMode="auto">
          <a:xfrm flipV="1">
            <a:off x="5238750" y="18764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74"/>
          <p:cNvSpPr>
            <a:spLocks noChangeShapeType="1"/>
          </p:cNvSpPr>
          <p:nvPr/>
        </p:nvSpPr>
        <p:spPr bwMode="auto">
          <a:xfrm flipV="1">
            <a:off x="5357813" y="189071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75"/>
          <p:cNvSpPr>
            <a:spLocks noChangeShapeType="1"/>
          </p:cNvSpPr>
          <p:nvPr/>
        </p:nvSpPr>
        <p:spPr bwMode="auto">
          <a:xfrm flipV="1">
            <a:off x="5481638" y="19145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76"/>
          <p:cNvSpPr>
            <a:spLocks noChangeShapeType="1"/>
          </p:cNvSpPr>
          <p:nvPr/>
        </p:nvSpPr>
        <p:spPr bwMode="auto">
          <a:xfrm flipV="1">
            <a:off x="5086350" y="18764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77"/>
          <p:cNvSpPr>
            <a:spLocks noChangeShapeType="1"/>
          </p:cNvSpPr>
          <p:nvPr/>
        </p:nvSpPr>
        <p:spPr bwMode="auto">
          <a:xfrm flipV="1">
            <a:off x="4962525" y="189071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78"/>
          <p:cNvSpPr>
            <a:spLocks noChangeShapeType="1"/>
          </p:cNvSpPr>
          <p:nvPr/>
        </p:nvSpPr>
        <p:spPr bwMode="auto">
          <a:xfrm flipV="1">
            <a:off x="4705350" y="231411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79"/>
          <p:cNvSpPr>
            <a:spLocks noChangeShapeType="1"/>
          </p:cNvSpPr>
          <p:nvPr/>
        </p:nvSpPr>
        <p:spPr bwMode="auto">
          <a:xfrm flipV="1">
            <a:off x="5457825" y="213836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80"/>
          <p:cNvSpPr>
            <a:spLocks noChangeShapeType="1"/>
          </p:cNvSpPr>
          <p:nvPr/>
        </p:nvSpPr>
        <p:spPr bwMode="auto">
          <a:xfrm flipV="1">
            <a:off x="5314950" y="21812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81"/>
          <p:cNvSpPr>
            <a:spLocks noChangeShapeType="1"/>
          </p:cNvSpPr>
          <p:nvPr/>
        </p:nvSpPr>
        <p:spPr bwMode="auto">
          <a:xfrm flipV="1">
            <a:off x="4848225" y="19145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82"/>
          <p:cNvSpPr>
            <a:spLocks noChangeShapeType="1"/>
          </p:cNvSpPr>
          <p:nvPr/>
        </p:nvSpPr>
        <p:spPr bwMode="auto">
          <a:xfrm flipV="1">
            <a:off x="5543550" y="21050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83"/>
          <p:cNvSpPr>
            <a:spLocks noChangeShapeType="1"/>
          </p:cNvSpPr>
          <p:nvPr/>
        </p:nvSpPr>
        <p:spPr bwMode="auto">
          <a:xfrm flipV="1">
            <a:off x="5162550" y="21812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84"/>
          <p:cNvSpPr>
            <a:spLocks noChangeShapeType="1"/>
          </p:cNvSpPr>
          <p:nvPr/>
        </p:nvSpPr>
        <p:spPr bwMode="auto">
          <a:xfrm flipV="1">
            <a:off x="5010150" y="21812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85"/>
          <p:cNvSpPr>
            <a:spLocks noChangeShapeType="1"/>
          </p:cNvSpPr>
          <p:nvPr/>
        </p:nvSpPr>
        <p:spPr bwMode="auto">
          <a:xfrm flipV="1">
            <a:off x="4762500" y="19526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86"/>
          <p:cNvSpPr>
            <a:spLocks noChangeShapeType="1"/>
          </p:cNvSpPr>
          <p:nvPr/>
        </p:nvSpPr>
        <p:spPr bwMode="auto">
          <a:xfrm flipV="1">
            <a:off x="5567363" y="1957388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87"/>
          <p:cNvSpPr>
            <a:spLocks noChangeShapeType="1"/>
          </p:cNvSpPr>
          <p:nvPr/>
        </p:nvSpPr>
        <p:spPr bwMode="auto">
          <a:xfrm flipV="1">
            <a:off x="4772025" y="2100263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88"/>
          <p:cNvSpPr>
            <a:spLocks noChangeShapeType="1"/>
          </p:cNvSpPr>
          <p:nvPr/>
        </p:nvSpPr>
        <p:spPr bwMode="auto">
          <a:xfrm flipV="1">
            <a:off x="4843463" y="21336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89"/>
          <p:cNvSpPr>
            <a:spLocks noChangeShapeType="1"/>
          </p:cNvSpPr>
          <p:nvPr/>
        </p:nvSpPr>
        <p:spPr bwMode="auto">
          <a:xfrm flipV="1">
            <a:off x="4905375" y="216217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90"/>
          <p:cNvSpPr>
            <a:spLocks noChangeShapeType="1"/>
          </p:cNvSpPr>
          <p:nvPr/>
        </p:nvSpPr>
        <p:spPr bwMode="auto">
          <a:xfrm flipV="1">
            <a:off x="5619750" y="20288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91"/>
          <p:cNvSpPr>
            <a:spLocks noChangeShapeType="1"/>
          </p:cNvSpPr>
          <p:nvPr/>
        </p:nvSpPr>
        <p:spPr bwMode="auto">
          <a:xfrm>
            <a:off x="5138738" y="2900363"/>
            <a:ext cx="0" cy="4000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" name="Object 92"/>
          <p:cNvGraphicFramePr>
            <a:graphicFrameLocks noChangeAspect="1"/>
          </p:cNvGraphicFramePr>
          <p:nvPr/>
        </p:nvGraphicFramePr>
        <p:xfrm>
          <a:off x="5619750" y="1741488"/>
          <a:ext cx="877888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6" imgW="698400" imgH="241200" progId="Equation.DSMT4">
                  <p:embed/>
                </p:oleObj>
              </mc:Choice>
              <mc:Fallback>
                <p:oleObj name="Equation" r:id="rId16" imgW="69840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1741488"/>
                        <a:ext cx="877888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utoShape 93"/>
          <p:cNvSpPr>
            <a:spLocks/>
          </p:cNvSpPr>
          <p:nvPr/>
        </p:nvSpPr>
        <p:spPr bwMode="auto">
          <a:xfrm>
            <a:off x="6734175" y="1895475"/>
            <a:ext cx="133350" cy="1885950"/>
          </a:xfrm>
          <a:prstGeom prst="rightBrace">
            <a:avLst>
              <a:gd name="adj1" fmla="val 11785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" name="Object 94"/>
          <p:cNvGraphicFramePr>
            <a:graphicFrameLocks noChangeAspect="1"/>
          </p:cNvGraphicFramePr>
          <p:nvPr/>
        </p:nvGraphicFramePr>
        <p:xfrm>
          <a:off x="7167563" y="1885950"/>
          <a:ext cx="15081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18" imgW="1295280" imgH="1384200" progId="Equation.DSMT4">
                  <p:embed/>
                </p:oleObj>
              </mc:Choice>
              <mc:Fallback>
                <p:oleObj name="Equation" r:id="rId18" imgW="1295280" imgH="1384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7563" y="1885950"/>
                        <a:ext cx="1508125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AutoShape 95"/>
          <p:cNvSpPr>
            <a:spLocks noChangeArrowheads="1"/>
          </p:cNvSpPr>
          <p:nvPr/>
        </p:nvSpPr>
        <p:spPr bwMode="auto">
          <a:xfrm>
            <a:off x="4703674" y="2095500"/>
            <a:ext cx="918285" cy="1457325"/>
          </a:xfrm>
          <a:prstGeom prst="can">
            <a:avLst>
              <a:gd name="adj" fmla="val 3472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96"/>
          <p:cNvSpPr>
            <a:spLocks noChangeShapeType="1"/>
          </p:cNvSpPr>
          <p:nvPr/>
        </p:nvSpPr>
        <p:spPr bwMode="auto">
          <a:xfrm>
            <a:off x="5689600" y="2178050"/>
            <a:ext cx="0" cy="1252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6" name="Object 97"/>
          <p:cNvGraphicFramePr>
            <a:graphicFrameLocks noChangeAspect="1"/>
          </p:cNvGraphicFramePr>
          <p:nvPr/>
        </p:nvGraphicFramePr>
        <p:xfrm>
          <a:off x="5702300" y="2616200"/>
          <a:ext cx="2127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2616200"/>
                        <a:ext cx="2127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98"/>
          <p:cNvGraphicFramePr>
            <a:graphicFrameLocks noChangeAspect="1"/>
          </p:cNvGraphicFramePr>
          <p:nvPr/>
        </p:nvGraphicFramePr>
        <p:xfrm>
          <a:off x="5003800" y="3730625"/>
          <a:ext cx="222250" cy="1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21" imgW="190440" imgH="164880" progId="Equation.DSMT4">
                  <p:embed/>
                </p:oleObj>
              </mc:Choice>
              <mc:Fallback>
                <p:oleObj name="Equation" r:id="rId21" imgW="190440" imgH="1648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730625"/>
                        <a:ext cx="222250" cy="1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Line 99"/>
          <p:cNvSpPr>
            <a:spLocks noChangeShapeType="1"/>
          </p:cNvSpPr>
          <p:nvPr/>
        </p:nvSpPr>
        <p:spPr bwMode="auto">
          <a:xfrm>
            <a:off x="4667250" y="3629025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100"/>
          <p:cNvSpPr>
            <a:spLocks noChangeShapeType="1"/>
          </p:cNvSpPr>
          <p:nvPr/>
        </p:nvSpPr>
        <p:spPr bwMode="auto">
          <a:xfrm flipV="1">
            <a:off x="5634038" y="20669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101"/>
          <p:cNvSpPr>
            <a:spLocks noChangeShapeType="1"/>
          </p:cNvSpPr>
          <p:nvPr/>
        </p:nvSpPr>
        <p:spPr bwMode="auto">
          <a:xfrm flipV="1">
            <a:off x="5205413" y="207645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Line 102"/>
          <p:cNvSpPr>
            <a:spLocks noChangeShapeType="1"/>
          </p:cNvSpPr>
          <p:nvPr/>
        </p:nvSpPr>
        <p:spPr bwMode="auto">
          <a:xfrm flipV="1">
            <a:off x="5395913" y="20288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103"/>
          <p:cNvSpPr>
            <a:spLocks noChangeShapeType="1"/>
          </p:cNvSpPr>
          <p:nvPr/>
        </p:nvSpPr>
        <p:spPr bwMode="auto">
          <a:xfrm flipV="1">
            <a:off x="5291138" y="19907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104"/>
          <p:cNvSpPr>
            <a:spLocks noChangeShapeType="1"/>
          </p:cNvSpPr>
          <p:nvPr/>
        </p:nvSpPr>
        <p:spPr bwMode="auto">
          <a:xfrm flipV="1">
            <a:off x="5138738" y="199072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V="1">
            <a:off x="5024438" y="197167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107"/>
          <p:cNvSpPr>
            <a:spLocks noChangeShapeType="1"/>
          </p:cNvSpPr>
          <p:nvPr/>
        </p:nvSpPr>
        <p:spPr bwMode="auto">
          <a:xfrm flipV="1">
            <a:off x="4919663" y="1971675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108"/>
          <p:cNvSpPr>
            <a:spLocks noChangeShapeType="1"/>
          </p:cNvSpPr>
          <p:nvPr/>
        </p:nvSpPr>
        <p:spPr bwMode="auto">
          <a:xfrm flipV="1">
            <a:off x="5062538" y="20955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</p:nvPr>
        </p:nvSpPr>
        <p:spPr>
          <a:xfrm>
            <a:off x="324307" y="1850140"/>
            <a:ext cx="1029003" cy="3371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Analysis: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338</Words>
  <Application>Microsoft Macintosh PowerPoint</Application>
  <PresentationFormat>On-screen Show (4:3)</PresentationFormat>
  <Paragraphs>75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Special Effects Physical Models in Heavy Seas Actually Look Like Models – Why is that?</vt:lpstr>
      <vt:lpstr>What are the Mechanisms that Hold a Water Column in Place?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Effects Physical Models in Heavy Seas Actually Look Like Models – Why is that?</dc:title>
  <dc:creator/>
  <cp:lastModifiedBy>Derek Elsworth</cp:lastModifiedBy>
  <cp:revision>13</cp:revision>
  <dcterms:created xsi:type="dcterms:W3CDTF">2006-08-16T00:00:00Z</dcterms:created>
  <dcterms:modified xsi:type="dcterms:W3CDTF">2013-08-22T16:25:00Z</dcterms:modified>
</cp:coreProperties>
</file>