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wmf" ContentType="image/x-wmf"/>
  <Default Extension="rels" ContentType="application/vnd.openxmlformats-package.relationships+xml"/>
  <Default Extension="xml" ContentType="application/xml"/>
  <Default Extension="gif" ContentType="image/gif"/>
  <Default Extension="vml" ContentType="application/vnd.openxmlformats-officedocument.vmlDrawing"/>
  <Default Extension="wmv" ContentType="video/x-ms-wmv"/>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2"/>
  </p:sldMasterIdLst>
  <p:notesMasterIdLst>
    <p:notesMasterId r:id="rId102"/>
  </p:notesMasterIdLst>
  <p:sldIdLst>
    <p:sldId id="256" r:id="rId3"/>
    <p:sldId id="257" r:id="rId4"/>
    <p:sldId id="258" r:id="rId5"/>
    <p:sldId id="259" r:id="rId6"/>
    <p:sldId id="260" r:id="rId7"/>
    <p:sldId id="262" r:id="rId8"/>
    <p:sldId id="261" r:id="rId9"/>
    <p:sldId id="263" r:id="rId10"/>
    <p:sldId id="265" r:id="rId11"/>
    <p:sldId id="264" r:id="rId12"/>
    <p:sldId id="266" r:id="rId13"/>
    <p:sldId id="268" r:id="rId14"/>
    <p:sldId id="269" r:id="rId15"/>
    <p:sldId id="295" r:id="rId16"/>
    <p:sldId id="267" r:id="rId17"/>
    <p:sldId id="270" r:id="rId18"/>
    <p:sldId id="273" r:id="rId19"/>
    <p:sldId id="319" r:id="rId20"/>
    <p:sldId id="320" r:id="rId21"/>
    <p:sldId id="321" r:id="rId22"/>
    <p:sldId id="322" r:id="rId23"/>
    <p:sldId id="323" r:id="rId24"/>
    <p:sldId id="324" r:id="rId25"/>
    <p:sldId id="325" r:id="rId26"/>
    <p:sldId id="326" r:id="rId27"/>
    <p:sldId id="327" r:id="rId28"/>
    <p:sldId id="332" r:id="rId29"/>
    <p:sldId id="328" r:id="rId30"/>
    <p:sldId id="329" r:id="rId31"/>
    <p:sldId id="330" r:id="rId32"/>
    <p:sldId id="331" r:id="rId33"/>
    <p:sldId id="334" r:id="rId34"/>
    <p:sldId id="335" r:id="rId35"/>
    <p:sldId id="336" r:id="rId36"/>
    <p:sldId id="337" r:id="rId37"/>
    <p:sldId id="338" r:id="rId38"/>
    <p:sldId id="339" r:id="rId39"/>
    <p:sldId id="340" r:id="rId40"/>
    <p:sldId id="341" r:id="rId41"/>
    <p:sldId id="342" r:id="rId42"/>
    <p:sldId id="343" r:id="rId43"/>
    <p:sldId id="344" r:id="rId44"/>
    <p:sldId id="345" r:id="rId45"/>
    <p:sldId id="346" r:id="rId46"/>
    <p:sldId id="347" r:id="rId47"/>
    <p:sldId id="348" r:id="rId48"/>
    <p:sldId id="281" r:id="rId49"/>
    <p:sldId id="272" r:id="rId50"/>
    <p:sldId id="276" r:id="rId51"/>
    <p:sldId id="271" r:id="rId52"/>
    <p:sldId id="275" r:id="rId53"/>
    <p:sldId id="277" r:id="rId54"/>
    <p:sldId id="282" r:id="rId55"/>
    <p:sldId id="283" r:id="rId56"/>
    <p:sldId id="284" r:id="rId57"/>
    <p:sldId id="333" r:id="rId58"/>
    <p:sldId id="385" r:id="rId59"/>
    <p:sldId id="350" r:id="rId60"/>
    <p:sldId id="351" r:id="rId61"/>
    <p:sldId id="386" r:id="rId62"/>
    <p:sldId id="353" r:id="rId63"/>
    <p:sldId id="354" r:id="rId64"/>
    <p:sldId id="355" r:id="rId65"/>
    <p:sldId id="356" r:id="rId66"/>
    <p:sldId id="387" r:id="rId67"/>
    <p:sldId id="358" r:id="rId68"/>
    <p:sldId id="359" r:id="rId69"/>
    <p:sldId id="360" r:id="rId70"/>
    <p:sldId id="361" r:id="rId71"/>
    <p:sldId id="362" r:id="rId72"/>
    <p:sldId id="363" r:id="rId73"/>
    <p:sldId id="364" r:id="rId74"/>
    <p:sldId id="365" r:id="rId75"/>
    <p:sldId id="366" r:id="rId76"/>
    <p:sldId id="367" r:id="rId77"/>
    <p:sldId id="368" r:id="rId78"/>
    <p:sldId id="369" r:id="rId79"/>
    <p:sldId id="370" r:id="rId80"/>
    <p:sldId id="371" r:id="rId81"/>
    <p:sldId id="372" r:id="rId82"/>
    <p:sldId id="373" r:id="rId83"/>
    <p:sldId id="374" r:id="rId84"/>
    <p:sldId id="375" r:id="rId85"/>
    <p:sldId id="376" r:id="rId86"/>
    <p:sldId id="377" r:id="rId87"/>
    <p:sldId id="378" r:id="rId88"/>
    <p:sldId id="379" r:id="rId89"/>
    <p:sldId id="380" r:id="rId90"/>
    <p:sldId id="381" r:id="rId91"/>
    <p:sldId id="382" r:id="rId92"/>
    <p:sldId id="383" r:id="rId93"/>
    <p:sldId id="384" r:id="rId94"/>
    <p:sldId id="286" r:id="rId95"/>
    <p:sldId id="287" r:id="rId96"/>
    <p:sldId id="289" r:id="rId97"/>
    <p:sldId id="290" r:id="rId98"/>
    <p:sldId id="288" r:id="rId99"/>
    <p:sldId id="291" r:id="rId100"/>
    <p:sldId id="292" r:id="rId10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94660"/>
  </p:normalViewPr>
  <p:slideViewPr>
    <p:cSldViewPr showGuides="1">
      <p:cViewPr>
        <p:scale>
          <a:sx n="60" d="100"/>
          <a:sy n="60" d="100"/>
        </p:scale>
        <p:origin x="-1350" y="-1098"/>
      </p:cViewPr>
      <p:guideLst>
        <p:guide orient="horz" pos="2160"/>
        <p:guide pos="2880"/>
        <p:guide pos="144"/>
        <p:guide pos="5616"/>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notesMaster" Target="notesMasters/notesMaster1.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80" Type="http://schemas.openxmlformats.org/officeDocument/2006/relationships/slide" Target="slides/slide78.xml"/><Relationship Id="rId85" Type="http://schemas.openxmlformats.org/officeDocument/2006/relationships/slide" Target="slides/slide83.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presProps" Target="presProp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slide" Target="slides/slide94.xml"/><Relationship Id="rId1" Type="http://schemas.openxmlformats.org/officeDocument/2006/relationships/customXml" Target="../customXml/item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tableStyles" Target="tableStyles.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viewProps" Target="viewProps.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1.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embeddings/oleObject1.bin"/></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1214329979585885"/>
          <c:y val="4.0063213740180389E-2"/>
          <c:w val="0.76446485855934687"/>
          <c:h val="0.85510449247163223"/>
        </c:manualLayout>
      </c:layout>
      <c:scatterChart>
        <c:scatterStyle val="smoothMarker"/>
        <c:varyColors val="0"/>
        <c:ser>
          <c:idx val="0"/>
          <c:order val="0"/>
          <c:spPr>
            <a:ln w="76200"/>
          </c:spPr>
          <c:marker>
            <c:symbol val="none"/>
          </c:marker>
          <c:xVal>
            <c:numRef>
              <c:f>Sheet1!$B$3:$B$7</c:f>
              <c:numCache>
                <c:formatCode>General</c:formatCode>
                <c:ptCount val="5"/>
                <c:pt idx="0">
                  <c:v>2010</c:v>
                </c:pt>
                <c:pt idx="1">
                  <c:v>2020</c:v>
                </c:pt>
                <c:pt idx="2">
                  <c:v>2030</c:v>
                </c:pt>
                <c:pt idx="3">
                  <c:v>2040</c:v>
                </c:pt>
                <c:pt idx="4">
                  <c:v>2050</c:v>
                </c:pt>
              </c:numCache>
            </c:numRef>
          </c:xVal>
          <c:yVal>
            <c:numRef>
              <c:f>Sheet1!$C$3:$C$7</c:f>
              <c:numCache>
                <c:formatCode>General</c:formatCode>
                <c:ptCount val="5"/>
                <c:pt idx="0">
                  <c:v>0</c:v>
                </c:pt>
                <c:pt idx="1">
                  <c:v>2800000000</c:v>
                </c:pt>
                <c:pt idx="2">
                  <c:v>4200000000</c:v>
                </c:pt>
                <c:pt idx="3">
                  <c:v>5200000000</c:v>
                </c:pt>
                <c:pt idx="4">
                  <c:v>6200000000</c:v>
                </c:pt>
              </c:numCache>
            </c:numRef>
          </c:yVal>
          <c:smooth val="1"/>
        </c:ser>
        <c:ser>
          <c:idx val="1"/>
          <c:order val="1"/>
          <c:marker>
            <c:symbol val="none"/>
          </c:marker>
          <c:xVal>
            <c:numRef>
              <c:f>Sheet1!$B$3:$B$7</c:f>
              <c:numCache>
                <c:formatCode>General</c:formatCode>
                <c:ptCount val="5"/>
                <c:pt idx="0">
                  <c:v>2010</c:v>
                </c:pt>
                <c:pt idx="1">
                  <c:v>2020</c:v>
                </c:pt>
                <c:pt idx="2">
                  <c:v>2030</c:v>
                </c:pt>
                <c:pt idx="3">
                  <c:v>2040</c:v>
                </c:pt>
                <c:pt idx="4">
                  <c:v>2050</c:v>
                </c:pt>
              </c:numCache>
            </c:numRef>
          </c:xVal>
          <c:yVal>
            <c:numRef>
              <c:f>Sheet1!$D$3:$D$7</c:f>
              <c:numCache>
                <c:formatCode>General</c:formatCode>
                <c:ptCount val="5"/>
                <c:pt idx="0">
                  <c:v>0</c:v>
                </c:pt>
                <c:pt idx="1">
                  <c:v>4600000000</c:v>
                </c:pt>
                <c:pt idx="2">
                  <c:v>6700000000</c:v>
                </c:pt>
                <c:pt idx="3">
                  <c:v>8400000000</c:v>
                </c:pt>
                <c:pt idx="4">
                  <c:v>9700000000</c:v>
                </c:pt>
              </c:numCache>
            </c:numRef>
          </c:yVal>
          <c:smooth val="1"/>
        </c:ser>
        <c:ser>
          <c:idx val="2"/>
          <c:order val="2"/>
          <c:spPr>
            <a:ln w="76200"/>
          </c:spPr>
          <c:marker>
            <c:symbol val="none"/>
          </c:marker>
          <c:xVal>
            <c:numRef>
              <c:f>Sheet1!$B$3:$B$7</c:f>
              <c:numCache>
                <c:formatCode>General</c:formatCode>
                <c:ptCount val="5"/>
                <c:pt idx="0">
                  <c:v>2010</c:v>
                </c:pt>
                <c:pt idx="1">
                  <c:v>2020</c:v>
                </c:pt>
                <c:pt idx="2">
                  <c:v>2030</c:v>
                </c:pt>
                <c:pt idx="3">
                  <c:v>2040</c:v>
                </c:pt>
                <c:pt idx="4">
                  <c:v>2050</c:v>
                </c:pt>
              </c:numCache>
            </c:numRef>
          </c:xVal>
          <c:yVal>
            <c:numRef>
              <c:f>Sheet1!$E$3:$E$7</c:f>
              <c:numCache>
                <c:formatCode>General</c:formatCode>
                <c:ptCount val="5"/>
                <c:pt idx="0">
                  <c:v>0</c:v>
                </c:pt>
                <c:pt idx="1">
                  <c:v>4800000000</c:v>
                </c:pt>
                <c:pt idx="2">
                  <c:v>6800000000</c:v>
                </c:pt>
                <c:pt idx="3">
                  <c:v>8500000000</c:v>
                </c:pt>
                <c:pt idx="4">
                  <c:v>9900000000</c:v>
                </c:pt>
              </c:numCache>
            </c:numRef>
          </c:yVal>
          <c:smooth val="1"/>
        </c:ser>
        <c:ser>
          <c:idx val="3"/>
          <c:order val="3"/>
          <c:spPr>
            <a:ln w="76200">
              <a:solidFill>
                <a:schemeClr val="accent6">
                  <a:lumMod val="50000"/>
                </a:schemeClr>
              </a:solidFill>
            </a:ln>
          </c:spPr>
          <c:marker>
            <c:symbol val="none"/>
          </c:marker>
          <c:xVal>
            <c:numRef>
              <c:f>Sheet1!$B$3:$B$7</c:f>
              <c:numCache>
                <c:formatCode>General</c:formatCode>
                <c:ptCount val="5"/>
                <c:pt idx="0">
                  <c:v>2010</c:v>
                </c:pt>
                <c:pt idx="1">
                  <c:v>2020</c:v>
                </c:pt>
                <c:pt idx="2">
                  <c:v>2030</c:v>
                </c:pt>
                <c:pt idx="3">
                  <c:v>2040</c:v>
                </c:pt>
                <c:pt idx="4">
                  <c:v>2050</c:v>
                </c:pt>
              </c:numCache>
            </c:numRef>
          </c:xVal>
          <c:yVal>
            <c:numRef>
              <c:f>Sheet1!$F$3:$F$7</c:f>
              <c:numCache>
                <c:formatCode>General</c:formatCode>
                <c:ptCount val="5"/>
                <c:pt idx="0">
                  <c:v>0</c:v>
                </c:pt>
                <c:pt idx="1">
                  <c:v>9100000000</c:v>
                </c:pt>
                <c:pt idx="2">
                  <c:v>13000000000</c:v>
                </c:pt>
                <c:pt idx="3">
                  <c:v>16000000000</c:v>
                </c:pt>
                <c:pt idx="4">
                  <c:v>19200000000</c:v>
                </c:pt>
              </c:numCache>
            </c:numRef>
          </c:yVal>
          <c:smooth val="1"/>
        </c:ser>
        <c:ser>
          <c:idx val="4"/>
          <c:order val="4"/>
          <c:spPr>
            <a:ln w="76200">
              <a:solidFill>
                <a:schemeClr val="accent1">
                  <a:lumMod val="75000"/>
                </a:schemeClr>
              </a:solidFill>
            </a:ln>
          </c:spPr>
          <c:marker>
            <c:symbol val="none"/>
          </c:marker>
          <c:xVal>
            <c:numRef>
              <c:f>Sheet1!$B$3:$B$7</c:f>
              <c:numCache>
                <c:formatCode>General</c:formatCode>
                <c:ptCount val="5"/>
                <c:pt idx="0">
                  <c:v>2010</c:v>
                </c:pt>
                <c:pt idx="1">
                  <c:v>2020</c:v>
                </c:pt>
                <c:pt idx="2">
                  <c:v>2030</c:v>
                </c:pt>
                <c:pt idx="3">
                  <c:v>2040</c:v>
                </c:pt>
                <c:pt idx="4">
                  <c:v>2050</c:v>
                </c:pt>
              </c:numCache>
            </c:numRef>
          </c:xVal>
          <c:yVal>
            <c:numRef>
              <c:f>Sheet1!$G$3:$G$7</c:f>
              <c:numCache>
                <c:formatCode>General</c:formatCode>
                <c:ptCount val="5"/>
                <c:pt idx="0">
                  <c:v>0</c:v>
                </c:pt>
                <c:pt idx="1">
                  <c:v>13000000000</c:v>
                </c:pt>
                <c:pt idx="2">
                  <c:v>19000000000</c:v>
                </c:pt>
                <c:pt idx="3">
                  <c:v>23000000000</c:v>
                </c:pt>
                <c:pt idx="4">
                  <c:v>26000000000</c:v>
                </c:pt>
              </c:numCache>
            </c:numRef>
          </c:yVal>
          <c:smooth val="1"/>
        </c:ser>
        <c:dLbls>
          <c:showLegendKey val="0"/>
          <c:showVal val="0"/>
          <c:showCatName val="0"/>
          <c:showSerName val="0"/>
          <c:showPercent val="0"/>
          <c:showBubbleSize val="0"/>
        </c:dLbls>
        <c:axId val="15718592"/>
        <c:axId val="15698752"/>
      </c:scatterChart>
      <c:valAx>
        <c:axId val="15718592"/>
        <c:scaling>
          <c:orientation val="minMax"/>
        </c:scaling>
        <c:delete val="0"/>
        <c:axPos val="b"/>
        <c:numFmt formatCode="General" sourceLinked="1"/>
        <c:majorTickMark val="out"/>
        <c:minorTickMark val="none"/>
        <c:tickLblPos val="nextTo"/>
        <c:crossAx val="15698752"/>
        <c:crosses val="autoZero"/>
        <c:crossBetween val="midCat"/>
      </c:valAx>
      <c:valAx>
        <c:axId val="15698752"/>
        <c:scaling>
          <c:orientation val="minMax"/>
        </c:scaling>
        <c:delete val="0"/>
        <c:axPos val="l"/>
        <c:majorGridlines/>
        <c:numFmt formatCode="General" sourceLinked="1"/>
        <c:majorTickMark val="out"/>
        <c:minorTickMark val="none"/>
        <c:tickLblPos val="nextTo"/>
        <c:crossAx val="15718592"/>
        <c:crosses val="autoZero"/>
        <c:crossBetween val="midCat"/>
      </c:valAx>
      <c:spPr>
        <a:noFill/>
        <a:ln w="25400">
          <a:noFill/>
        </a:ln>
      </c:spPr>
    </c:plotArea>
    <c:legend>
      <c:legendPos val="r"/>
      <c:layout>
        <c:manualLayout>
          <c:xMode val="edge"/>
          <c:yMode val="edge"/>
          <c:x val="0.97538307711536054"/>
          <c:y val="0.67198050755600947"/>
          <c:w val="8.7439070116235428E-3"/>
          <c:h val="3.3740918903908325E-2"/>
        </c:manualLayout>
      </c:layout>
      <c:overlay val="0"/>
    </c:legend>
    <c:plotVisOnly val="1"/>
    <c:dispBlanksAs val="gap"/>
    <c:showDLblsOverMax val="0"/>
  </c:chart>
  <c:externalData r:id="rId1">
    <c:autoUpdate val="0"/>
  </c:externalData>
  <c:userShapes r:id="rId2"/>
</c:chartSpace>
</file>

<file path=ppt/drawings/_rels/drawing1.xml.rels><?xml version="1.0" encoding="UTF-8" standalone="yes"?>
<Relationships xmlns="http://schemas.openxmlformats.org/package/2006/relationships"><Relationship Id="rId1" Type="http://schemas.openxmlformats.org/officeDocument/2006/relationships/image" Target="../media/image37.png"/></Relationships>
</file>

<file path=ppt/drawings/_rels/vmlDrawing1.vml.rels><?xml version="1.0" encoding="UTF-8" standalone="yes"?>
<Relationships xmlns="http://schemas.openxmlformats.org/package/2006/relationships"><Relationship Id="rId1" Type="http://schemas.openxmlformats.org/officeDocument/2006/relationships/image" Target="../media/image62.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64.emf"/></Relationships>
</file>

<file path=ppt/drawings/drawing1.xml><?xml version="1.0" encoding="utf-8"?>
<c:userShapes xmlns:c="http://schemas.openxmlformats.org/drawingml/2006/chart">
  <cdr:relSizeAnchor xmlns:cdr="http://schemas.openxmlformats.org/drawingml/2006/chartDrawing">
    <cdr:from>
      <cdr:x>0.81948</cdr:x>
      <cdr:y>0.05882</cdr:y>
    </cdr:from>
    <cdr:to>
      <cdr:x>1</cdr:x>
      <cdr:y>0.58824</cdr:y>
    </cdr:to>
    <cdr:pic>
      <cdr:nvPicPr>
        <cdr:cNvPr id="2" name="Picture 1"/>
        <cdr:cNvPicPr/>
      </cdr:nvPicPr>
      <cdr:blipFill>
        <a:blip xmlns:a="http://schemas.openxmlformats.org/drawingml/2006/main" xmlns:r="http://schemas.openxmlformats.org/officeDocument/2006/relationships" r:embed="rId1">
          <a:extLst>
            <a:ext uri="{28A0092B-C50C-407E-A947-70E740481C1C}">
              <a14:useLocalDpi xmlns:a14="http://schemas.microsoft.com/office/drawing/2010/main" val="0"/>
            </a:ext>
          </a:extLst>
        </a:blip>
        <a:srcRect xmlns:a="http://schemas.openxmlformats.org/drawingml/2006/main"/>
        <a:stretch xmlns:a="http://schemas.openxmlformats.org/drawingml/2006/main">
          <a:fillRect/>
        </a:stretch>
      </cdr:blipFill>
      <cdr:spPr bwMode="auto">
        <a:xfrm xmlns:a="http://schemas.openxmlformats.org/drawingml/2006/main">
          <a:off x="4433570" y="228600"/>
          <a:ext cx="976630" cy="2057400"/>
        </a:xfrm>
        <a:prstGeom xmlns:a="http://schemas.openxmlformats.org/drawingml/2006/main" prst="rect">
          <a:avLst/>
        </a:prstGeom>
        <a:noFill xmlns:a="http://schemas.openxmlformats.org/drawingml/2006/main"/>
        <a:ln xmlns:a="http://schemas.openxmlformats.org/drawingml/2006/main">
          <a:noFill/>
        </a:ln>
      </cdr:spPr>
    </cdr:pic>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B3024FB-5D8D-4685-B486-01229F2EA812}" type="datetimeFigureOut">
              <a:rPr lang="en-US" smtClean="0"/>
              <a:pPr/>
              <a:t>4/28/2011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D4CB66E-F10E-423A-A565-B169FE0C7935}" type="slidenum">
              <a:rPr lang="en-US" smtClean="0"/>
              <a:pPr/>
              <a:t>‹#›</a:t>
            </a:fld>
            <a:endParaRPr lang="en-US"/>
          </a:p>
        </p:txBody>
      </p:sp>
    </p:spTree>
    <p:extLst>
      <p:ext uri="{BB962C8B-B14F-4D97-AF65-F5344CB8AC3E}">
        <p14:creationId xmlns:p14="http://schemas.microsoft.com/office/powerpoint/2010/main" val="30396100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Rot="1" noChangeAspect="1" noChangeArrowheads="1" noTextEdit="1"/>
          </p:cNvSpPr>
          <p:nvPr>
            <p:ph type="sldImg"/>
          </p:nvPr>
        </p:nvSpPr>
        <p:spPr>
          <a:ln/>
        </p:spPr>
      </p:sp>
      <p:sp>
        <p:nvSpPr>
          <p:cNvPr id="31747" name="Rectangle 3"/>
          <p:cNvSpPr>
            <a:spLocks noGrp="1" noChangeArrowheads="1"/>
          </p:cNvSpPr>
          <p:nvPr>
            <p:ph type="body" idx="1"/>
          </p:nvPr>
        </p:nvSpPr>
        <p:spPr>
          <a:noFill/>
          <a:ln w="9525"/>
        </p:spPr>
        <p:txBody>
          <a:bodyPr/>
          <a:lstStyle/>
          <a:p>
            <a:endParaRPr lang="en-US" dirty="0" smtClean="0">
              <a:latin typeface="Arial"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video" Target="../media/media1.wmv"/><Relationship Id="rId1" Type="http://schemas.microsoft.com/office/2007/relationships/media" Target="../media/media1.wmv"/><Relationship Id="rId5" Type="http://schemas.openxmlformats.org/officeDocument/2006/relationships/image" Target="../media/image3.png"/><Relationship Id="rId4"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video" Target="../media/media1.wmv"/><Relationship Id="rId1" Type="http://schemas.microsoft.com/office/2007/relationships/media" Target="../media/media1.wmv"/><Relationship Id="rId5" Type="http://schemas.openxmlformats.org/officeDocument/2006/relationships/image" Target="../media/image2.png"/><Relationship Id="rId4" Type="http://schemas.openxmlformats.org/officeDocument/2006/relationships/image" Target="../media/image1.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video" Target="../media/media1.wmv"/><Relationship Id="rId1" Type="http://schemas.microsoft.com/office/2007/relationships/media" Target="../media/media1.wmv"/><Relationship Id="rId5" Type="http://schemas.openxmlformats.org/officeDocument/2006/relationships/image" Target="../media/image2.png"/><Relationship Id="rId4" Type="http://schemas.openxmlformats.org/officeDocument/2006/relationships/image" Target="../media/image1.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7" name="Earth Glass against white,loop.wmv">
            <a:hlinkClick r:id="" action="ppaction://media"/>
          </p:cNvPr>
          <p:cNvPicPr>
            <a:picLocks noChangeAspect="1"/>
          </p:cNvPicPr>
          <p:nvPr userDrawn="1">
            <a:videoFile r:link="rId2"/>
            <p:extLst>
              <p:ext uri="{DAA4B4D4-6D71-4841-9C94-3DE7FCFB9230}">
                <p14:media xmlns:p14="http://schemas.microsoft.com/office/powerpoint/2010/main" r:embed="rId1"/>
              </p:ext>
            </p:extLst>
          </p:nvPr>
        </p:nvPicPr>
        <p:blipFill>
          <a:blip r:embed="rId4" cstate="print"/>
          <a:stretch>
            <a:fillRect/>
          </a:stretch>
        </p:blipFill>
        <p:spPr>
          <a:xfrm>
            <a:off x="0" y="2286000"/>
            <a:ext cx="6858000" cy="4572000"/>
          </a:xfrm>
          <a:prstGeom prst="rect">
            <a:avLst/>
          </a:prstGeom>
        </p:spPr>
      </p:pic>
      <p:pic>
        <p:nvPicPr>
          <p:cNvPr id="8" name="Picture 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228600" y="152400"/>
            <a:ext cx="8686800" cy="1470025"/>
          </a:xfrm>
        </p:spPr>
        <p:txBody>
          <a:bodyPr/>
          <a:lstStyle>
            <a:lvl1pPr algn="ctr">
              <a:defRPr b="1">
                <a:solidFill>
                  <a:schemeClr val="bg1"/>
                </a:solidFill>
                <a:effectLst>
                  <a:outerShdw blurRad="50800" dist="38100" dir="2700000" algn="tl" rotWithShape="0">
                    <a:prstClr val="black">
                      <a:alpha val="40000"/>
                    </a:prstClr>
                  </a:outerShdw>
                  <a:reflection blurRad="6350" stA="55000" endA="300" endPos="45500" dir="5400000" sy="-100000" algn="bl" rotWithShape="0"/>
                </a:effectLst>
              </a:defRPr>
            </a:lvl1pPr>
          </a:lstStyle>
          <a:p>
            <a:r>
              <a:rPr lang="en-US" smtClean="0"/>
              <a:t>Click to edit Master title style</a:t>
            </a:r>
            <a:endParaRPr lang="en-US"/>
          </a:p>
        </p:txBody>
      </p:sp>
      <p:sp>
        <p:nvSpPr>
          <p:cNvPr id="3" name="Subtitle 2"/>
          <p:cNvSpPr>
            <a:spLocks noGrp="1"/>
          </p:cNvSpPr>
          <p:nvPr>
            <p:ph type="subTitle" idx="1"/>
          </p:nvPr>
        </p:nvSpPr>
        <p:spPr>
          <a:xfrm>
            <a:off x="4038600" y="3429000"/>
            <a:ext cx="4876800" cy="2209800"/>
          </a:xfrm>
        </p:spPr>
        <p:txBody>
          <a:bodyPr/>
          <a:lstStyle>
            <a:lvl1pPr marL="0" indent="0" algn="l">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648C186-A52E-4EF0-BCE2-F037F35B13E2}" type="datetimeFigureOut">
              <a:rPr lang="en-US" smtClean="0"/>
              <a:pPr/>
              <a:t>4/28/2011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22150D1-F9F4-4BA1-9404-779A35382010}" type="slidenum">
              <a:rPr lang="en-US" smtClean="0"/>
              <a:pPr/>
              <a:t>‹#›</a:t>
            </a:fld>
            <a:endParaRPr lang="en-US"/>
          </a:p>
        </p:txBody>
      </p:sp>
    </p:spTree>
    <p:extLst>
      <p:ext uri="{BB962C8B-B14F-4D97-AF65-F5344CB8AC3E}">
        <p14:creationId xmlns:p14="http://schemas.microsoft.com/office/powerpoint/2010/main" val="454264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51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repeatCount="indefinite"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648C186-A52E-4EF0-BCE2-F037F35B13E2}" type="datetimeFigureOut">
              <a:rPr lang="en-US" smtClean="0"/>
              <a:pPr/>
              <a:t>4/28/2011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22150D1-F9F4-4BA1-9404-779A35382010}" type="slidenum">
              <a:rPr lang="en-US" smtClean="0"/>
              <a:pPr/>
              <a:t>‹#›</a:t>
            </a:fld>
            <a:endParaRPr lang="en-US"/>
          </a:p>
        </p:txBody>
      </p:sp>
    </p:spTree>
    <p:extLst>
      <p:ext uri="{BB962C8B-B14F-4D97-AF65-F5344CB8AC3E}">
        <p14:creationId xmlns:p14="http://schemas.microsoft.com/office/powerpoint/2010/main" val="34135935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pic>
        <p:nvPicPr>
          <p:cNvPr id="7" name="Earth Glass against white,loop.wmv">
            <a:hlinkClick r:id="" action="ppaction://media"/>
          </p:cNvPr>
          <p:cNvPicPr>
            <a:picLocks noChangeAspect="1"/>
          </p:cNvPicPr>
          <p:nvPr userDrawn="1">
            <a:videoFile r:link="rId2"/>
            <p:extLst>
              <p:ext uri="{DAA4B4D4-6D71-4841-9C94-3DE7FCFB9230}">
                <p14:media xmlns:p14="http://schemas.microsoft.com/office/powerpoint/2010/main" r:embed="rId1"/>
              </p:ext>
            </p:extLst>
          </p:nvPr>
        </p:nvPicPr>
        <p:blipFill rotWithShape="1">
          <a:blip r:embed="rId4" cstate="print"/>
          <a:srcRect t="4839" b="8065"/>
          <a:stretch/>
        </p:blipFill>
        <p:spPr>
          <a:xfrm>
            <a:off x="0" y="5486400"/>
            <a:ext cx="2362200" cy="1371600"/>
          </a:xfrm>
          <a:prstGeom prst="rect">
            <a:avLst/>
          </a:prstGeom>
        </p:spPr>
      </p:pic>
      <p:pic>
        <p:nvPicPr>
          <p:cNvPr id="8" name="Picture 7"/>
          <p:cNvPicPr>
            <a:picLocks noChangeAspect="1"/>
          </p:cNvPicPr>
          <p:nvPr userDrawn="1"/>
        </p:nvPicPr>
        <p:blipFill rotWithShape="1">
          <a:blip r:embed="rId5" cstate="print">
            <a:extLst>
              <a:ext uri="{28A0092B-C50C-407E-A947-70E740481C1C}">
                <a14:useLocalDpi xmlns:a14="http://schemas.microsoft.com/office/drawing/2010/main" val="0"/>
              </a:ext>
            </a:extLst>
          </a:blip>
          <a:srcRect t="75294"/>
          <a:stretch/>
        </p:blipFill>
        <p:spPr>
          <a:xfrm>
            <a:off x="0" y="5163671"/>
            <a:ext cx="9144000" cy="1694328"/>
          </a:xfrm>
          <a:prstGeom prst="rect">
            <a:avLst/>
          </a:prstGeom>
        </p:spPr>
      </p:pic>
      <p:sp>
        <p:nvSpPr>
          <p:cNvPr id="2" name="Vertical Title 1"/>
          <p:cNvSpPr>
            <a:spLocks noGrp="1"/>
          </p:cNvSpPr>
          <p:nvPr>
            <p:ph type="title" orient="vert"/>
          </p:nvPr>
        </p:nvSpPr>
        <p:spPr>
          <a:xfrm>
            <a:off x="6858000" y="97716"/>
            <a:ext cx="2057400" cy="6150684"/>
          </a:xfrm>
        </p:spPr>
        <p:txBody>
          <a:bodyPr vert="eaVert"/>
          <a:lstStyle>
            <a:lvl1pPr>
              <a:defRPr>
                <a:solidFill>
                  <a:schemeClr val="tx1"/>
                </a:solidFill>
                <a:effectLst>
                  <a:outerShdw blurRad="50800" dist="38100" dir="2700000" algn="tl" rotWithShape="0">
                    <a:prstClr val="black">
                      <a:alpha val="40000"/>
                    </a:prstClr>
                  </a:outerShdw>
                  <a:reflection blurRad="6350" stA="25000" endPos="45500" dir="5400000" sy="-100000" algn="bl" rotWithShape="0"/>
                </a:effectLst>
              </a:defRPr>
            </a:lvl1pPr>
          </a:lstStyle>
          <a:p>
            <a:r>
              <a:rPr lang="en-US" smtClean="0"/>
              <a:t>Click to edit Master title style</a:t>
            </a:r>
            <a:endParaRPr lang="en-US"/>
          </a:p>
        </p:txBody>
      </p:sp>
      <p:sp>
        <p:nvSpPr>
          <p:cNvPr id="3" name="Vertical Text Placeholder 2"/>
          <p:cNvSpPr>
            <a:spLocks noGrp="1"/>
          </p:cNvSpPr>
          <p:nvPr>
            <p:ph type="body" orient="vert" idx="1"/>
          </p:nvPr>
        </p:nvSpPr>
        <p:spPr>
          <a:xfrm>
            <a:off x="1295400" y="97716"/>
            <a:ext cx="5486400" cy="615068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648C186-A52E-4EF0-BCE2-F037F35B13E2}" type="datetimeFigureOut">
              <a:rPr lang="en-US" smtClean="0"/>
              <a:pPr/>
              <a:t>4/28/2011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22150D1-F9F4-4BA1-9404-779A35382010}" type="slidenum">
              <a:rPr lang="en-US" smtClean="0"/>
              <a:pPr/>
              <a:t>‹#›</a:t>
            </a:fld>
            <a:endParaRPr lang="en-US"/>
          </a:p>
        </p:txBody>
      </p:sp>
    </p:spTree>
    <p:extLst>
      <p:ext uri="{BB962C8B-B14F-4D97-AF65-F5344CB8AC3E}">
        <p14:creationId xmlns:p14="http://schemas.microsoft.com/office/powerpoint/2010/main" val="1071372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51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7"/>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7"/>
                                        </p:tgtEl>
                                      </p:cBhvr>
                                    </p:cmd>
                                  </p:childTnLst>
                                </p:cTn>
                              </p:par>
                            </p:childTnLst>
                          </p:cTn>
                        </p:par>
                      </p:childTnLst>
                    </p:cTn>
                  </p:par>
                </p:childTnLst>
              </p:cTn>
              <p:nextCondLst>
                <p:cond evt="onClick" delay="0">
                  <p:tgtEl>
                    <p:spTgt spid="7"/>
                  </p:tgtEl>
                </p:cond>
              </p:nextCondLst>
            </p:seq>
            <p:video>
              <p:cMediaNode>
                <p:cTn id="12" repeatCount="indefinite" fill="hold" display="0">
                  <p:stCondLst>
                    <p:cond delay="indefinite"/>
                  </p:stCondLst>
                </p:cTn>
                <p:tgtEl>
                  <p:spTgt spid="7"/>
                </p:tgtEl>
              </p:cMediaNode>
            </p:video>
          </p:childTnLst>
        </p:cTn>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579438"/>
            <a:ext cx="8229600" cy="31543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7736254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31763"/>
            <a:ext cx="8229600" cy="123825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533525"/>
            <a:ext cx="4038600" cy="44878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533525"/>
            <a:ext cx="4038600" cy="44878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0"/>
          </p:nvPr>
        </p:nvSpPr>
        <p:spPr>
          <a:xfrm>
            <a:off x="3124200" y="6245225"/>
            <a:ext cx="2895600" cy="476250"/>
          </a:xfrm>
        </p:spPr>
        <p:txBody>
          <a:bodyPr/>
          <a:lstStyle>
            <a:lvl1pPr>
              <a:defRPr/>
            </a:lvl1pPr>
          </a:lstStyle>
          <a:p>
            <a:endParaRPr lang="en-GB"/>
          </a:p>
        </p:txBody>
      </p:sp>
      <p:sp>
        <p:nvSpPr>
          <p:cNvPr id="6" name="Slide Number Placeholder 5"/>
          <p:cNvSpPr>
            <a:spLocks noGrp="1"/>
          </p:cNvSpPr>
          <p:nvPr>
            <p:ph type="sldNum" sz="quarter" idx="11"/>
          </p:nvPr>
        </p:nvSpPr>
        <p:spPr>
          <a:xfrm>
            <a:off x="6553200" y="6245225"/>
            <a:ext cx="2133600" cy="476250"/>
          </a:xfrm>
        </p:spPr>
        <p:txBody>
          <a:bodyPr/>
          <a:lstStyle>
            <a:lvl1pPr>
              <a:defRPr/>
            </a:lvl1pPr>
          </a:lstStyle>
          <a:p>
            <a:fld id="{939C1321-1BB1-4D22-BA09-712A46972883}" type="slidenum">
              <a:rPr lang="en-GB" smtClean="0"/>
              <a:pPr/>
              <a:t>‹#›</a:t>
            </a:fld>
            <a:endParaRPr lang="en-GB"/>
          </a:p>
        </p:txBody>
      </p:sp>
      <p:sp>
        <p:nvSpPr>
          <p:cNvPr id="7" name="Date Placeholder 6"/>
          <p:cNvSpPr>
            <a:spLocks noGrp="1"/>
          </p:cNvSpPr>
          <p:nvPr>
            <p:ph type="dt" sz="half" idx="12"/>
          </p:nvPr>
        </p:nvSpPr>
        <p:spPr>
          <a:xfrm>
            <a:off x="457200" y="6245225"/>
            <a:ext cx="2133600" cy="476250"/>
          </a:xfrm>
        </p:spPr>
        <p:txBody>
          <a:bodyPr/>
          <a:lstStyle>
            <a:lvl1pPr>
              <a:defRPr/>
            </a:lvl1pPr>
          </a:lstStyle>
          <a:p>
            <a:endParaRPr lang="en-GB"/>
          </a:p>
        </p:txBody>
      </p:sp>
    </p:spTree>
    <p:extLst>
      <p:ext uri="{BB962C8B-B14F-4D97-AF65-F5344CB8AC3E}">
        <p14:creationId xmlns:p14="http://schemas.microsoft.com/office/powerpoint/2010/main" val="1991421700"/>
      </p:ext>
    </p:extLst>
  </p:cSld>
  <p:clrMapOvr>
    <a:masterClrMapping/>
  </p:clrMapOvr>
  <p:transition>
    <p:wipe dir="r"/>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648C186-A52E-4EF0-BCE2-F037F35B13E2}" type="datetimeFigureOut">
              <a:rPr lang="en-US" smtClean="0"/>
              <a:pPr/>
              <a:t>4/28/2011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22150D1-F9F4-4BA1-9404-779A35382010}" type="slidenum">
              <a:rPr lang="en-US" smtClean="0"/>
              <a:pPr/>
              <a:t>‹#›</a:t>
            </a:fld>
            <a:endParaRPr lang="en-US"/>
          </a:p>
        </p:txBody>
      </p:sp>
    </p:spTree>
    <p:extLst>
      <p:ext uri="{BB962C8B-B14F-4D97-AF65-F5344CB8AC3E}">
        <p14:creationId xmlns:p14="http://schemas.microsoft.com/office/powerpoint/2010/main" val="23127377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709987"/>
            <a:ext cx="7772400" cy="1362075"/>
          </a:xfrm>
        </p:spPr>
        <p:txBody>
          <a:bodyPr anchor="t"/>
          <a:lstStyle>
            <a:lvl1pPr algn="l">
              <a:defRPr sz="4000" b="1" cap="all">
                <a:solidFill>
                  <a:schemeClr val="tx1"/>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722313" y="2209800"/>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648C186-A52E-4EF0-BCE2-F037F35B13E2}" type="datetimeFigureOut">
              <a:rPr lang="en-US" smtClean="0"/>
              <a:pPr/>
              <a:t>4/28/2011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22150D1-F9F4-4BA1-9404-779A35382010}" type="slidenum">
              <a:rPr lang="en-US" smtClean="0"/>
              <a:pPr/>
              <a:t>‹#›</a:t>
            </a:fld>
            <a:endParaRPr lang="en-US"/>
          </a:p>
        </p:txBody>
      </p:sp>
    </p:spTree>
    <p:extLst>
      <p:ext uri="{BB962C8B-B14F-4D97-AF65-F5344CB8AC3E}">
        <p14:creationId xmlns:p14="http://schemas.microsoft.com/office/powerpoint/2010/main" val="22948950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279264" y="1722437"/>
            <a:ext cx="374904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166360" y="1722437"/>
            <a:ext cx="374904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F648C186-A52E-4EF0-BCE2-F037F35B13E2}" type="datetimeFigureOut">
              <a:rPr lang="en-US" smtClean="0"/>
              <a:pPr/>
              <a:t>4/28/2011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22150D1-F9F4-4BA1-9404-779A35382010}" type="slidenum">
              <a:rPr lang="en-US" smtClean="0"/>
              <a:pPr/>
              <a:t>‹#›</a:t>
            </a:fld>
            <a:endParaRPr lang="en-US"/>
          </a:p>
        </p:txBody>
      </p:sp>
    </p:spTree>
    <p:extLst>
      <p:ext uri="{BB962C8B-B14F-4D97-AF65-F5344CB8AC3E}">
        <p14:creationId xmlns:p14="http://schemas.microsoft.com/office/powerpoint/2010/main" val="35575946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293812" y="1722792"/>
            <a:ext cx="3735388" cy="639762"/>
          </a:xfrm>
        </p:spPr>
        <p:txBody>
          <a:bodyPr anchor="b">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293812" y="2362554"/>
            <a:ext cx="37353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181601" y="1722792"/>
            <a:ext cx="3733800" cy="639762"/>
          </a:xfrm>
        </p:spPr>
        <p:txBody>
          <a:bodyPr anchor="b">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181601" y="2362554"/>
            <a:ext cx="37338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648C186-A52E-4EF0-BCE2-F037F35B13E2}" type="datetimeFigureOut">
              <a:rPr lang="en-US" smtClean="0"/>
              <a:pPr/>
              <a:t>4/28/2011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22150D1-F9F4-4BA1-9404-779A35382010}" type="slidenum">
              <a:rPr lang="en-US" smtClean="0"/>
              <a:pPr/>
              <a:t>‹#›</a:t>
            </a:fld>
            <a:endParaRPr lang="en-US"/>
          </a:p>
        </p:txBody>
      </p:sp>
    </p:spTree>
    <p:extLst>
      <p:ext uri="{BB962C8B-B14F-4D97-AF65-F5344CB8AC3E}">
        <p14:creationId xmlns:p14="http://schemas.microsoft.com/office/powerpoint/2010/main" val="23005795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648C186-A52E-4EF0-BCE2-F037F35B13E2}" type="datetimeFigureOut">
              <a:rPr lang="en-US" smtClean="0"/>
              <a:pPr/>
              <a:t>4/28/2011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22150D1-F9F4-4BA1-9404-779A35382010}" type="slidenum">
              <a:rPr lang="en-US" smtClean="0"/>
              <a:pPr/>
              <a:t>‹#›</a:t>
            </a:fld>
            <a:endParaRPr lang="en-US"/>
          </a:p>
        </p:txBody>
      </p:sp>
    </p:spTree>
    <p:extLst>
      <p:ext uri="{BB962C8B-B14F-4D97-AF65-F5344CB8AC3E}">
        <p14:creationId xmlns:p14="http://schemas.microsoft.com/office/powerpoint/2010/main" val="1016408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648C186-A52E-4EF0-BCE2-F037F35B13E2}" type="datetimeFigureOut">
              <a:rPr lang="en-US" smtClean="0"/>
              <a:pPr/>
              <a:t>4/28/2011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22150D1-F9F4-4BA1-9404-779A35382010}" type="slidenum">
              <a:rPr lang="en-US" smtClean="0"/>
              <a:pPr/>
              <a:t>‹#›</a:t>
            </a:fld>
            <a:endParaRPr lang="en-US"/>
          </a:p>
        </p:txBody>
      </p:sp>
    </p:spTree>
    <p:extLst>
      <p:ext uri="{BB962C8B-B14F-4D97-AF65-F5344CB8AC3E}">
        <p14:creationId xmlns:p14="http://schemas.microsoft.com/office/powerpoint/2010/main" val="11793634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pic>
        <p:nvPicPr>
          <p:cNvPr id="8" name="Earth Glass against white,loop.wmv">
            <a:hlinkClick r:id="" action="ppaction://media"/>
          </p:cNvPr>
          <p:cNvPicPr>
            <a:picLocks noChangeAspect="1"/>
          </p:cNvPicPr>
          <p:nvPr userDrawn="1">
            <a:videoFile r:link="rId2"/>
            <p:extLst>
              <p:ext uri="{DAA4B4D4-6D71-4841-9C94-3DE7FCFB9230}">
                <p14:media xmlns:p14="http://schemas.microsoft.com/office/powerpoint/2010/main" r:embed="rId1"/>
              </p:ext>
            </p:extLst>
          </p:nvPr>
        </p:nvPicPr>
        <p:blipFill rotWithShape="1">
          <a:blip r:embed="rId4" cstate="print"/>
          <a:srcRect t="4839" b="8065"/>
          <a:stretch/>
        </p:blipFill>
        <p:spPr>
          <a:xfrm>
            <a:off x="0" y="5486400"/>
            <a:ext cx="2362200" cy="1371600"/>
          </a:xfrm>
          <a:prstGeom prst="rect">
            <a:avLst/>
          </a:prstGeom>
        </p:spPr>
      </p:pic>
      <p:pic>
        <p:nvPicPr>
          <p:cNvPr id="9" name="Picture 8"/>
          <p:cNvPicPr>
            <a:picLocks noChangeAspect="1"/>
          </p:cNvPicPr>
          <p:nvPr userDrawn="1"/>
        </p:nvPicPr>
        <p:blipFill rotWithShape="1">
          <a:blip r:embed="rId5" cstate="print">
            <a:extLst>
              <a:ext uri="{28A0092B-C50C-407E-A947-70E740481C1C}">
                <a14:useLocalDpi xmlns:a14="http://schemas.microsoft.com/office/drawing/2010/main" val="0"/>
              </a:ext>
            </a:extLst>
          </a:blip>
          <a:srcRect t="75294"/>
          <a:stretch/>
        </p:blipFill>
        <p:spPr>
          <a:xfrm>
            <a:off x="0" y="5163671"/>
            <a:ext cx="9144000" cy="1694328"/>
          </a:xfrm>
          <a:prstGeom prst="rect">
            <a:avLst/>
          </a:prstGeom>
        </p:spPr>
      </p:pic>
      <p:sp>
        <p:nvSpPr>
          <p:cNvPr id="2" name="Title 1"/>
          <p:cNvSpPr>
            <a:spLocks noGrp="1"/>
          </p:cNvSpPr>
          <p:nvPr>
            <p:ph type="title"/>
          </p:nvPr>
        </p:nvSpPr>
        <p:spPr>
          <a:xfrm>
            <a:off x="1295400" y="152400"/>
            <a:ext cx="3008313" cy="1162050"/>
          </a:xfrm>
        </p:spPr>
        <p:txBody>
          <a:bodyPr anchor="b"/>
          <a:lstStyle>
            <a:lvl1pPr algn="l">
              <a:defRPr sz="2000" b="1">
                <a:solidFill>
                  <a:schemeClr val="tx1"/>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4419600" y="152400"/>
            <a:ext cx="4495800" cy="60960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295400" y="1314450"/>
            <a:ext cx="3008313" cy="49339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648C186-A52E-4EF0-BCE2-F037F35B13E2}" type="datetimeFigureOut">
              <a:rPr lang="en-US" smtClean="0"/>
              <a:pPr/>
              <a:t>4/28/2011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22150D1-F9F4-4BA1-9404-779A35382010}" type="slidenum">
              <a:rPr lang="en-US" smtClean="0"/>
              <a:pPr/>
              <a:t>‹#›</a:t>
            </a:fld>
            <a:endParaRPr lang="en-US"/>
          </a:p>
        </p:txBody>
      </p:sp>
    </p:spTree>
    <p:extLst>
      <p:ext uri="{BB962C8B-B14F-4D97-AF65-F5344CB8AC3E}">
        <p14:creationId xmlns:p14="http://schemas.microsoft.com/office/powerpoint/2010/main" val="2542394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51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8"/>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8"/>
                                        </p:tgtEl>
                                      </p:cBhvr>
                                    </p:cmd>
                                  </p:childTnLst>
                                </p:cTn>
                              </p:par>
                            </p:childTnLst>
                          </p:cTn>
                        </p:par>
                      </p:childTnLst>
                    </p:cTn>
                  </p:par>
                </p:childTnLst>
              </p:cTn>
              <p:nextCondLst>
                <p:cond evt="onClick" delay="0">
                  <p:tgtEl>
                    <p:spTgt spid="8"/>
                  </p:tgtEl>
                </p:cond>
              </p:nextCondLst>
            </p:seq>
            <p:video>
              <p:cMediaNode>
                <p:cTn id="12" repeatCount="indefinite" fill="hold" display="0">
                  <p:stCondLst>
                    <p:cond delay="indefinite"/>
                  </p:stCondLst>
                </p:cTn>
                <p:tgtEl>
                  <p:spTgt spid="8"/>
                </p:tgtEl>
              </p:cMediaNode>
            </p:video>
          </p:childTnLst>
        </p:cTn>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solidFill>
                  <a:schemeClr val="tx1"/>
                </a:solidFill>
              </a:defRPr>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648C186-A52E-4EF0-BCE2-F037F35B13E2}" type="datetimeFigureOut">
              <a:rPr lang="en-US" smtClean="0"/>
              <a:pPr/>
              <a:t>4/28/2011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22150D1-F9F4-4BA1-9404-779A35382010}" type="slidenum">
              <a:rPr lang="en-US" smtClean="0"/>
              <a:pPr/>
              <a:t>‹#›</a:t>
            </a:fld>
            <a:endParaRPr lang="en-US"/>
          </a:p>
        </p:txBody>
      </p:sp>
    </p:spTree>
    <p:extLst>
      <p:ext uri="{BB962C8B-B14F-4D97-AF65-F5344CB8AC3E}">
        <p14:creationId xmlns:p14="http://schemas.microsoft.com/office/powerpoint/2010/main" val="3190516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video" Target="../media/media1.wmv"/><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microsoft.com/office/2007/relationships/media" Target="../media/media1.wmv"/><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Earth Glass against white,loop.wmv">
            <a:hlinkClick r:id="" action="ppaction://media"/>
          </p:cNvPr>
          <p:cNvPicPr>
            <a:picLocks noChangeAspect="1"/>
          </p:cNvPicPr>
          <p:nvPr>
            <a:videoFile r:link="rId16"/>
            <p:extLst>
              <p:ext uri="{DAA4B4D4-6D71-4841-9C94-3DE7FCFB9230}">
                <p14:media xmlns:p14="http://schemas.microsoft.com/office/powerpoint/2010/main" r:embed="rId15"/>
              </p:ext>
            </p:extLst>
          </p:nvPr>
        </p:nvPicPr>
        <p:blipFill rotWithShape="1">
          <a:blip r:embed="rId17" cstate="print"/>
          <a:srcRect t="4839" b="8065"/>
          <a:stretch/>
        </p:blipFill>
        <p:spPr>
          <a:xfrm>
            <a:off x="0" y="5486400"/>
            <a:ext cx="2362200" cy="1371600"/>
          </a:xfrm>
          <a:prstGeom prst="rect">
            <a:avLst/>
          </a:prstGeom>
        </p:spPr>
      </p:pic>
      <p:pic>
        <p:nvPicPr>
          <p:cNvPr id="8" name="Picture 7"/>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228600" y="54684"/>
            <a:ext cx="8686800" cy="1056042"/>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1295400" y="1676400"/>
            <a:ext cx="7620000" cy="45720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2286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648C186-A52E-4EF0-BCE2-F037F35B13E2}" type="datetimeFigureOut">
              <a:rPr lang="en-US" smtClean="0"/>
              <a:pPr/>
              <a:t>4/28/2011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7818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22150D1-F9F4-4BA1-9404-779A35382010}" type="slidenum">
              <a:rPr lang="en-US" smtClean="0"/>
              <a:pPr/>
              <a:t>‹#›</a:t>
            </a:fld>
            <a:endParaRPr lang="en-US"/>
          </a:p>
        </p:txBody>
      </p:sp>
    </p:spTree>
    <p:extLst>
      <p:ext uri="{BB962C8B-B14F-4D97-AF65-F5344CB8AC3E}">
        <p14:creationId xmlns:p14="http://schemas.microsoft.com/office/powerpoint/2010/main" val="253306237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51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7"/>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7"/>
                                        </p:tgtEl>
                                      </p:cBhvr>
                                    </p:cmd>
                                  </p:childTnLst>
                                </p:cTn>
                              </p:par>
                            </p:childTnLst>
                          </p:cTn>
                        </p:par>
                      </p:childTnLst>
                    </p:cTn>
                  </p:par>
                </p:childTnLst>
              </p:cTn>
              <p:nextCondLst>
                <p:cond evt="onClick" delay="0">
                  <p:tgtEl>
                    <p:spTgt spid="7"/>
                  </p:tgtEl>
                </p:cond>
              </p:nextCondLst>
            </p:seq>
            <p:video>
              <p:cMediaNode>
                <p:cTn id="12" repeatCount="indefinite" fill="hold" display="0">
                  <p:stCondLst>
                    <p:cond delay="indefinite"/>
                  </p:stCondLst>
                </p:cTn>
                <p:tgtEl>
                  <p:spTgt spid="7"/>
                </p:tgtEl>
              </p:cMediaNode>
            </p:video>
          </p:childTnLst>
        </p:cTn>
      </p:par>
    </p:tnLst>
  </p:timing>
  <p:txStyles>
    <p:titleStyle>
      <a:lvl1pPr algn="l" defTabSz="914400" rtl="0" eaLnBrk="1" latinLnBrk="0" hangingPunct="1">
        <a:spcBef>
          <a:spcPct val="0"/>
        </a:spcBef>
        <a:buNone/>
        <a:defRPr sz="4400" b="1" kern="1200">
          <a:solidFill>
            <a:schemeClr val="bg1"/>
          </a:solidFill>
          <a:effectLst>
            <a:outerShdw blurRad="50800" dist="38100" dir="2700000" algn="tl" rotWithShape="0">
              <a:prstClr val="black">
                <a:alpha val="40000"/>
              </a:prstClr>
            </a:outerShdw>
            <a:reflection blurRad="6350" stA="55000" endA="300" endPos="45500" dir="5400000" sy="-100000" algn="bl" rotWithShape="0"/>
          </a:effectLst>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5.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5.emf"/><Relationship Id="rId1" Type="http://schemas.openxmlformats.org/officeDocument/2006/relationships/slideLayout" Target="../slideLayouts/slideLayout2.xml"/><Relationship Id="rId5" Type="http://schemas.openxmlformats.org/officeDocument/2006/relationships/image" Target="../media/image16.jpeg"/><Relationship Id="rId4" Type="http://schemas.openxmlformats.org/officeDocument/2006/relationships/image" Target="../media/image15.jpeg"/></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5.e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5.emf"/><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1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5.emf"/></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2.xml"/><Relationship Id="rId4" Type="http://schemas.openxmlformats.org/officeDocument/2006/relationships/image" Target="../media/image5.emf"/></Relationships>
</file>

<file path=ppt/slides/_rels/slide22.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Layout" Target="../slideLayouts/slideLayout2.xml"/><Relationship Id="rId4" Type="http://schemas.openxmlformats.org/officeDocument/2006/relationships/image" Target="../media/image5.emf"/></Relationships>
</file>

<file path=ppt/slides/_rels/slide2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png"/><Relationship Id="rId1" Type="http://schemas.openxmlformats.org/officeDocument/2006/relationships/slideLayout" Target="../slideLayouts/slideLayout2.xml"/><Relationship Id="rId5" Type="http://schemas.openxmlformats.org/officeDocument/2006/relationships/image" Target="../media/image5.emf"/><Relationship Id="rId4" Type="http://schemas.openxmlformats.org/officeDocument/2006/relationships/image" Target="../media/image33.jpeg"/></Relationships>
</file>

<file path=ppt/slides/_rels/slide25.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eg"/><Relationship Id="rId1" Type="http://schemas.openxmlformats.org/officeDocument/2006/relationships/slideLayout" Target="../slideLayouts/slideLayout2.xml"/><Relationship Id="rId4" Type="http://schemas.openxmlformats.org/officeDocument/2006/relationships/image" Target="../media/image5.emf"/></Relationships>
</file>

<file path=ppt/slides/_rels/slide27.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39.gi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5.emf"/><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9.wmf"/><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png"/><Relationship Id="rId1" Type="http://schemas.openxmlformats.org/officeDocument/2006/relationships/slideLayout" Target="../slideLayouts/slideLayout2.xml"/><Relationship Id="rId4" Type="http://schemas.openxmlformats.org/officeDocument/2006/relationships/image" Target="../media/image5.emf"/></Relationships>
</file>

<file path=ppt/slides/_rels/slide52.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emf"/><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emf"/><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9.png"/><Relationship Id="rId1" Type="http://schemas.openxmlformats.org/officeDocument/2006/relationships/slideLayout" Target="../slideLayouts/slideLayout2.xml"/><Relationship Id="rId5" Type="http://schemas.openxmlformats.org/officeDocument/2006/relationships/image" Target="../media/image5.emf"/><Relationship Id="rId4" Type="http://schemas.openxmlformats.org/officeDocument/2006/relationships/image" Target="../media/image60.png"/></Relationships>
</file>

<file path=ppt/slides/_rels/slide63.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5.emf"/><Relationship Id="rId4" Type="http://schemas.openxmlformats.org/officeDocument/2006/relationships/image" Target="../media/image62.emf"/></Relationships>
</file>

<file path=ppt/slides/_rels/slide65.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63.emf"/><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vmlDrawing" Target="../drawings/vmlDrawing2.vml"/><Relationship Id="rId5" Type="http://schemas.openxmlformats.org/officeDocument/2006/relationships/image" Target="../media/image5.emf"/><Relationship Id="rId4" Type="http://schemas.openxmlformats.org/officeDocument/2006/relationships/image" Target="../media/image64.emf"/></Relationships>
</file>

<file path=ppt/slides/_rels/slide6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5.emf"/><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5.emf"/><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5.emf"/><Relationship Id="rId1" Type="http://schemas.openxmlformats.org/officeDocument/2006/relationships/slideLayout" Target="../slideLayouts/slideLayout2.xml"/><Relationship Id="rId4" Type="http://schemas.openxmlformats.org/officeDocument/2006/relationships/image" Target="../media/image77.png"/></Relationships>
</file>

<file path=ppt/slides/_rels/slide87.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5.emf"/><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5.emf"/><Relationship Id="rId1" Type="http://schemas.openxmlformats.org/officeDocument/2006/relationships/slideLayout" Target="../slideLayouts/slideLayout2.xml"/><Relationship Id="rId4" Type="http://schemas.openxmlformats.org/officeDocument/2006/relationships/image" Target="../media/image80.png"/></Relationships>
</file>

<file path=ppt/slides/_rels/slide89.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5.emf"/><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90.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81.jpeg"/><Relationship Id="rId1" Type="http://schemas.openxmlformats.org/officeDocument/2006/relationships/slideLayout" Target="../slideLayouts/slideLayout13.xml"/><Relationship Id="rId4" Type="http://schemas.openxmlformats.org/officeDocument/2006/relationships/image" Target="../media/image82.png"/></Relationships>
</file>

<file path=ppt/slides/_rels/slide91.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5.emf"/><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84.gif"/><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85.jpe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86.jpe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Autofit/>
          </a:bodyPr>
          <a:lstStyle/>
          <a:p>
            <a:r>
              <a:rPr lang="en-US" sz="3200" dirty="0" smtClean="0">
                <a:latin typeface="Centaur" pitchFamily="18" charset="0"/>
              </a:rPr>
              <a:t>Optimization of Well Stimulation </a:t>
            </a:r>
            <a:r>
              <a:rPr lang="en-US" sz="3200" dirty="0">
                <a:latin typeface="Centaur" pitchFamily="18" charset="0"/>
              </a:rPr>
              <a:t>Fluids in the Marcellus Shale Gas Development</a:t>
            </a:r>
            <a:br>
              <a:rPr lang="en-US" sz="3200" dirty="0">
                <a:latin typeface="Centaur" pitchFamily="18" charset="0"/>
              </a:rPr>
            </a:br>
            <a:r>
              <a:rPr lang="en-US" sz="3200" dirty="0">
                <a:latin typeface="Centaur" pitchFamily="18" charset="0"/>
              </a:rPr>
              <a:t>Using Integrated Technologies</a:t>
            </a:r>
          </a:p>
        </p:txBody>
      </p:sp>
      <p:sp>
        <p:nvSpPr>
          <p:cNvPr id="3" name="Subtitle 2"/>
          <p:cNvSpPr>
            <a:spLocks noGrp="1"/>
          </p:cNvSpPr>
          <p:nvPr>
            <p:ph type="subTitle" idx="1"/>
          </p:nvPr>
        </p:nvSpPr>
        <p:spPr>
          <a:xfrm>
            <a:off x="3810000" y="4343400"/>
            <a:ext cx="5181600" cy="1219200"/>
          </a:xfrm>
        </p:spPr>
        <p:txBody>
          <a:bodyPr>
            <a:normAutofit fontScale="92500" lnSpcReduction="20000"/>
          </a:bodyPr>
          <a:lstStyle/>
          <a:p>
            <a:r>
              <a:rPr lang="en-US" sz="2000" dirty="0" err="1">
                <a:latin typeface="Centaur" pitchFamily="18" charset="0"/>
              </a:rPr>
              <a:t>Choyong</a:t>
            </a:r>
            <a:r>
              <a:rPr lang="en-US" sz="2000" dirty="0">
                <a:latin typeface="Centaur" pitchFamily="18" charset="0"/>
              </a:rPr>
              <a:t> </a:t>
            </a:r>
            <a:r>
              <a:rPr lang="en-US" sz="2000" dirty="0" smtClean="0">
                <a:latin typeface="Centaur" pitchFamily="18" charset="0"/>
              </a:rPr>
              <a:t>Hyun 	</a:t>
            </a:r>
            <a:r>
              <a:rPr lang="en-US" sz="2000" smtClean="0">
                <a:latin typeface="Centaur" pitchFamily="18" charset="0"/>
              </a:rPr>
              <a:t>	Khaled </a:t>
            </a:r>
            <a:r>
              <a:rPr lang="en-US" sz="2000" dirty="0">
                <a:latin typeface="Centaur" pitchFamily="18" charset="0"/>
              </a:rPr>
              <a:t>Enab</a:t>
            </a:r>
          </a:p>
          <a:p>
            <a:r>
              <a:rPr lang="en-US" sz="2000" dirty="0" smtClean="0">
                <a:latin typeface="Centaur" pitchFamily="18" charset="0"/>
              </a:rPr>
              <a:t>Chris </a:t>
            </a:r>
            <a:r>
              <a:rPr lang="en-US" sz="2000" dirty="0" err="1">
                <a:latin typeface="Centaur" pitchFamily="18" charset="0"/>
              </a:rPr>
              <a:t>Madu</a:t>
            </a:r>
            <a:r>
              <a:rPr lang="en-US" sz="2000" dirty="0">
                <a:latin typeface="Centaur" pitchFamily="18" charset="0"/>
              </a:rPr>
              <a:t>  </a:t>
            </a:r>
            <a:r>
              <a:rPr lang="en-US" sz="2000" dirty="0" smtClean="0">
                <a:latin typeface="Centaur" pitchFamily="18" charset="0"/>
              </a:rPr>
              <a:t>		Li </a:t>
            </a:r>
            <a:r>
              <a:rPr lang="en-US" sz="2000" dirty="0">
                <a:latin typeface="Centaur" pitchFamily="18" charset="0"/>
              </a:rPr>
              <a:t>Hang</a:t>
            </a:r>
          </a:p>
          <a:p>
            <a:r>
              <a:rPr lang="en-US" sz="2000" dirty="0" smtClean="0">
                <a:latin typeface="Centaur" pitchFamily="18" charset="0"/>
              </a:rPr>
              <a:t>Jason </a:t>
            </a:r>
            <a:r>
              <a:rPr lang="en-US" sz="2000" dirty="0">
                <a:latin typeface="Centaur" pitchFamily="18" charset="0"/>
              </a:rPr>
              <a:t>York		</a:t>
            </a:r>
            <a:r>
              <a:rPr lang="en-US" sz="2000" dirty="0" smtClean="0">
                <a:latin typeface="Centaur" pitchFamily="18" charset="0"/>
              </a:rPr>
              <a:t>Richard </a:t>
            </a:r>
            <a:r>
              <a:rPr lang="en-US" sz="2000" dirty="0" err="1">
                <a:latin typeface="Centaur" pitchFamily="18" charset="0"/>
              </a:rPr>
              <a:t>Olawoyin</a:t>
            </a:r>
            <a:r>
              <a:rPr lang="en-US" sz="2000" dirty="0">
                <a:latin typeface="Centaur" pitchFamily="18" charset="0"/>
              </a:rPr>
              <a:t>		</a:t>
            </a:r>
          </a:p>
        </p:txBody>
      </p:sp>
      <p:sp>
        <p:nvSpPr>
          <p:cNvPr id="4" name="Rectangle 3"/>
          <p:cNvSpPr/>
          <p:nvPr/>
        </p:nvSpPr>
        <p:spPr>
          <a:xfrm>
            <a:off x="4572000" y="6211669"/>
            <a:ext cx="4572000" cy="646331"/>
          </a:xfrm>
          <a:prstGeom prst="rect">
            <a:avLst/>
          </a:prstGeom>
        </p:spPr>
        <p:txBody>
          <a:bodyPr>
            <a:spAutoFit/>
          </a:bodyPr>
          <a:lstStyle/>
          <a:p>
            <a:pPr lvl="0" algn="ctr">
              <a:defRPr/>
            </a:pPr>
            <a:r>
              <a:rPr lang="en-US" b="1" kern="0" dirty="0" smtClean="0">
                <a:solidFill>
                  <a:schemeClr val="accent4">
                    <a:lumMod val="75000"/>
                  </a:schemeClr>
                </a:solidFill>
                <a:latin typeface="Centaur" pitchFamily="18" charset="0"/>
                <a:cs typeface="Times New Roman" pitchFamily="18" charset="0"/>
              </a:rPr>
              <a:t>INTEGRATIVE DESIGN: </a:t>
            </a:r>
            <a:r>
              <a:rPr lang="en-US" b="1" kern="0" dirty="0">
                <a:solidFill>
                  <a:schemeClr val="accent4">
                    <a:lumMod val="75000"/>
                  </a:schemeClr>
                </a:solidFill>
                <a:latin typeface="Centaur" pitchFamily="18" charset="0"/>
                <a:cs typeface="Times New Roman" pitchFamily="18" charset="0"/>
              </a:rPr>
              <a:t>EME 580  </a:t>
            </a:r>
            <a:endParaRPr lang="en-US" b="1" kern="0" dirty="0" smtClean="0">
              <a:solidFill>
                <a:schemeClr val="accent4">
                  <a:lumMod val="75000"/>
                </a:schemeClr>
              </a:solidFill>
              <a:latin typeface="Centaur" pitchFamily="18" charset="0"/>
              <a:cs typeface="Times New Roman" pitchFamily="18" charset="0"/>
            </a:endParaRPr>
          </a:p>
          <a:p>
            <a:pPr lvl="0" algn="ctr">
              <a:defRPr/>
            </a:pPr>
            <a:r>
              <a:rPr lang="en-US" b="1" kern="0" dirty="0" smtClean="0">
                <a:solidFill>
                  <a:schemeClr val="accent4">
                    <a:lumMod val="75000"/>
                  </a:schemeClr>
                </a:solidFill>
                <a:latin typeface="Centaur" pitchFamily="18" charset="0"/>
                <a:cs typeface="Times New Roman" pitchFamily="18" charset="0"/>
              </a:rPr>
              <a:t>SPRING </a:t>
            </a:r>
            <a:r>
              <a:rPr lang="en-US" b="1" kern="0" dirty="0">
                <a:solidFill>
                  <a:schemeClr val="accent4">
                    <a:lumMod val="75000"/>
                  </a:schemeClr>
                </a:solidFill>
                <a:latin typeface="Centaur" pitchFamily="18" charset="0"/>
                <a:cs typeface="Times New Roman" pitchFamily="18" charset="0"/>
              </a:rPr>
              <a:t>2011</a:t>
            </a:r>
          </a:p>
        </p:txBody>
      </p:sp>
    </p:spTree>
    <p:extLst>
      <p:ext uri="{BB962C8B-B14F-4D97-AF65-F5344CB8AC3E}">
        <p14:creationId xmlns:p14="http://schemas.microsoft.com/office/powerpoint/2010/main" val="126782744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199" y="124577"/>
            <a:ext cx="3352801" cy="1056042"/>
          </a:xfrm>
        </p:spPr>
        <p:txBody>
          <a:bodyPr>
            <a:normAutofit/>
          </a:bodyPr>
          <a:lstStyle/>
          <a:p>
            <a:r>
              <a:rPr lang="en-US" sz="3200" dirty="0">
                <a:latin typeface="Centaur" pitchFamily="18" charset="0"/>
              </a:rPr>
              <a:t>Why Now?</a:t>
            </a:r>
          </a:p>
        </p:txBody>
      </p:sp>
      <p:grpSp>
        <p:nvGrpSpPr>
          <p:cNvPr id="4" name="Group 3"/>
          <p:cNvGrpSpPr/>
          <p:nvPr/>
        </p:nvGrpSpPr>
        <p:grpSpPr>
          <a:xfrm>
            <a:off x="6858000" y="228600"/>
            <a:ext cx="1904999" cy="847996"/>
            <a:chOff x="6858000" y="228600"/>
            <a:chExt cx="1904999" cy="847996"/>
          </a:xfrm>
        </p:grpSpPr>
        <p:pic>
          <p:nvPicPr>
            <p:cNvPr id="7" name="Picture 6" descr="C:\Documents and Settings\kzs145\Desktop\psu_wht.emf"/>
            <p:cNvPicPr>
              <a:picLocks noChangeAspect="1" noChangeArrowheads="1"/>
            </p:cNvPicPr>
            <p:nvPr/>
          </p:nvPicPr>
          <p:blipFill>
            <a:blip r:embed="rId2" cstate="print"/>
            <a:srcRect/>
            <a:stretch>
              <a:fillRect/>
            </a:stretch>
          </p:blipFill>
          <p:spPr bwMode="auto">
            <a:xfrm>
              <a:off x="6858000" y="228600"/>
              <a:ext cx="1904999" cy="847996"/>
            </a:xfrm>
            <a:prstGeom prst="rect">
              <a:avLst/>
            </a:prstGeom>
            <a:noFill/>
            <a:ln w="9525">
              <a:noFill/>
              <a:miter lim="800000"/>
              <a:headEnd/>
              <a:tailEnd/>
            </a:ln>
          </p:spPr>
        </p:pic>
        <p:sp>
          <p:nvSpPr>
            <p:cNvPr id="3" name="TextBox 2"/>
            <p:cNvSpPr txBox="1"/>
            <p:nvPr/>
          </p:nvSpPr>
          <p:spPr>
            <a:xfrm>
              <a:off x="8001000" y="468868"/>
              <a:ext cx="745717" cy="261610"/>
            </a:xfrm>
            <a:prstGeom prst="rect">
              <a:avLst/>
            </a:prstGeom>
            <a:noFill/>
          </p:spPr>
          <p:txBody>
            <a:bodyPr wrap="none" rtlCol="0">
              <a:spAutoFit/>
            </a:bodyPr>
            <a:lstStyle/>
            <a:p>
              <a:r>
                <a:rPr lang="en-US" sz="1100" b="1" dirty="0" smtClean="0">
                  <a:solidFill>
                    <a:schemeClr val="bg1"/>
                  </a:solidFill>
                  <a:latin typeface="Book Antiqua" pitchFamily="18" charset="0"/>
                </a:rPr>
                <a:t>EME 580</a:t>
              </a:r>
              <a:endParaRPr lang="en-US" sz="1100" b="1" dirty="0">
                <a:solidFill>
                  <a:schemeClr val="bg1"/>
                </a:solidFill>
                <a:latin typeface="Book Antiqua" pitchFamily="18" charset="0"/>
              </a:endParaRPr>
            </a:p>
          </p:txBody>
        </p:sp>
      </p:grpSp>
      <p:sp>
        <p:nvSpPr>
          <p:cNvPr id="6" name="Rectangle 5"/>
          <p:cNvSpPr/>
          <p:nvPr/>
        </p:nvSpPr>
        <p:spPr>
          <a:xfrm>
            <a:off x="609600" y="1905000"/>
            <a:ext cx="2667000" cy="3250121"/>
          </a:xfrm>
          <a:prstGeom prst="rect">
            <a:avLst/>
          </a:prstGeom>
        </p:spPr>
        <p:txBody>
          <a:bodyPr wrap="square">
            <a:spAutoFit/>
          </a:bodyPr>
          <a:lstStyle/>
          <a:p>
            <a:pPr>
              <a:lnSpc>
                <a:spcPct val="90000"/>
              </a:lnSpc>
            </a:pPr>
            <a:r>
              <a:rPr lang="en-US" dirty="0">
                <a:latin typeface="Centaur" pitchFamily="18" charset="0"/>
              </a:rPr>
              <a:t>Meets our American goals:  </a:t>
            </a:r>
            <a:endParaRPr lang="en-US" dirty="0" smtClean="0">
              <a:latin typeface="Centaur" pitchFamily="18" charset="0"/>
            </a:endParaRPr>
          </a:p>
          <a:p>
            <a:pPr marL="285750" indent="-285750">
              <a:lnSpc>
                <a:spcPct val="150000"/>
              </a:lnSpc>
              <a:buFont typeface="Wingdings" pitchFamily="2" charset="2"/>
              <a:buChar char="ü"/>
            </a:pPr>
            <a:r>
              <a:rPr lang="en-US" dirty="0" smtClean="0">
                <a:latin typeface="Centaur" pitchFamily="18" charset="0"/>
              </a:rPr>
              <a:t>relatively clean</a:t>
            </a:r>
            <a:r>
              <a:rPr lang="en-US" dirty="0">
                <a:latin typeface="Centaur" pitchFamily="18" charset="0"/>
              </a:rPr>
              <a:t>, </a:t>
            </a:r>
            <a:endParaRPr lang="en-US" dirty="0" smtClean="0">
              <a:latin typeface="Centaur" pitchFamily="18" charset="0"/>
            </a:endParaRPr>
          </a:p>
          <a:p>
            <a:pPr marL="285750" indent="-285750">
              <a:lnSpc>
                <a:spcPct val="150000"/>
              </a:lnSpc>
              <a:buFont typeface="Wingdings" pitchFamily="2" charset="2"/>
              <a:buChar char="ü"/>
            </a:pPr>
            <a:r>
              <a:rPr lang="en-US" dirty="0" smtClean="0">
                <a:latin typeface="Centaur" pitchFamily="18" charset="0"/>
              </a:rPr>
              <a:t>reliable</a:t>
            </a:r>
            <a:r>
              <a:rPr lang="en-US" dirty="0">
                <a:latin typeface="Centaur" pitchFamily="18" charset="0"/>
              </a:rPr>
              <a:t>, </a:t>
            </a:r>
            <a:endParaRPr lang="en-US" dirty="0" smtClean="0">
              <a:latin typeface="Centaur" pitchFamily="18" charset="0"/>
            </a:endParaRPr>
          </a:p>
          <a:p>
            <a:pPr marL="285750" indent="-285750">
              <a:lnSpc>
                <a:spcPct val="150000"/>
              </a:lnSpc>
              <a:buFont typeface="Wingdings" pitchFamily="2" charset="2"/>
              <a:buChar char="ü"/>
            </a:pPr>
            <a:r>
              <a:rPr lang="en-US" dirty="0" smtClean="0">
                <a:latin typeface="Centaur" pitchFamily="18" charset="0"/>
              </a:rPr>
              <a:t>affordable, </a:t>
            </a:r>
          </a:p>
          <a:p>
            <a:pPr marL="285750" indent="-285750">
              <a:lnSpc>
                <a:spcPct val="150000"/>
              </a:lnSpc>
              <a:buFont typeface="Wingdings" pitchFamily="2" charset="2"/>
              <a:buChar char="ü"/>
            </a:pPr>
            <a:r>
              <a:rPr lang="en-US" dirty="0" smtClean="0">
                <a:latin typeface="Centaur" pitchFamily="18" charset="0"/>
              </a:rPr>
              <a:t>jobs</a:t>
            </a:r>
            <a:r>
              <a:rPr lang="en-US" dirty="0">
                <a:latin typeface="Centaur" pitchFamily="18" charset="0"/>
              </a:rPr>
              <a:t>, </a:t>
            </a:r>
            <a:endParaRPr lang="en-US" dirty="0" smtClean="0">
              <a:latin typeface="Centaur" pitchFamily="18" charset="0"/>
            </a:endParaRPr>
          </a:p>
          <a:p>
            <a:pPr marL="285750" indent="-285750">
              <a:lnSpc>
                <a:spcPct val="150000"/>
              </a:lnSpc>
              <a:buFont typeface="Wingdings" pitchFamily="2" charset="2"/>
              <a:buChar char="ü"/>
            </a:pPr>
            <a:r>
              <a:rPr lang="en-US" dirty="0" smtClean="0">
                <a:latin typeface="Centaur" pitchFamily="18" charset="0"/>
              </a:rPr>
              <a:t>royalties,</a:t>
            </a:r>
          </a:p>
          <a:p>
            <a:pPr marL="285750" indent="-285750">
              <a:lnSpc>
                <a:spcPct val="150000"/>
              </a:lnSpc>
              <a:buFont typeface="Wingdings" pitchFamily="2" charset="2"/>
              <a:buChar char="ü"/>
            </a:pPr>
            <a:r>
              <a:rPr lang="en-US" dirty="0" smtClean="0">
                <a:latin typeface="Centaur" pitchFamily="18" charset="0"/>
              </a:rPr>
              <a:t>taxes</a:t>
            </a:r>
            <a:r>
              <a:rPr lang="en-US" dirty="0">
                <a:latin typeface="Centaur" pitchFamily="18" charset="0"/>
              </a:rPr>
              <a:t>, </a:t>
            </a:r>
            <a:endParaRPr lang="en-US" dirty="0" smtClean="0">
              <a:latin typeface="Centaur" pitchFamily="18" charset="0"/>
            </a:endParaRPr>
          </a:p>
          <a:p>
            <a:pPr marL="285750" indent="-285750">
              <a:lnSpc>
                <a:spcPct val="150000"/>
              </a:lnSpc>
              <a:buFont typeface="Wingdings" pitchFamily="2" charset="2"/>
              <a:buChar char="ü"/>
            </a:pPr>
            <a:r>
              <a:rPr lang="en-US" dirty="0" smtClean="0">
                <a:latin typeface="Centaur" pitchFamily="18" charset="0"/>
              </a:rPr>
              <a:t>national </a:t>
            </a:r>
            <a:r>
              <a:rPr lang="en-US" dirty="0">
                <a:latin typeface="Centaur" pitchFamily="18" charset="0"/>
              </a:rPr>
              <a:t>security. </a:t>
            </a:r>
          </a:p>
        </p:txBody>
      </p:sp>
      <p:pic>
        <p:nvPicPr>
          <p:cNvPr id="5122" name="Picture 2" descr="http://washingtonexaminer.com/files/blog_images/State-obama_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95800" y="1752600"/>
            <a:ext cx="3829050" cy="4991101"/>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7010400" y="6504801"/>
            <a:ext cx="1126719" cy="276999"/>
          </a:xfrm>
          <a:prstGeom prst="rect">
            <a:avLst/>
          </a:prstGeom>
          <a:noFill/>
        </p:spPr>
        <p:txBody>
          <a:bodyPr wrap="none" rtlCol="0">
            <a:spAutoFit/>
          </a:bodyPr>
          <a:lstStyle/>
          <a:p>
            <a:r>
              <a:rPr lang="en-US" sz="1200" b="1" dirty="0" smtClean="0">
                <a:solidFill>
                  <a:schemeClr val="bg1"/>
                </a:solidFill>
                <a:latin typeface="Centaur" pitchFamily="18" charset="0"/>
              </a:rPr>
              <a:t>Remember 2012</a:t>
            </a:r>
            <a:endParaRPr lang="en-US" sz="1200" b="1" dirty="0">
              <a:solidFill>
                <a:schemeClr val="bg1"/>
              </a:solidFill>
              <a:latin typeface="Centaur" pitchFamily="18" charset="0"/>
            </a:endParaRPr>
          </a:p>
        </p:txBody>
      </p:sp>
    </p:spTree>
    <p:extLst>
      <p:ext uri="{BB962C8B-B14F-4D97-AF65-F5344CB8AC3E}">
        <p14:creationId xmlns:p14="http://schemas.microsoft.com/office/powerpoint/2010/main" val="194400522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6858000" y="228600"/>
            <a:ext cx="1904999" cy="847996"/>
            <a:chOff x="6858000" y="228600"/>
            <a:chExt cx="1904999" cy="847996"/>
          </a:xfrm>
        </p:grpSpPr>
        <p:pic>
          <p:nvPicPr>
            <p:cNvPr id="7" name="Picture 6" descr="C:\Documents and Settings\kzs145\Desktop\psu_wht.emf"/>
            <p:cNvPicPr>
              <a:picLocks noChangeAspect="1" noChangeArrowheads="1"/>
            </p:cNvPicPr>
            <p:nvPr/>
          </p:nvPicPr>
          <p:blipFill>
            <a:blip r:embed="rId2" cstate="print"/>
            <a:srcRect/>
            <a:stretch>
              <a:fillRect/>
            </a:stretch>
          </p:blipFill>
          <p:spPr bwMode="auto">
            <a:xfrm>
              <a:off x="6858000" y="228600"/>
              <a:ext cx="1904999" cy="847996"/>
            </a:xfrm>
            <a:prstGeom prst="rect">
              <a:avLst/>
            </a:prstGeom>
            <a:noFill/>
            <a:ln w="9525">
              <a:noFill/>
              <a:miter lim="800000"/>
              <a:headEnd/>
              <a:tailEnd/>
            </a:ln>
          </p:spPr>
        </p:pic>
        <p:sp>
          <p:nvSpPr>
            <p:cNvPr id="3" name="TextBox 2"/>
            <p:cNvSpPr txBox="1"/>
            <p:nvPr/>
          </p:nvSpPr>
          <p:spPr>
            <a:xfrm>
              <a:off x="8001000" y="468868"/>
              <a:ext cx="745717" cy="261610"/>
            </a:xfrm>
            <a:prstGeom prst="rect">
              <a:avLst/>
            </a:prstGeom>
            <a:noFill/>
          </p:spPr>
          <p:txBody>
            <a:bodyPr wrap="none" rtlCol="0">
              <a:spAutoFit/>
            </a:bodyPr>
            <a:lstStyle/>
            <a:p>
              <a:r>
                <a:rPr lang="en-US" sz="1100" b="1" dirty="0" smtClean="0">
                  <a:solidFill>
                    <a:schemeClr val="bg1"/>
                  </a:solidFill>
                  <a:latin typeface="Book Antiqua" pitchFamily="18" charset="0"/>
                </a:rPr>
                <a:t>EME 580</a:t>
              </a:r>
              <a:endParaRPr lang="en-US" sz="1100" b="1" dirty="0">
                <a:solidFill>
                  <a:schemeClr val="bg1"/>
                </a:solidFill>
                <a:latin typeface="Book Antiqua" pitchFamily="18" charset="0"/>
              </a:endParaRPr>
            </a:p>
          </p:txBody>
        </p:sp>
      </p:grpSp>
      <p:sp>
        <p:nvSpPr>
          <p:cNvPr id="10" name="Rectangle 2"/>
          <p:cNvSpPr txBox="1">
            <a:spLocks noChangeArrowheads="1"/>
          </p:cNvSpPr>
          <p:nvPr/>
        </p:nvSpPr>
        <p:spPr>
          <a:xfrm>
            <a:off x="144258" y="178213"/>
            <a:ext cx="8229600" cy="948770"/>
          </a:xfrm>
          <a:prstGeom prst="rect">
            <a:avLst/>
          </a:prstGeom>
        </p:spPr>
        <p:txBody>
          <a:bodyPr vert="horz" lIns="91440" tIns="45720" rIns="91440" bIns="45720" rtlCol="0" anchor="ctr">
            <a:normAutofit fontScale="97500" lnSpcReduction="10000"/>
          </a:bodyPr>
          <a:lstStyle>
            <a:lvl1pPr algn="l" defTabSz="914400" rtl="0" eaLnBrk="1" latinLnBrk="0" hangingPunct="1">
              <a:spcBef>
                <a:spcPct val="0"/>
              </a:spcBef>
              <a:buNone/>
              <a:defRPr sz="4400" b="1" kern="1200">
                <a:solidFill>
                  <a:schemeClr val="bg1"/>
                </a:solidFill>
                <a:effectLst>
                  <a:outerShdw blurRad="50800" dist="38100" dir="2700000" algn="tl" rotWithShape="0">
                    <a:prstClr val="black">
                      <a:alpha val="40000"/>
                    </a:prstClr>
                  </a:outerShdw>
                  <a:reflection blurRad="6350" stA="55000" endA="300" endPos="45500" dir="5400000" sy="-100000" algn="bl" rotWithShape="0"/>
                </a:effectLst>
                <a:latin typeface="+mj-lt"/>
                <a:ea typeface="+mj-ea"/>
                <a:cs typeface="+mj-cs"/>
              </a:defRPr>
            </a:lvl1pPr>
          </a:lstStyle>
          <a:p>
            <a:r>
              <a:rPr lang="en-US" sz="3200" dirty="0" smtClean="0">
                <a:effectLst>
                  <a:outerShdw blurRad="38100" dist="38100" dir="2700000" algn="tl">
                    <a:srgbClr val="000000">
                      <a:alpha val="43137"/>
                    </a:srgbClr>
                  </a:outerShdw>
                  <a:reflection blurRad="6350" stA="55000" endA="300" endPos="45500" dir="5400000" sy="-100000" algn="bl" rotWithShape="0"/>
                </a:effectLst>
                <a:latin typeface="Centaur" pitchFamily="18" charset="0"/>
              </a:rPr>
              <a:t>Energy Equivalents</a:t>
            </a:r>
            <a:br>
              <a:rPr lang="en-US" sz="3200" dirty="0" smtClean="0">
                <a:effectLst>
                  <a:outerShdw blurRad="38100" dist="38100" dir="2700000" algn="tl">
                    <a:srgbClr val="000000">
                      <a:alpha val="43137"/>
                    </a:srgbClr>
                  </a:outerShdw>
                  <a:reflection blurRad="6350" stA="55000" endA="300" endPos="45500" dir="5400000" sy="-100000" algn="bl" rotWithShape="0"/>
                </a:effectLst>
                <a:latin typeface="Centaur" pitchFamily="18" charset="0"/>
              </a:rPr>
            </a:br>
            <a:r>
              <a:rPr lang="en-US" sz="3200" dirty="0" smtClean="0">
                <a:effectLst>
                  <a:outerShdw blurRad="38100" dist="38100" dir="2700000" algn="tl">
                    <a:srgbClr val="000000">
                      <a:alpha val="43137"/>
                    </a:srgbClr>
                  </a:outerShdw>
                  <a:reflection blurRad="6350" stA="55000" endA="300" endPos="45500" dir="5400000" sy="-100000" algn="bl" rotWithShape="0"/>
                </a:effectLst>
                <a:latin typeface="Centaur" pitchFamily="18" charset="0"/>
              </a:rPr>
              <a:t>Natural Gas vs. Other Sources</a:t>
            </a:r>
          </a:p>
        </p:txBody>
      </p:sp>
      <p:sp>
        <p:nvSpPr>
          <p:cNvPr id="11" name="Rectangle 3"/>
          <p:cNvSpPr txBox="1">
            <a:spLocks noChangeArrowheads="1"/>
          </p:cNvSpPr>
          <p:nvPr/>
        </p:nvSpPr>
        <p:spPr>
          <a:xfrm>
            <a:off x="153783" y="1295400"/>
            <a:ext cx="6247017" cy="4495800"/>
          </a:xfrm>
          <a:prstGeom prst="rect">
            <a:avLst/>
          </a:prstGeom>
          <a:noFill/>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90000"/>
              </a:lnSpc>
              <a:buFontTx/>
              <a:buNone/>
            </a:pPr>
            <a:endParaRPr lang="en-US" sz="2000" dirty="0" smtClean="0">
              <a:latin typeface="Centaur" pitchFamily="18" charset="0"/>
            </a:endParaRPr>
          </a:p>
          <a:p>
            <a:pPr>
              <a:lnSpc>
                <a:spcPct val="90000"/>
              </a:lnSpc>
              <a:buFontTx/>
              <a:buNone/>
            </a:pPr>
            <a:r>
              <a:rPr lang="en-US" sz="2000" b="1" u="sng" dirty="0" smtClean="0">
                <a:latin typeface="Centaur" pitchFamily="18" charset="0"/>
              </a:rPr>
              <a:t>Energy Source</a:t>
            </a:r>
            <a:r>
              <a:rPr lang="en-US" sz="2000" b="1" dirty="0" smtClean="0">
                <a:latin typeface="Centaur" pitchFamily="18" charset="0"/>
              </a:rPr>
              <a:t> 	   	   </a:t>
            </a:r>
            <a:r>
              <a:rPr lang="en-US" sz="2000" b="1" u="sng" dirty="0" smtClean="0">
                <a:latin typeface="Centaur" pitchFamily="18" charset="0"/>
              </a:rPr>
              <a:t>Impact on Environment</a:t>
            </a:r>
          </a:p>
          <a:p>
            <a:pPr>
              <a:lnSpc>
                <a:spcPct val="90000"/>
              </a:lnSpc>
              <a:buFontTx/>
              <a:buNone/>
            </a:pPr>
            <a:endParaRPr lang="en-US" sz="2000" b="1" u="sng" dirty="0" smtClean="0">
              <a:latin typeface="Centaur" pitchFamily="18" charset="0"/>
            </a:endParaRPr>
          </a:p>
          <a:p>
            <a:pPr>
              <a:lnSpc>
                <a:spcPct val="90000"/>
              </a:lnSpc>
              <a:buFontTx/>
              <a:buNone/>
            </a:pPr>
            <a:r>
              <a:rPr lang="en-US" sz="2000" dirty="0" smtClean="0">
                <a:latin typeface="Centaur" pitchFamily="18" charset="0"/>
              </a:rPr>
              <a:t>One Natural Gas Well	   ½ acre</a:t>
            </a:r>
          </a:p>
          <a:p>
            <a:pPr>
              <a:lnSpc>
                <a:spcPct val="90000"/>
              </a:lnSpc>
              <a:buFontTx/>
              <a:buNone/>
            </a:pPr>
            <a:endParaRPr lang="en-US" sz="2000" dirty="0" smtClean="0">
              <a:latin typeface="Centaur" pitchFamily="18" charset="0"/>
            </a:endParaRPr>
          </a:p>
          <a:p>
            <a:pPr>
              <a:lnSpc>
                <a:spcPct val="90000"/>
              </a:lnSpc>
              <a:buFontTx/>
              <a:buNone/>
            </a:pPr>
            <a:r>
              <a:rPr lang="en-US" sz="2000" dirty="0" smtClean="0">
                <a:latin typeface="Centaur" pitchFamily="18" charset="0"/>
              </a:rPr>
              <a:t>Wind Farm 		   100-300 acres</a:t>
            </a:r>
          </a:p>
          <a:p>
            <a:pPr>
              <a:lnSpc>
                <a:spcPct val="90000"/>
              </a:lnSpc>
              <a:buFontTx/>
              <a:buNone/>
            </a:pPr>
            <a:endParaRPr lang="en-US" sz="2000" dirty="0" smtClean="0">
              <a:latin typeface="Centaur" pitchFamily="18" charset="0"/>
            </a:endParaRPr>
          </a:p>
          <a:p>
            <a:pPr>
              <a:lnSpc>
                <a:spcPct val="90000"/>
              </a:lnSpc>
              <a:buFontTx/>
              <a:buNone/>
            </a:pPr>
            <a:r>
              <a:rPr lang="en-US" sz="2000" dirty="0" smtClean="0">
                <a:latin typeface="Centaur" pitchFamily="18" charset="0"/>
              </a:rPr>
              <a:t>Wood			   402 acres or </a:t>
            </a:r>
          </a:p>
          <a:p>
            <a:pPr>
              <a:lnSpc>
                <a:spcPct val="90000"/>
              </a:lnSpc>
              <a:buFontTx/>
              <a:buNone/>
            </a:pPr>
            <a:r>
              <a:rPr lang="en-US" sz="2000" dirty="0" smtClean="0">
                <a:latin typeface="Centaur" pitchFamily="18" charset="0"/>
              </a:rPr>
              <a:t>				   44,000 100-foot tall trees</a:t>
            </a:r>
          </a:p>
          <a:p>
            <a:pPr>
              <a:lnSpc>
                <a:spcPct val="90000"/>
              </a:lnSpc>
              <a:buFontTx/>
              <a:buNone/>
            </a:pPr>
            <a:endParaRPr lang="en-US" sz="2000" dirty="0" smtClean="0">
              <a:latin typeface="Centaur" pitchFamily="18" charset="0"/>
            </a:endParaRPr>
          </a:p>
          <a:p>
            <a:pPr>
              <a:lnSpc>
                <a:spcPct val="90000"/>
              </a:lnSpc>
              <a:buFontTx/>
              <a:buNone/>
            </a:pPr>
            <a:r>
              <a:rPr lang="en-US" sz="2000" dirty="0" smtClean="0">
                <a:latin typeface="Centaur" pitchFamily="18" charset="0"/>
              </a:rPr>
              <a:t>Hydro			   Every 367 gas wells saves one </a:t>
            </a:r>
          </a:p>
          <a:p>
            <a:pPr>
              <a:lnSpc>
                <a:spcPct val="90000"/>
              </a:lnSpc>
              <a:buFontTx/>
              <a:buNone/>
            </a:pPr>
            <a:r>
              <a:rPr lang="en-US" sz="2000" dirty="0" smtClean="0">
                <a:latin typeface="Centaur" pitchFamily="18" charset="0"/>
              </a:rPr>
              <a:t>				   Glenn Canyon Dam</a:t>
            </a:r>
          </a:p>
          <a:p>
            <a:pPr>
              <a:lnSpc>
                <a:spcPct val="90000"/>
              </a:lnSpc>
              <a:buFontTx/>
              <a:buNone/>
            </a:pPr>
            <a:r>
              <a:rPr lang="en-US" sz="2000" i="1" dirty="0" smtClean="0">
                <a:latin typeface="Centaur" pitchFamily="18" charset="0"/>
              </a:rPr>
              <a:t>  </a:t>
            </a:r>
          </a:p>
        </p:txBody>
      </p:sp>
      <p:pic>
        <p:nvPicPr>
          <p:cNvPr id="13" name="Picture 5" descr="eucforestjpg"/>
          <p:cNvPicPr>
            <a:picLocks noChangeAspect="1" noChangeArrowheads="1"/>
          </p:cNvPicPr>
          <p:nvPr/>
        </p:nvPicPr>
        <p:blipFill>
          <a:blip r:embed="rId3" cstate="print"/>
          <a:srcRect/>
          <a:stretch>
            <a:fillRect/>
          </a:stretch>
        </p:blipFill>
        <p:spPr bwMode="auto">
          <a:xfrm>
            <a:off x="6400800" y="3581400"/>
            <a:ext cx="2597997" cy="1190625"/>
          </a:xfrm>
          <a:prstGeom prst="rect">
            <a:avLst/>
          </a:prstGeom>
          <a:noFill/>
          <a:ln w="9525">
            <a:noFill/>
            <a:miter lim="800000"/>
            <a:headEnd/>
            <a:tailEnd/>
          </a:ln>
        </p:spPr>
      </p:pic>
      <p:sp>
        <p:nvSpPr>
          <p:cNvPr id="15" name="Line 7"/>
          <p:cNvSpPr>
            <a:spLocks noChangeShapeType="1"/>
          </p:cNvSpPr>
          <p:nvPr/>
        </p:nvSpPr>
        <p:spPr bwMode="auto">
          <a:xfrm flipV="1">
            <a:off x="4724400" y="2743200"/>
            <a:ext cx="1600200" cy="381000"/>
          </a:xfrm>
          <a:prstGeom prst="line">
            <a:avLst/>
          </a:prstGeom>
          <a:noFill/>
          <a:ln w="34925">
            <a:solidFill>
              <a:schemeClr val="tx1"/>
            </a:solidFill>
            <a:round/>
            <a:headEnd type="oval" w="med" len="med"/>
            <a:tailEnd type="triangle" w="med" len="med"/>
          </a:ln>
        </p:spPr>
        <p:txBody>
          <a:bodyPr/>
          <a:lstStyle/>
          <a:p>
            <a:endParaRPr lang="en-US"/>
          </a:p>
        </p:txBody>
      </p:sp>
      <p:sp>
        <p:nvSpPr>
          <p:cNvPr id="16" name="Line 8"/>
          <p:cNvSpPr>
            <a:spLocks noChangeShapeType="1"/>
          </p:cNvSpPr>
          <p:nvPr/>
        </p:nvSpPr>
        <p:spPr bwMode="auto">
          <a:xfrm>
            <a:off x="4724400" y="3886200"/>
            <a:ext cx="1524000" cy="76200"/>
          </a:xfrm>
          <a:prstGeom prst="line">
            <a:avLst/>
          </a:prstGeom>
          <a:noFill/>
          <a:ln w="34925">
            <a:solidFill>
              <a:schemeClr val="tx1"/>
            </a:solidFill>
            <a:round/>
            <a:headEnd type="oval" w="med" len="med"/>
            <a:tailEnd type="triangle" w="med" len="med"/>
          </a:ln>
        </p:spPr>
        <p:txBody>
          <a:bodyPr/>
          <a:lstStyle/>
          <a:p>
            <a:endParaRPr lang="en-US"/>
          </a:p>
        </p:txBody>
      </p:sp>
      <p:sp>
        <p:nvSpPr>
          <p:cNvPr id="17" name="Line 9"/>
          <p:cNvSpPr>
            <a:spLocks noChangeShapeType="1"/>
          </p:cNvSpPr>
          <p:nvPr/>
        </p:nvSpPr>
        <p:spPr bwMode="auto">
          <a:xfrm>
            <a:off x="5105400" y="5181600"/>
            <a:ext cx="1219200" cy="304800"/>
          </a:xfrm>
          <a:prstGeom prst="line">
            <a:avLst/>
          </a:prstGeom>
          <a:noFill/>
          <a:ln w="34925">
            <a:solidFill>
              <a:schemeClr val="tx1"/>
            </a:solidFill>
            <a:round/>
            <a:headEnd type="oval" w="med" len="med"/>
            <a:tailEnd type="triangle" w="med" len="med"/>
          </a:ln>
        </p:spPr>
        <p:txBody>
          <a:bodyPr/>
          <a:lstStyle/>
          <a:p>
            <a:endParaRPr lang="en-US"/>
          </a:p>
        </p:txBody>
      </p:sp>
      <p:pic>
        <p:nvPicPr>
          <p:cNvPr id="7170" name="Picture 2" descr="http://www.repowerfinance.com/Wind_farm.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00800" y="1743354"/>
            <a:ext cx="2597997" cy="1714221"/>
          </a:xfrm>
          <a:prstGeom prst="rect">
            <a:avLst/>
          </a:prstGeom>
          <a:noFill/>
          <a:extLst>
            <a:ext uri="{909E8E84-426E-40DD-AFC4-6F175D3DCCD1}">
              <a14:hiddenFill xmlns:a14="http://schemas.microsoft.com/office/drawing/2010/main">
                <a:solidFill>
                  <a:srgbClr val="FFFFFF"/>
                </a:solidFill>
              </a14:hiddenFill>
            </a:ext>
          </a:extLst>
        </p:spPr>
      </p:pic>
      <p:sp>
        <p:nvSpPr>
          <p:cNvPr id="18" name="AutoShape 6" descr="data:image/jpg;base64,/9j/4AAQSkZJRgABAQAAAQABAAD/2wCEAAkGBhQSERUUExMWFRUWGBgYGBgYGBgaGBwcGBgYHRoXFxgbHCcgFx8jHBoYHy8gIycpLCwsGB8xNTAqNSYrLCkBCQoKDgwOFw8PGiwcHBwpKSksKSwpKSwpKSwpLCkpKSkpKSksKSwpKSksKSkpLCkpKSkpLCksLCwsKSwsLCwsLP/AABEIAMIBAwMBIgACEQEDEQH/xAAcAAACAgMBAQAAAAAAAAAAAAAEBQMGAAIHAQj/xABCEAABAgQDBAcGAgkEAgMAAAABAhEAAwQhEjFBBVFhcQYTIoGRofAHMkKxwdFSghQVI2JyksLh8TOistIW8kNTY//EABgBAQEBAQEAAAAAAAAAAAAAAAEAAgME/8QAIREBAQEAAwEAAQUBAAAAAAAAAAERAhIhMUEiUWFxgRP/2gAMAwEAAhEDEQA/AKqtTLF2uRBElLsCdeevOAahXaScu0PO0HoTG3kWESus2fUo3yZnilJUPlHFp6wS/po7v0VlY0qQrUYT3gj6xwirpyhakNdJIPNNjGa7cEOcbJa9z4awRR0JUyiDgdiQNWdojrEjESA1zbdA3vuPZS3yt9ecSypWI2BOts7QGktBNLUYSCCRviZs/YSHlqy3vqW9HOJKajVMSVg3cnTXO8E1FZ2GJxBRwuS/ePH5RLsigmlxLBUoDEkNc3GWYLcYnPfCSVUKScQzy9AaRPOnHDjBYmxbV3BhttLovMly0TVJKesNndLAgKBA1sWL6jviu1CCDdu6LG5lqRSwTf55nfG9Kvk0QXDdx+0ESKcqdrhJudLxG/DXZaz75BIA0APczwZXzcLEMLaMdc3+jR7snZzs7sASrgProBxMRbTKVEFNgNLn1/aFw/LyiqAO0SzfPlrDbY+0VKWpSrvlw79Irsi6xutFr2Bs+YtRwSlrvYpQpvIGKKxvUdlSgM7nyAv3wDRVpCilSQ4t43I4xbE9Da5eECnYHNS1JQRdyGUQSIRdJeja6JEyeuZJKgodhLrbEoDNsLjNr6xYJxpPXkBRNgNBqeUSUFeA4L8Of+IvHQrolTVshFROlzStaXKQWQ75pwgFjnnF0oeg9FKIMujDjIqc/wDJ4urU4a4btCnWg4lJICvdsbtqHzEQSaNa7l/Q+7R9CK6KSFLK1U0tSixxTCVm38RIHhBsqiTL90Spf8CEj5AQ5GulcBpuj09eDqpU1YLOEoUWPMC3ODEezKvmEvTqAc3UpCH/AJiD5R3WZMT8U0nlA0ypkjMk98Pi6Y5dsz2VVKA82ZTyxa2MqIA/hSR5wi6T9BJdJJmzxPVMUGYJRhS6lAG5JJDE6CO3zKinKbpDZ6+uEUb2l7VpUyBIErrJtR2ZUtJILksFqO4KbnlvIzTOMVX2YbBRUyphnyDNTjISp1AgBILWIGZ+cdJpuhNIj3aBHNeJX/JUHbGo00NFKkS2aWgAnLEo5qPNRJhfW9K1YScr2+nrjDNhuQ4ptjYP9OnkS+SED6QX+jzdZiUjhFS/8qWLYsh5nM+REQDpKp7myRiPrn2Yto7Rc/0BX/2+vGPIpKukMzVyeGXdGRertHLayoxJd7pwnmzDPU8OcMaWqIHhYx5JLZpDEMW/wbvGT1gszgCzcss+AA7omFt6LV5xjTOKH0n6MTjWz8OFjMWUkqAspRUPIiH2w6zDMSb8d0C9NdrzUVZTLdlIQoB20Y6/umCte54C2VsKYJRSQkqswdTA3fFhTfLQxvtbo3LTKmqWjtnDgKFA6doqBbCxZgc4AmCpXKxvOxhYR1eFRLFJJUzONA3GCafohtOcxTTzm3qBR/yaDKzlUpIe2vKMIIs+cX3YvsrqZlQhMxGEKxlS0lKwhssTFrk2YnXdFlpvYKbdbVIAH4UEnxJEOO3ZzHYkuSVJ63IlrFVsLEqIG8G1/hMXCjraCSrHKRNKxYHEvMgs1884vND7GqOX706Ys/lH0PzgtXswpQuWUgJCFpmA4lFfYOTk5HX+0WMWWuc7W6TInS0yjTzJgSXGOYp3vmoEk5xW5vR+oqCTKpCP4EqLcyXJ74+kEmQn4ASLOQCbcWeJFbWSMgIcUmOG7I9mNWtBSulIewKlBLcbs0O9iey+fTqUZ8yV22dKQVZeAGsdPO3b6AZxp+tTMmCS4CiMShmQndwJv4eFi8Urob0GmLK11Cf2YmTBLBLOArCFsCCQWJGgd7vFpl+z+iHvSkK/iUo/I3hhtGYoGwZItbIAfRoTzNonedfL15GNYvIb0mxKOTaXKko/hlpfxLmDJm0ZSRdRYcWEUyq26iWR1iwnEWDuSW0AFy5YWjWp2GalAVUBSJYZpJLLUSbGa3uD9wX/ABHSJdh07pF+lzcFP2ZCSRMmg3U2aUHyfjC/pbS0s5EulEs4p5ZLEuAGKppfRKQTxLDlvRpSRMEsBCEAJSAAEjkMt3jCDoxNM/aMycXKZSUyJb/vXWeLgDPfygwa6NUV4kJRLlgISkBKUjIACw7hAE3pAp/ey9D78oU7Yr8U0h8mHer7WhZOnYmH4j87DwSD4xYLyWP9eqU1zk992j914CXtoqJv69fSFC6hkTFv7zAd9v8AiFQAmecnz/8AX7nuiZ09VtUks/Hxy+8C/rR3Ohy5D728YUGu7Cj+IW/NZP8AtxeEaTahsIGen5bj/cQO6IatFHWYgCTYqLZ+6j4sv4j+YRQdiVv6bt3rVe7KxFIYgASwydbMS77xFi2/WCRSzMiEoCLWICsIxEh3sfPjCP2YUPYnzCe1NKZbuMveVye3hE3LkrpW1qpXV4csRAH5rW8QYqFfVl0tZhibibpHmgflh5tJBSgnFfCTnqrsJ8yIqy6h5p3C45JBUB/xhrNSlbPfUjuTb6f7o8E0plvqpRPcnLxWU+EC4zgSH3DvJ+wT4xPOXYDcB/2PmfKAJZdQoAANHsCrABZ8rRkCTDYc7FhMpha6lgHkQ0Hq6EKCErWpCQSLXVZ7jQuRqMt8T0dQZs8qVkC/2ENa9RmYHJw3UfX8KTFjelNNsSUg/wCqonQJSkd13iyo6LU62M0dYpgFYmJw/hBABAfdHuzdjuAQkPZ975twD2hnQ7Lm4O1bESTe4GlvWca6maMpmf8AZywDv18TEdZtBSHCgx3b+EM9n0+AXN2y8/GFXSOQVYVDeEqG7Nj5keENbvkQLrWAyBIBLeXlAsyuO+BaqpL+vW6A1z/XrhE52mP6c13Ntefo+Ee7L2sZsubM0CurQ37ufgolP5OMIp1UUJKyHQkY1PiKMxhCsN2YqtD/AGDskS6eVKL+6Vl/iKyVHi7q3QYYyTRrWMQFtL3PEQKmWoltb6a+vnFspqQBigNZ8r6tzjf9XpxYh7wL2dnOdn4wtdVToqFS8msbv3sLXNx5w72Z0fKVKWWK1E5JAYbnzIs4ffo8PkSBuHg0SIlAet0WtTgW7UpAJR4D/LRTdp0xQwN8t/Mt3v4xe9oFxhdt/KKlt9ILFwS18hfV/WoijPOANiUwMzGUJKpbsSASlgHY5p1dr2ibaNaWBORC1q5DL790C0E7DJmGxJIQPzYX/qgPbdW0qfhNwlEofmZ7/m8oXP8ACFMzDRGYWKj1ky/eB5DueAegFORKQtvfxrtuJwh+5A8Y86XT8EhaAQ0tARnawGJyN6hMeC9jJ6qlV/8AnISnvwJ8MzGQEqZ7uX94k+JwjyPlECKi6uAYcyyfuYHnqa25h9/mIHROYPvJP8gf5kRAwrZw6sAHMlXgyR/UYCnqYKvkMPeQ3zUrwjKk9tCNwQD4Oq/54Fnz3CX1ViPgVf1jwgSScv3RxfuTb5vBGyk46gOWCcJJ5donyMLMbm+iUjvVc/WGGw0FUqat2CyUu+dmKQMz7x7niRZ05rSZKVOGUuYcL3IUyQshrpHaF9eUMOhUoiklAf8AyLxKL6BTt4ARVenVUDOUhIbq8MvVyAHvoO3iyi7bADS5MtwMMsC3ADM8S5bjFPrV84w62qvFa/vIFr2CSv5pEVXrHExQ4JH5lfZMONtVZDt+Gct9LYUD1xit0s7sofLG/chP/tDWRyw6gkaEj5J+jxqmoxLD5F1HLn9IBlznHFX9WZ8SI9lzQ6lDdlzIT9VeMCaTqw4jGRHT05UkF8+e/hGRJe9iUiurxb75gZOznm0XCn2CG7ZGEBIvuDD6RvsbZXVICVJBGfG1n3nflkWhjMAFilwcy+jWYD6R0kx0ke9SAkdWCTc3LPl4/wB4KlpuBpmw09XjRBtuA3DyvujdOfpomxNiw14wvqUuhaVPZJOJufdnfwgoKZL68Pp4QLMyIN8n4nWA1RJ9V69d0b0EorUwS9yebejE1TscmYtrMSQ2TE2HBh6GcOtj7PEohgSq6XuAGJJF8zkbtlC4yIxskoIdGFMwgLD5gAskdoMwUoWN7m8O+pCicrBsRzbLPfvjTqyoJxdoO44Wtp8/MtBEtF9c+fdE6SCA7AE5a7/7ZROEt3xCnMl23fUN4xKFaRl0iSZMYR4ZloiUrdfTheI5syLFqKtm7vOKftVV1Xa4HeSLjle/CLRWzWT4N3mK1tBDqJ3nFfeAo+ZhcuQBRGCUB8UxS7aMA3koQhrKhS1SZZAHW1PLshWYG4gJ9GLFUSGQ5ywrPebDhkkQi6gmplNcS0LXfMEoLMdNPCBzJ+mlRjEtGFTTJ6MV2BxrBLjXNrb4sNQcNMvUrmIST+Yk+UV/a0lS6umAKTLTMfi6AC6bWYuO7nD2qQeol8VrWQ25AH1iRBOm5m2ZPz/6iB0XAHAD+Zfn2RE8ynJT3HzKR9THtHTutL6EeCUn7wMoKiaDMmHcF/8AQf0wNVnTcls95P0aNpaDgWfxKSPE4v6Yiq0do8wP5UgfQwEPMnNLUeJ8h/cwdTyyinTYl1JsMz76i265Q/dAdRSky0IGalC3efo0WeuSozJYlocpSOHbxYeXw+QhTn3S2S9UUhgFrJLHFcliVEa2NtHtHRdmBIUQmwAFtzEB9+kc4/VJTUSpSgor61lMxuFsog5KcABuBOUdJlujrMJSSlAQ53scz4emijfL5C/a0vsKJU5wykNp21FZPgkQm6oh7uEy1s9rrVhyN0ntDwix11IqahaCk4nODskk4EpCU8nUb5fWBeyymU5U/uoCb5C7MRiZSki8OMEQllID53toHBYcO0PIxClJEpWlgGzfM/NrcAYeJ2GsqSlQw9lLJN/ebVIL21z1tE07o7MRLIwkFziIv7qmGnId3GDErxnKR2QpgALDiH38YyHM3ZxBLoSb64x5Ax5Fi13Ca7buO6BZVKQAMTjfo3JyNYMVKfO/yjcNG3fGoltpvMeSS3r1vj0qcR6Ii8WrwiBYd4mwWvEsuQYl9KplASogsBhHMl877soMp9nhN9d/lBqaYC8eEwauuIjLG68bKsN0bx4DEXo0vGHWNQbxrMXpEnqsohmKjUz3sIHmzgA5LD1rDjNobaMwYS+Qv4GK/V7QS2RJ1y8Ic1qApB94OOIz04PlwhDs7YKlglJU74RiAL8XI3WduMVjnRaJQXkHGH5k67te+M/8eBmFRLOjCfL7RYJWzAlIAAdgH4CC+qSBk7ecTXVRf1ABOSkJNgq7Wu/aPefKN9obOSlCQVGwIy/ERF0TLcEAQsrujnWgdog+We71lBYOqj1OzUgOCpi2nHP1ugc0IxEJPwqzDEYh5ZRftq7EKpYSnCVBIAB92xvbjFI2ZTT1qmJ6sISlWEkvn+EAvZmMGMWYBlbNQAEqJJdz5j7wRL2HLUSe0b3tZyXZ+7yguu2WqSca8sQS4IYElm7WY3tD/YspCkYkoDuxDX90OCnIi5u2Ta3ikqwPQ9AJczq5ihhAALDUghs8gR84dbS2cn3kpAIIYtz+t4cU6ThHc+mmQAy5CNynfGnTrHPdn9C5EyefeeUbgEhip1OQRd8TuLEQ3HRVIGFs1PlbIeVosooUiYZgSAtQAJAuQMgYnmSna7Ees4l1IZ2yQAblSinCO0bAqxEJ3ZNwvvjRewkFHuJNjZmGTB/M84fGU+m/zj3qc9x00tEepVN2IlQT+IJTfV0jMZAdw+0DVGxxhAazXGfcN3POHpFvWUQ9YG8PXyiVkVdfR+5sIyH6lgl/lGQ4xkMVTY0VN498Uel26k2CiSD2gCCCBZTq4hLtm/O7GkrEpSlOEq7QA7WWIHPMsXGe/hEey1IVZolQh4BpJ56wIUnDa19Wdha/dDBRGUFdIlQi143xDKIhPtGkydGca1stcRqVEK50YlcaxnU8ehbCI+sGV48E0F3/ALQF7LJc8oCrdoBHaKgBkCbAn5x5PqGS/P8AtyhZNmS2wqU5JyYZZMSXbPneHGLRxqjfCl1CxbK+u+IZVKZiySogpN0m4uMu+xjeTTLUoaCxNmNibPqN/OHCacQqTQ6aMWfnEklAyAsInG4RjxnWseKTujUojdW+NFLiLAlo0625EeKmRiR3P4wsowhzlzjSXQpSGGTvBCRxjFndCsAVux0TAy7jmRnxHCNtn7PRLThSGHjoPCwA7o9l7QSpZQH7IJJbs8RBEsOWbR84hJGxUWLB23RvKBP29ZmN5CbMQ0SEB7RlrGJl2jFywNIlFojWYGkUaKMYpbQLMn2JyjTNreasb+EIdo7YSgkOdR36dzwRU1oAJexb1v8AKKvtqoSAMJIdx8PfrvELly5JF9IA5dJB3O/nGQmTVBV+tlhyfeKwrPVkNGQa56nppE5ZDVkkqPwy5IUT3BfOG2z5k2SoFU5SnLsqUlAJBNnYNuzEALXKkSkCoTUBWEApPWKQFEOUhXurvuMV7a3TqjknD1Ex76IY5i5xPY3a0c547f4utX7QcK2xScSSQwUjEC13GO1t4hlTbdUpsUxIdilmLgh3JG9xfK8cSm9PZIUVJpg5Jd0pe+d75wbT+1Ik/wCi7D4lvo2WGwhli/U7FO23MSWBdRZw+T9wxWFiIJo9pqKBjs47QOYJ4+Mcdm+1WefckI8VHus0RJ6Z18z3JAGtpSyPMmLvC7P+kurDjSRmACBx+UEioSCx0e5dsyRyjmGwJdVNQkrK0KMwA45Qw9W2gAxJU5YnLCSRFnpJ0xClBUuaUkqUhYUh0EJZAUkkYiCHc5PYRrsFql7QdWEntZtyIe+RzAjF1jMXYHfqxL+EU2kkVRnhSgEIS5ACgb4CkKF3s+XIlzeHVNsuYyHWUKdKpmIkv2Qkl2D/AIrAXN3uTafUkusEzrJZSFF2SRcKAALtoGbxEGU2wUEhZCSRYhy2Wl2MJE16JJL3LuVkjDcfCX7IbLcTBVJ0mlIGGWuWSouQFOWb3gkZP9+MOsz+VuQkCNFqJivzukDF3IDOXSzDeokWH3ENFzywuTi1BZreB3QOmjpaWEa9YIhKjhu+uWm5+MRu1vExYtELWNIhJeI0zA9vGI2Az7rvGmdSuzbtTE6gWiETgxzjOtOG3gYk2JN2MAbQqVdmWj31lnGlrqb1pBgdQt3mNCEy3UVZhhfxY93lEnmzqfCyE3AFyTmRv3wyl34fWF+y5ySpSUNa5bNtLbvvDQM17ERmtcfjcLiJceILxqpTQNalSu0RLmaRqcrxApQzeHBqOeu7ORrCqvrcIOXf5+R8olqakqJ4Nfvv3feE20a1DFzfNzbmkZNpGnK1CutHWJAYgh23gZnJjn5RXuk1SFTgyGSmyRYvcueF9++N6uqIXgUQRiSzNZIN75B8ydHjbofsT9JnqJDSkXUHFyXa2oF8mzs0Frn98AyqIrSFdZJQ/wAJQhxzcPGR1Kl2HKQgJCQW1IcnmTnGRlr/AJ1UZm1RPQUg40nO7J8BcxWtp+zymnuVY0LPxJVbL8JcaDdlFclVqkqcE2+cN6Ppayh1ksKHM/eM+NdqXI6BClmyZiEmqwrPWoWJSUFBBHZSo3VzyIEM63pfKpyHopcnmAD3YJZB8Ytmz9tUk0AWS/wlvm31hjM2LIWLywoHkQ27jnF/TftcvPtUWCyKeWBvcu3gGiOZ7R5637MtP85+aov20vZnRTgGlGSd8o4fFJBSfB4VS/ZJKQss8xLWxLKSC3xYR32g9VmKcv2hVYPZUi7/AAJPzjSZ07rVD/XI5BI+kXmr6FUaFhpN8BVhKl4eyASXKjjvZvRM2BsyjmiYJdPIxy1BKuwCxwuCcQe4OVhbhD1v7sy23I5PO6X1Zd6iYwf4yPBuZhPP2xOUQTNmKHFaj8zH0fT7Bp0ElMiUl3cJQkZs+n7ogmfsiTMSnHKlkBWJIKEskuC4cWLj5wZ/LpON/L5uoJ6lr+NamsGJd2za/HmBF76L9HZpX25c5Nns7CwCASLpYKBcP7w5x0sTqClxOumlBySMctLku5ZxviGp9oFCLSpyFk5iWiZML/kSYZ4xeIag6LTQtClLZMsdkknEe0pTF3Z3bUtpe1vlAubuNEgZZnvf6RTqfpX1xKpNPVTgCxwysIB3EzFJY8IZU+36kDs0JPukBVRKBYv2uyFW1ze0a7GcZDtMld2BDF2JZx47g8azgp2cB7uXyhUOkFSZikH9Gl4QFdlS5qnZyCCUN8Rc5/IGtmzXJM+aWJAwBCUuVXIAGIBnyUb+EXarIsiklLdrPR7vp/njwjWqnBAJVhDNnYb9TFWqKNKh2usXb4lzFF2/CVtYjyhfJ2TJJEzAhCg4fCBobEa2GXE5QbWbZFg/8oK8pUxQ0IQw54lEAjW3c8Cz9uzSShlhRBCLC6mIzD6+rxlOZhSXwtZtWydmZt3+IOlyFYVFOaA7cSbM3f4xRn2q3s7bNXKmhCwcRUMQWXBQC5zJKC33vp0SjQiYgEXFiFMGNmPm+6KjV7OUtTzRhSsA9kDFiLYhvHaOp11i19H04JCUkEHUPlwvlGjw+4KpThJyc6j5GClwLMmWtnG8qbvidY8RMO7uj0zNIjmTkD4hb1pESqxIIDG55fPfEEqwSD6aBapbdlLZb/XCPKusYW01zA5tCCs2ukBQVMZWiQz95vw7oWLUtTWLCcsyXYb8td+vGK9VIuLgsAbsdToc8wLanfBX62xqCSThzG/snMk6G+W8b4O6MU4VMKiA6FEpdJcOBmfHdC5/SA7DqlElUo4XAKsLKYs7CxO/wMX/AGdsVCCJgQErwgOCb2Fi+bQz6x84hVO3Rl1nGRKERkDqq2LRkRcF6jSIJ6ABxiRcxabFCidSAG8Y1fEWt3+T7ow4hhNILP5w3pNuzUBkzCnJrne5HHlC8UYBfjlGyqduMBXXZXTsqACgHAufxZuba8ItOz9somgn3Wzcj6HuvHHU2iWnr1ILgkNlE3OVdjmUcpdykGAJfRqTL6xUh5C5j4lywkkkl3UFhQLF2fJzvikbP6azkWV2hxhhV9P0skAEKUWcBwPG2/PdC12iwigmS0jHUKmgBWJSjhUTisQlICQwJFuGcUPo30OmLqZ36cFz5KSRLK5qy/asWCsinzh/K2iJocrxHPO47ompdppKsKVhxm1/lDgvMxp+jlHLUEopJAYhQOAEs2pUCTncHdD1KhoABmMLAMcmbuisStorxOtmchrA2yUD9IY0m0AoXCglNi9nvp60gytTlDg7LQpaZuUwBsQdyB8K/wASdwItpHs8hOrWz3kvx4k8ye4WUsukpLi4PauGZuNw/EWvCDbfSWno50qXMJPXrBN3wJJYzCCLB8hz3ERE42vRS56RiQ5AGFbssEs2FWaWvrrCWooKiWR1c4zE9l0zLqcF7KS3e7xfEdHJJSUqUpQUGLKYADcU5aX4RsmlopF1KQCDmuYVF7fiUWy8oheOqfsd5iSDZn7HvIfEfiHLIgZi0NaLYSx/8Z1Zxv4ZH/MNB0x2dJcJnSQdcAz/AJReBar2qUSQcKlL5JYHvMWjrPzUtN0cWzKxC+bhwDdr3JzhqnYTMzBmbezNeKVV+2ZI9yT/ADK+whLX+2WoUGQmWjuJPmYtX6Y6TM2KhIF3IUS9nvoNx48IGJKC4SyQO0SoO7OBfI/eOJ7U6eVk1sVRMbcktrwgSTtSYWWVrK7EEkk6h7nhF2HafiO1r20kTEhcxsTBKXAxG2RzILG4s7wHT16P0hUoq7eqSSzpc4Qefq0cxkVswgrxKdDZgMA410dQ0+sWZWzwJKJiZiysk9pilRYXSlnybS1meNS6xeS6CcZKSosLgWBLYm38YH2ltNN2Wk4nY6Bkl76ZfKEtLMWZAxhQWrtNidwABjzuWSSzZmDpdEpaCrCkLd3LOxOmgJtb5xpayqrl4SScCVAHj2mzAzNn7oWSaqWpeFHaAwjFqMsyb+6C/hBM2WOqY2AyVv7AcHwjaj2QnrsTMB2gAzX0J1aJkfTdHZZYhZY4Sq3aLEKAxZM76amHqFAAseZa54nfl5QqnTSLJs0TSF9+/dE3PDKQ6hziZdEkkEEvA0qeMn5etImE+MtwSGjIH64bxGRHXKazZIBIYpO5tfpCOroShQAGetsuB1i/1EkrsxWdSDlzceUKdobJUkErYJ53ccBwicbFKWCDqPW7SNTN4Q7qqUKu4IO5oWzqFiSBBgCLOsRGZG01JEanT0YytaJnHdEG0H6sl8u1bhBCrHPxgPaBIlrbUN4mJpBs/a0wFwsjV7nLTOH9Dt4lf7YkB3AQcJb9/f8AaKfLU2nOJJs5XHOLVjqkmrkzEsheEsAASQeGt4yTSTcRKla2Zy4bTQeZjm9NXKSdT9OUOdn9L5ks59njf5w6nS6CUpOpvnu8BCrb/QOVVzTMWGWWBViW7AMAzsPCI9m9IgsYsRNrsN/4kAt5xZNn7TQpALhT7rMdeUX10hNP6LzVJCBWVCkpSEplleFLDIFSRlbdFJ6S7PqZKGXIRLQT76T1hJG+YolQ5dl90ddFSDGMFO7EcYK111wCTPO+CETnjs1b0WpJxdclBVvHZPeU3MEnZCEpAlypYthskJcOPeIF2bzN4JGLxrktN0cqpgxJp5pT+IpIHN1MIYUXs8rZjkoTKAY/tFM+oYJffq0dO2Vs4SVkJsgpZyrVt29/JhpHmzSoDtOoOA9+8tHScIypcv2TTCk4p4xdpglNiQOzcmwxNpB9H7MJUtTqmLwJUdzqDAMbdm+K40aLpIxFTjK54bwXzfKCJzZEQ9YsJaXofTpAwywRbNyXBBBuYcookBIGFIY6AZZGJDMAyjxIWrJJbl9YcOBF04CgoABksmw0OfnEVcoqIyLZlreUMV7Pmasl8nLnwER/oCEKJUq4AdtM2N+JPpoti61XkU51IzcWNxc68bDnDGlk4UJSN2sFTerzKAeZLW4D5xEdphABdKQNbtyJv577xauuJFSFEABBO88PV++N5gCE9ogNo9/KEW0OnkiX708FWuEhWth2SeO6KvtX2mSiTglqUSCxsBna1zx8INXi/wD64ASyUgnLJzC2o2or8RG/f3gZRzOq6fTioYcCQG0JF9FXvxaE9Z0gmzLKmEnIXtc7u+M9oNdanbbpwWKw9viSNN0ZHGTUL/EzWuWy4PGRdhrtqyQ6gfDKBpkhSuKdCbX7zeDqqfKUDYknuhf1hQDhGF/E8h9o1WkH6iE0kpGFt/yhLXbPKDhIu+QvFikzlpvcA7wQPlGVMgrDljwBAiYsU+bsoEuRdrOICmbOa4t8oucqil4S6iCN9wX0fOFtbJSgsTc7riMrFXnU752y0hTtFLnCO/6cotdWHcJSOZHk0Jl7KAz+fp7wYNI5NPhe2caql/iPLwhsuivpA8+S/Lw/zBh0uMjXSPJcp7MeOoiX9GILAFoLl01rQEImoKCcKinQsfLPdB1Lt6ZLLgkmFVakg2z14+vtEdNMIsdWiK70ntBWgdoAjlf14xZdm+0KWsMlExavwpF/nHKFzOI9cYLo6kSSFWKtDoN3+YtM5WOySukySQFIKbP7ycQz+D3mHKGEjaaF3StJHMRy6l6aEXUgJUC+JDB+Y18Yf0nSuQsY1fnAubMHbC558Itb7Lx1o4RjvlbwitStqSUdpMxQSprKN3vwcDLPKGtJtEEWLje/2jUqNJUxSOI0s3EmPVT3YsbHX7xCioGZ843NQ4tGtqyOcV3tDrKbaaJkySuVTIJQUKBAWkljMJyJyIbIDnHVJm2ZfVla5pEtnC7BJBLugqLEM19YV1FMiYO0jEAdWbvGsK67olSLAUZSAU5M4SN3YBALbmjK+fByunUjEtMszJ+Fv9OWVAFjmU2GQa8Uqs9sbHsSib5qUB5AHjrqYF6S9FKsgmXUCakXElCOrH5UJ7JLd5jmqkG9jaxtlz3QW1nauG1vaLUTXZQQDokN5l3iv1W15k0ftFqIfIqJD8jlENFsWfPUEyZUyaTbsJUrTeAwi07O9lNasftAiSP31Of5Uv5kQe0KmakkN3RLKSfp474vlN7KUpKQuYtaiFE4WSHGFgAXf3ndxkYtlL0CkS2/Yo98HtAqOUzMqfRSbZdkQ9aHH5Gy5s1xLQpZCCtTDJKc1coeVHQGolhl4ApivCFElkhZUHAYEYGZ8zrHZZ0gEsRYy5iH1ZZTb5xAqQHuLsfNSj/VD1Fc42P0HxSUKUSCQT7iTqdSI9i67PQBKQNwEZFjL1dOQxOIPvfxj0OA6VA63zvxzg2rqiAoBD3IvYNwveAJQD3A+3CNt3xKatRDG411fm8QKkp0Hr6RJVKYhhne3+IgCrw4NeKp+71ujF0YZy3rlG6VCNngRZUbIBuAX9b4Xro1CzHlnFmSrhGsyRiDWiXVTqjZj6N6s7QtnUF8nPrjblFwqtnEfD33JgNVJ6s8ZwYqhpSDkWjzCIe1GzuY53hXU0pByf5n+3OMoonUjm+UDKowOMNJpKblJbf9xA00YhZoCWGnDXHjGJS6mF2aDFyWHr5RDLQDca+ESRrp9REMskEG9rjhE9VYAb/WekDqmDDzgKZO0CR2kpUHdi79ygbQUNoLSUrluXUXSCoEaBy9kcm1FrMrwY7AkWyFvGNUVBR2Sc+MKdDpOmBQyFlSnLJNsV9Gti7ocJ6RqcCwORBxO+4BsuMcplVJCgoKYjXceG6LDR9J1sOsImYXuoXbdi5gRadXodLmIBlTXdmSnFccRYd++DNmdLZM1eDtJX+FQGvEOH4O8VeQqVPAUOsknUhygvvu/dHs6QJR6wm4Jfs4BbKxc+EWtavuIfDnv+kCJ2eHPuIxEqUAD2icyd5O8wPszbslYASpPi3lDLrA2bv3wtZqOSJiQyFBhlmw4NpDAVCgLiBUTQBG5W8a1dYIlrQpSSeyQ/DzyMMa1TgKBfJ28nhNi3iNBMw5E92UWjqLW9rWeNFjETbKNVVyiACxbxjJla3wxrYxeNRSdmOlN2sLW3RkeJmTFXACRutpbUvGRMvCfe7/AJwEYyMiaqKpMaGPIyFhqTEkvKMjIk3QfnEiDGRkBTboWbRTcR7GRm/Wy8hwYBUM4yMirBNP/wBQjSF1aGWWtcfSPYyMIu2qWCjrhF++Jaf3E8oyMiLWsF+6BWv3D6xkZEEIsotwgecPp84yMgLeTBmzz2oyMiS2qqVCnUQpQIZiCQfdMVKbOUXdRPMmMjITR9BMINiRHQthTSUXJPMx5GRHieyjaN5RsIyMhdGzxCFHfGRkIqWSbRKo3j2MiTUxkZGQJ//Z"/>
          <p:cNvSpPr>
            <a:spLocks noChangeAspect="1" noChangeArrowheads="1"/>
          </p:cNvSpPr>
          <p:nvPr/>
        </p:nvSpPr>
        <p:spPr bwMode="auto">
          <a:xfrm>
            <a:off x="77788" y="-647700"/>
            <a:ext cx="1819275" cy="136207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AutoShape 8" descr="data:image/jpg;base64,/9j/4AAQSkZJRgABAQAAAQABAAD/2wCEAAkGBhQSERUUExMWFRUWGBgYGBgYGBgaGBwcGBgYHRoXFxgbHCcgFx8jHBoYHy8gIycpLCwsGB8xNTAqNSYrLCkBCQoKDgwOFw8PGiwcHBwpKSksKSwpKSwpKSwpLCkpKSkpKSksKSwpKSksKSkpLCkpKSkpLCksLCwsKSwsLCwsLP/AABEIAMIBAwMBIgACEQEDEQH/xAAcAAACAgMBAQAAAAAAAAAAAAAEBQMGAAIHAQj/xABCEAABAgQDBAcGAgkEAgMAAAABAhEAAwQhEjFBBVFhcQYTIoGRofAHMkKxwdFSghQVI2JyksLh8TOistIW8kNTY//EABgBAQEBAQEAAAAAAAAAAAAAAAEAAgME/8QAIREBAQEAAwEAAQUBAAAAAAAAAAERAhIhMUEiUWFxgRP/2gAMAwEAAhEDEQA/AKqtTLF2uRBElLsCdeevOAahXaScu0PO0HoTG3kWESus2fUo3yZnilJUPlHFp6wS/po7v0VlY0qQrUYT3gj6xwirpyhakNdJIPNNjGa7cEOcbJa9z4awRR0JUyiDgdiQNWdojrEjESA1zbdA3vuPZS3yt9ecSypWI2BOts7QGktBNLUYSCCRviZs/YSHlqy3vqW9HOJKajVMSVg3cnTXO8E1FZ2GJxBRwuS/ePH5RLsigmlxLBUoDEkNc3GWYLcYnPfCSVUKScQzy9AaRPOnHDjBYmxbV3BhttLovMly0TVJKesNndLAgKBA1sWL6jviu1CCDdu6LG5lqRSwTf55nfG9Kvk0QXDdx+0ESKcqdrhJudLxG/DXZaz75BIA0APczwZXzcLEMLaMdc3+jR7snZzs7sASrgProBxMRbTKVEFNgNLn1/aFw/LyiqAO0SzfPlrDbY+0VKWpSrvlw79Irsi6xutFr2Bs+YtRwSlrvYpQpvIGKKxvUdlSgM7nyAv3wDRVpCilSQ4t43I4xbE9Da5eECnYHNS1JQRdyGUQSIRdJeja6JEyeuZJKgodhLrbEoDNsLjNr6xYJxpPXkBRNgNBqeUSUFeA4L8Of+IvHQrolTVshFROlzStaXKQWQ75pwgFjnnF0oeg9FKIMujDjIqc/wDJ4urU4a4btCnWg4lJICvdsbtqHzEQSaNa7l/Q+7R9CK6KSFLK1U0tSixxTCVm38RIHhBsqiTL90Spf8CEj5AQ5GulcBpuj09eDqpU1YLOEoUWPMC3ODEezKvmEvTqAc3UpCH/AJiD5R3WZMT8U0nlA0ypkjMk98Pi6Y5dsz2VVKA82ZTyxa2MqIA/hSR5wi6T9BJdJJmzxPVMUGYJRhS6lAG5JJDE6CO3zKinKbpDZ6+uEUb2l7VpUyBIErrJtR2ZUtJILksFqO4KbnlvIzTOMVX2YbBRUyphnyDNTjISp1AgBILWIGZ+cdJpuhNIj3aBHNeJX/JUHbGo00NFKkS2aWgAnLEo5qPNRJhfW9K1YScr2+nrjDNhuQ4ptjYP9OnkS+SED6QX+jzdZiUjhFS/8qWLYsh5nM+REQDpKp7myRiPrn2Yto7Rc/0BX/2+vGPIpKukMzVyeGXdGRertHLayoxJd7pwnmzDPU8OcMaWqIHhYx5JLZpDEMW/wbvGT1gszgCzcss+AA7omFt6LV5xjTOKH0n6MTjWz8OFjMWUkqAspRUPIiH2w6zDMSb8d0C9NdrzUVZTLdlIQoB20Y6/umCte54C2VsKYJRSQkqswdTA3fFhTfLQxvtbo3LTKmqWjtnDgKFA6doqBbCxZgc4AmCpXKxvOxhYR1eFRLFJJUzONA3GCafohtOcxTTzm3qBR/yaDKzlUpIe2vKMIIs+cX3YvsrqZlQhMxGEKxlS0lKwhssTFrk2YnXdFlpvYKbdbVIAH4UEnxJEOO3ZzHYkuSVJ63IlrFVsLEqIG8G1/hMXCjraCSrHKRNKxYHEvMgs1884vND7GqOX706Ys/lH0PzgtXswpQuWUgJCFpmA4lFfYOTk5HX+0WMWWuc7W6TInS0yjTzJgSXGOYp3vmoEk5xW5vR+oqCTKpCP4EqLcyXJ74+kEmQn4ASLOQCbcWeJFbWSMgIcUmOG7I9mNWtBSulIewKlBLcbs0O9iey+fTqUZ8yV22dKQVZeAGsdPO3b6AZxp+tTMmCS4CiMShmQndwJv4eFi8Urob0GmLK11Cf2YmTBLBLOArCFsCCQWJGgd7vFpl+z+iHvSkK/iUo/I3hhtGYoGwZItbIAfRoTzNonedfL15GNYvIb0mxKOTaXKko/hlpfxLmDJm0ZSRdRYcWEUyq26iWR1iwnEWDuSW0AFy5YWjWp2GalAVUBSJYZpJLLUSbGa3uD9wX/ABHSJdh07pF+lzcFP2ZCSRMmg3U2aUHyfjC/pbS0s5EulEs4p5ZLEuAGKppfRKQTxLDlvRpSRMEsBCEAJSAAEjkMt3jCDoxNM/aMycXKZSUyJb/vXWeLgDPfygwa6NUV4kJRLlgISkBKUjIACw7hAE3pAp/ey9D78oU7Yr8U0h8mHer7WhZOnYmH4j87DwSD4xYLyWP9eqU1zk992j914CXtoqJv69fSFC6hkTFv7zAd9v8AiFQAmecnz/8AX7nuiZ09VtUks/Hxy+8C/rR3Ohy5D728YUGu7Cj+IW/NZP8AtxeEaTahsIGen5bj/cQO6IatFHWYgCTYqLZ+6j4sv4j+YRQdiVv6bt3rVe7KxFIYgASwydbMS77xFi2/WCRSzMiEoCLWICsIxEh3sfPjCP2YUPYnzCe1NKZbuMveVye3hE3LkrpW1qpXV4csRAH5rW8QYqFfVl0tZhibibpHmgflh5tJBSgnFfCTnqrsJ8yIqy6h5p3C45JBUB/xhrNSlbPfUjuTb6f7o8E0plvqpRPcnLxWU+EC4zgSH3DvJ+wT4xPOXYDcB/2PmfKAJZdQoAANHsCrABZ8rRkCTDYc7FhMpha6lgHkQ0Hq6EKCErWpCQSLXVZ7jQuRqMt8T0dQZs8qVkC/2ENa9RmYHJw3UfX8KTFjelNNsSUg/wCqonQJSkd13iyo6LU62M0dYpgFYmJw/hBABAfdHuzdjuAQkPZ975twD2hnQ7Lm4O1bESTe4GlvWca6maMpmf8AZywDv18TEdZtBSHCgx3b+EM9n0+AXN2y8/GFXSOQVYVDeEqG7Nj5keENbvkQLrWAyBIBLeXlAsyuO+BaqpL+vW6A1z/XrhE52mP6c13Ntefo+Ee7L2sZsubM0CurQ37ufgolP5OMIp1UUJKyHQkY1PiKMxhCsN2YqtD/AGDskS6eVKL+6Vl/iKyVHi7q3QYYyTRrWMQFtL3PEQKmWoltb6a+vnFspqQBigNZ8r6tzjf9XpxYh7wL2dnOdn4wtdVToqFS8msbv3sLXNx5w72Z0fKVKWWK1E5JAYbnzIs4ffo8PkSBuHg0SIlAet0WtTgW7UpAJR4D/LRTdp0xQwN8t/Mt3v4xe9oFxhdt/KKlt9ILFwS18hfV/WoijPOANiUwMzGUJKpbsSASlgHY5p1dr2ibaNaWBORC1q5DL790C0E7DJmGxJIQPzYX/qgPbdW0qfhNwlEofmZ7/m8oXP8ACFMzDRGYWKj1ky/eB5DueAegFORKQtvfxrtuJwh+5A8Y86XT8EhaAQ0tARnawGJyN6hMeC9jJ6qlV/8AnISnvwJ8MzGQEqZ7uX94k+JwjyPlECKi6uAYcyyfuYHnqa25h9/mIHROYPvJP8gf5kRAwrZw6sAHMlXgyR/UYCnqYKvkMPeQ3zUrwjKk9tCNwQD4Oq/54Fnz3CX1ViPgVf1jwgSScv3RxfuTb5vBGyk46gOWCcJJ5donyMLMbm+iUjvVc/WGGw0FUqat2CyUu+dmKQMz7x7niRZ05rSZKVOGUuYcL3IUyQshrpHaF9eUMOhUoiklAf8AyLxKL6BTt4ARVenVUDOUhIbq8MvVyAHvoO3iyi7bADS5MtwMMsC3ADM8S5bjFPrV84w62qvFa/vIFr2CSv5pEVXrHExQ4JH5lfZMONtVZDt+Gct9LYUD1xit0s7sofLG/chP/tDWRyw6gkaEj5J+jxqmoxLD5F1HLn9IBlznHFX9WZ8SI9lzQ6lDdlzIT9VeMCaTqw4jGRHT05UkF8+e/hGRJe9iUiurxb75gZOznm0XCn2CG7ZGEBIvuDD6RvsbZXVICVJBGfG1n3nflkWhjMAFilwcy+jWYD6R0kx0ke9SAkdWCTc3LPl4/wB4KlpuBpmw09XjRBtuA3DyvujdOfpomxNiw14wvqUuhaVPZJOJufdnfwgoKZL68Pp4QLMyIN8n4nWA1RJ9V69d0b0EorUwS9yebejE1TscmYtrMSQ2TE2HBh6GcOtj7PEohgSq6XuAGJJF8zkbtlC4yIxskoIdGFMwgLD5gAskdoMwUoWN7m8O+pCicrBsRzbLPfvjTqyoJxdoO44Wtp8/MtBEtF9c+fdE6SCA7AE5a7/7ZROEt3xCnMl23fUN4xKFaRl0iSZMYR4ZloiUrdfTheI5syLFqKtm7vOKftVV1Xa4HeSLjle/CLRWzWT4N3mK1tBDqJ3nFfeAo+ZhcuQBRGCUB8UxS7aMA3koQhrKhS1SZZAHW1PLshWYG4gJ9GLFUSGQ5ywrPebDhkkQi6gmplNcS0LXfMEoLMdNPCBzJ+mlRjEtGFTTJ6MV2BxrBLjXNrb4sNQcNMvUrmIST+Yk+UV/a0lS6umAKTLTMfi6AC6bWYuO7nD2qQeol8VrWQ25AH1iRBOm5m2ZPz/6iB0XAHAD+Zfn2RE8ynJT3HzKR9THtHTutL6EeCUn7wMoKiaDMmHcF/8AQf0wNVnTcls95P0aNpaDgWfxKSPE4v6Yiq0do8wP5UgfQwEPMnNLUeJ8h/cwdTyyinTYl1JsMz76i265Q/dAdRSky0IGalC3efo0WeuSozJYlocpSOHbxYeXw+QhTn3S2S9UUhgFrJLHFcliVEa2NtHtHRdmBIUQmwAFtzEB9+kc4/VJTUSpSgor61lMxuFsog5KcABuBOUdJlujrMJSSlAQ53scz4emijfL5C/a0vsKJU5wykNp21FZPgkQm6oh7uEy1s9rrVhyN0ntDwix11IqahaCk4nODskk4EpCU8nUb5fWBeyymU5U/uoCb5C7MRiZSki8OMEQllID53toHBYcO0PIxClJEpWlgGzfM/NrcAYeJ2GsqSlQw9lLJN/ebVIL21z1tE07o7MRLIwkFziIv7qmGnId3GDErxnKR2QpgALDiH38YyHM3ZxBLoSb64x5Ax5Fi13Ca7buO6BZVKQAMTjfo3JyNYMVKfO/yjcNG3fGoltpvMeSS3r1vj0qcR6Ii8WrwiBYd4mwWvEsuQYl9KplASogsBhHMl877soMp9nhN9d/lBqaYC8eEwauuIjLG68bKsN0bx4DEXo0vGHWNQbxrMXpEnqsohmKjUz3sIHmzgA5LD1rDjNobaMwYS+Qv4GK/V7QS2RJ1y8Ic1qApB94OOIz04PlwhDs7YKlglJU74RiAL8XI3WduMVjnRaJQXkHGH5k67te+M/8eBmFRLOjCfL7RYJWzAlIAAdgH4CC+qSBk7ecTXVRf1ABOSkJNgq7Wu/aPefKN9obOSlCQVGwIy/ERF0TLcEAQsrujnWgdog+We71lBYOqj1OzUgOCpi2nHP1ugc0IxEJPwqzDEYh5ZRftq7EKpYSnCVBIAB92xvbjFI2ZTT1qmJ6sISlWEkvn+EAvZmMGMWYBlbNQAEqJJdz5j7wRL2HLUSe0b3tZyXZ+7yguu2WqSca8sQS4IYElm7WY3tD/YspCkYkoDuxDX90OCnIi5u2Ta3ikqwPQ9AJczq5ihhAALDUghs8gR84dbS2cn3kpAIIYtz+t4cU6ThHc+mmQAy5CNynfGnTrHPdn9C5EyefeeUbgEhip1OQRd8TuLEQ3HRVIGFs1PlbIeVosooUiYZgSAtQAJAuQMgYnmSna7Ees4l1IZ2yQAblSinCO0bAqxEJ3ZNwvvjRewkFHuJNjZmGTB/M84fGU+m/zj3qc9x00tEepVN2IlQT+IJTfV0jMZAdw+0DVGxxhAazXGfcN3POHpFvWUQ9YG8PXyiVkVdfR+5sIyH6lgl/lGQ4xkMVTY0VN498Uel26k2CiSD2gCCCBZTq4hLtm/O7GkrEpSlOEq7QA7WWIHPMsXGe/hEey1IVZolQh4BpJ56wIUnDa19Wdha/dDBRGUFdIlQi143xDKIhPtGkydGca1stcRqVEK50YlcaxnU8ehbCI+sGV48E0F3/ALQF7LJc8oCrdoBHaKgBkCbAn5x5PqGS/P8AtyhZNmS2wqU5JyYZZMSXbPneHGLRxqjfCl1CxbK+u+IZVKZiySogpN0m4uMu+xjeTTLUoaCxNmNibPqN/OHCacQqTQ6aMWfnEklAyAsInG4RjxnWseKTujUojdW+NFLiLAlo0625EeKmRiR3P4wsowhzlzjSXQpSGGTvBCRxjFndCsAVux0TAy7jmRnxHCNtn7PRLThSGHjoPCwA7o9l7QSpZQH7IJJbs8RBEsOWbR84hJGxUWLB23RvKBP29ZmN5CbMQ0SEB7RlrGJl2jFywNIlFojWYGkUaKMYpbQLMn2JyjTNreasb+EIdo7YSgkOdR36dzwRU1oAJexb1v8AKKvtqoSAMJIdx8PfrvELly5JF9IA5dJB3O/nGQmTVBV+tlhyfeKwrPVkNGQa56nppE5ZDVkkqPwy5IUT3BfOG2z5k2SoFU5SnLsqUlAJBNnYNuzEALXKkSkCoTUBWEApPWKQFEOUhXurvuMV7a3TqjknD1Ex76IY5i5xPY3a0c547f4utX7QcK2xScSSQwUjEC13GO1t4hlTbdUpsUxIdilmLgh3JG9xfK8cSm9PZIUVJpg5Jd0pe+d75wbT+1Ik/wCi7D4lvo2WGwhli/U7FO23MSWBdRZw+T9wxWFiIJo9pqKBjs47QOYJ4+Mcdm+1WefckI8VHus0RJ6Z18z3JAGtpSyPMmLvC7P+kurDjSRmACBx+UEioSCx0e5dsyRyjmGwJdVNQkrK0KMwA45Qw9W2gAxJU5YnLCSRFnpJ0xClBUuaUkqUhYUh0EJZAUkkYiCHc5PYRrsFql7QdWEntZtyIe+RzAjF1jMXYHfqxL+EU2kkVRnhSgEIS5ACgb4CkKF3s+XIlzeHVNsuYyHWUKdKpmIkv2Qkl2D/AIrAXN3uTafUkusEzrJZSFF2SRcKAALtoGbxEGU2wUEhZCSRYhy2Wl2MJE16JJL3LuVkjDcfCX7IbLcTBVJ0mlIGGWuWSouQFOWb3gkZP9+MOsz+VuQkCNFqJivzukDF3IDOXSzDeokWH3ENFzywuTi1BZreB3QOmjpaWEa9YIhKjhu+uWm5+MRu1vExYtELWNIhJeI0zA9vGI2Az7rvGmdSuzbtTE6gWiETgxzjOtOG3gYk2JN2MAbQqVdmWj31lnGlrqb1pBgdQt3mNCEy3UVZhhfxY93lEnmzqfCyE3AFyTmRv3wyl34fWF+y5ySpSUNa5bNtLbvvDQM17ERmtcfjcLiJceILxqpTQNalSu0RLmaRqcrxApQzeHBqOeu7ORrCqvrcIOXf5+R8olqakqJ4Nfvv3feE20a1DFzfNzbmkZNpGnK1CutHWJAYgh23gZnJjn5RXuk1SFTgyGSmyRYvcueF9++N6uqIXgUQRiSzNZIN75B8ydHjbofsT9JnqJDSkXUHFyXa2oF8mzs0Frn98AyqIrSFdZJQ/wAJQhxzcPGR1Kl2HKQgJCQW1IcnmTnGRlr/AJ1UZm1RPQUg40nO7J8BcxWtp+zymnuVY0LPxJVbL8JcaDdlFclVqkqcE2+cN6Ppayh1ksKHM/eM+NdqXI6BClmyZiEmqwrPWoWJSUFBBHZSo3VzyIEM63pfKpyHopcnmAD3YJZB8Ytmz9tUk0AWS/wlvm31hjM2LIWLywoHkQ27jnF/TftcvPtUWCyKeWBvcu3gGiOZ7R5637MtP85+aov20vZnRTgGlGSd8o4fFJBSfB4VS/ZJKQss8xLWxLKSC3xYR32g9VmKcv2hVYPZUi7/AAJPzjSZ07rVD/XI5BI+kXmr6FUaFhpN8BVhKl4eyASXKjjvZvRM2BsyjmiYJdPIxy1BKuwCxwuCcQe4OVhbhD1v7sy23I5PO6X1Zd6iYwf4yPBuZhPP2xOUQTNmKHFaj8zH0fT7Bp0ElMiUl3cJQkZs+n7ogmfsiTMSnHKlkBWJIKEskuC4cWLj5wZ/LpON/L5uoJ6lr+NamsGJd2za/HmBF76L9HZpX25c5Nns7CwCASLpYKBcP7w5x0sTqClxOumlBySMctLku5ZxviGp9oFCLSpyFk5iWiZML/kSYZ4xeIag6LTQtClLZMsdkknEe0pTF3Z3bUtpe1vlAubuNEgZZnvf6RTqfpX1xKpNPVTgCxwysIB3EzFJY8IZU+36kDs0JPukBVRKBYv2uyFW1ze0a7GcZDtMld2BDF2JZx47g8azgp2cB7uXyhUOkFSZikH9Gl4QFdlS5qnZyCCUN8Rc5/IGtmzXJM+aWJAwBCUuVXIAGIBnyUb+EXarIsiklLdrPR7vp/njwjWqnBAJVhDNnYb9TFWqKNKh2usXb4lzFF2/CVtYjyhfJ2TJJEzAhCg4fCBobEa2GXE5QbWbZFg/8oK8pUxQ0IQw54lEAjW3c8Cz9uzSShlhRBCLC6mIzD6+rxlOZhSXwtZtWydmZt3+IOlyFYVFOaA7cSbM3f4xRn2q3s7bNXKmhCwcRUMQWXBQC5zJKC33vp0SjQiYgEXFiFMGNmPm+6KjV7OUtTzRhSsA9kDFiLYhvHaOp11i19H04JCUkEHUPlwvlGjw+4KpThJyc6j5GClwLMmWtnG8qbvidY8RMO7uj0zNIjmTkD4hb1pESqxIIDG55fPfEEqwSD6aBapbdlLZb/XCPKusYW01zA5tCCs2ukBQVMZWiQz95vw7oWLUtTWLCcsyXYb8td+vGK9VIuLgsAbsdToc8wLanfBX62xqCSThzG/snMk6G+W8b4O6MU4VMKiA6FEpdJcOBmfHdC5/SA7DqlElUo4XAKsLKYs7CxO/wMX/AGdsVCCJgQErwgOCb2Fi+bQz6x84hVO3Rl1nGRKERkDqq2LRkRcF6jSIJ6ABxiRcxabFCidSAG8Y1fEWt3+T7ow4hhNILP5w3pNuzUBkzCnJrne5HHlC8UYBfjlGyqduMBXXZXTsqACgHAufxZuba8ItOz9somgn3Wzcj6HuvHHU2iWnr1ILgkNlE3OVdjmUcpdykGAJfRqTL6xUh5C5j4lywkkkl3UFhQLF2fJzvikbP6azkWV2hxhhV9P0skAEKUWcBwPG2/PdC12iwigmS0jHUKmgBWJSjhUTisQlICQwJFuGcUPo30OmLqZ36cFz5KSRLK5qy/asWCsinzh/K2iJocrxHPO47ompdppKsKVhxm1/lDgvMxp+jlHLUEopJAYhQOAEs2pUCTncHdD1KhoABmMLAMcmbuisStorxOtmchrA2yUD9IY0m0AoXCglNi9nvp60gytTlDg7LQpaZuUwBsQdyB8K/wASdwItpHs8hOrWz3kvx4k8ye4WUsukpLi4PauGZuNw/EWvCDbfSWno50qXMJPXrBN3wJJYzCCLB8hz3ERE42vRS56RiQ5AGFbssEs2FWaWvrrCWooKiWR1c4zE9l0zLqcF7KS3e7xfEdHJJSUqUpQUGLKYADcU5aX4RsmlopF1KQCDmuYVF7fiUWy8oheOqfsd5iSDZn7HvIfEfiHLIgZi0NaLYSx/8Z1Zxv4ZH/MNB0x2dJcJnSQdcAz/AJReBar2qUSQcKlL5JYHvMWjrPzUtN0cWzKxC+bhwDdr3JzhqnYTMzBmbezNeKVV+2ZI9yT/ADK+whLX+2WoUGQmWjuJPmYtX6Y6TM2KhIF3IUS9nvoNx48IGJKC4SyQO0SoO7OBfI/eOJ7U6eVk1sVRMbcktrwgSTtSYWWVrK7EEkk6h7nhF2HafiO1r20kTEhcxsTBKXAxG2RzILG4s7wHT16P0hUoq7eqSSzpc4Qefq0cxkVswgrxKdDZgMA410dQ0+sWZWzwJKJiZiysk9pilRYXSlnybS1meNS6xeS6CcZKSosLgWBLYm38YH2ltNN2Wk4nY6Bkl76ZfKEtLMWZAxhQWrtNidwABjzuWSSzZmDpdEpaCrCkLd3LOxOmgJtb5xpayqrl4SScCVAHj2mzAzNn7oWSaqWpeFHaAwjFqMsyb+6C/hBM2WOqY2AyVv7AcHwjaj2QnrsTMB2gAzX0J1aJkfTdHZZYhZY4Sq3aLEKAxZM76amHqFAAseZa54nfl5QqnTSLJs0TSF9+/dE3PDKQ6hziZdEkkEEvA0qeMn5etImE+MtwSGjIH64bxGRHXKazZIBIYpO5tfpCOroShQAGetsuB1i/1EkrsxWdSDlzceUKdobJUkErYJ53ccBwicbFKWCDqPW7SNTN4Q7qqUKu4IO5oWzqFiSBBgCLOsRGZG01JEanT0YytaJnHdEG0H6sl8u1bhBCrHPxgPaBIlrbUN4mJpBs/a0wFwsjV7nLTOH9Dt4lf7YkB3AQcJb9/f8AaKfLU2nOJJs5XHOLVjqkmrkzEsheEsAASQeGt4yTSTcRKla2Zy4bTQeZjm9NXKSdT9OUOdn9L5ks59njf5w6nS6CUpOpvnu8BCrb/QOVVzTMWGWWBViW7AMAzsPCI9m9IgsYsRNrsN/4kAt5xZNn7TQpALhT7rMdeUX10hNP6LzVJCBWVCkpSEplleFLDIFSRlbdFJ6S7PqZKGXIRLQT76T1hJG+YolQ5dl90ddFSDGMFO7EcYK111wCTPO+CETnjs1b0WpJxdclBVvHZPeU3MEnZCEpAlypYthskJcOPeIF2bzN4JGLxrktN0cqpgxJp5pT+IpIHN1MIYUXs8rZjkoTKAY/tFM+oYJffq0dO2Vs4SVkJsgpZyrVt29/JhpHmzSoDtOoOA9+8tHScIypcv2TTCk4p4xdpglNiQOzcmwxNpB9H7MJUtTqmLwJUdzqDAMbdm+K40aLpIxFTjK54bwXzfKCJzZEQ9YsJaXofTpAwywRbNyXBBBuYcookBIGFIY6AZZGJDMAyjxIWrJJbl9YcOBF04CgoABksmw0OfnEVcoqIyLZlreUMV7Pmasl8nLnwER/oCEKJUq4AdtM2N+JPpoti61XkU51IzcWNxc68bDnDGlk4UJSN2sFTerzKAeZLW4D5xEdphABdKQNbtyJv577xauuJFSFEABBO88PV++N5gCE9ogNo9/KEW0OnkiX708FWuEhWth2SeO6KvtX2mSiTglqUSCxsBna1zx8INXi/wD64ASyUgnLJzC2o2or8RG/f3gZRzOq6fTioYcCQG0JF9FXvxaE9Z0gmzLKmEnIXtc7u+M9oNdanbbpwWKw9viSNN0ZHGTUL/EzWuWy4PGRdhrtqyQ6gfDKBpkhSuKdCbX7zeDqqfKUDYknuhf1hQDhGF/E8h9o1WkH6iE0kpGFt/yhLXbPKDhIu+QvFikzlpvcA7wQPlGVMgrDljwBAiYsU+bsoEuRdrOICmbOa4t8oucqil4S6iCN9wX0fOFtbJSgsTc7riMrFXnU752y0hTtFLnCO/6cotdWHcJSOZHk0Jl7KAz+fp7wYNI5NPhe2caql/iPLwhsuivpA8+S/Lw/zBh0uMjXSPJcp7MeOoiX9GILAFoLl01rQEImoKCcKinQsfLPdB1Lt6ZLLgkmFVakg2z14+vtEdNMIsdWiK70ntBWgdoAjlf14xZdm+0KWsMlExavwpF/nHKFzOI9cYLo6kSSFWKtDoN3+YtM5WOySukySQFIKbP7ycQz+D3mHKGEjaaF3StJHMRy6l6aEXUgJUC+JDB+Y18Yf0nSuQsY1fnAubMHbC558Itb7Lx1o4RjvlbwitStqSUdpMxQSprKN3vwcDLPKGtJtEEWLje/2jUqNJUxSOI0s3EmPVT3YsbHX7xCioGZ843NQ4tGtqyOcV3tDrKbaaJkySuVTIJQUKBAWkljMJyJyIbIDnHVJm2ZfVla5pEtnC7BJBLugqLEM19YV1FMiYO0jEAdWbvGsK67olSLAUZSAU5M4SN3YBALbmjK+fByunUjEtMszJ+Fv9OWVAFjmU2GQa8Uqs9sbHsSib5qUB5AHjrqYF6S9FKsgmXUCakXElCOrH5UJ7JLd5jmqkG9jaxtlz3QW1nauG1vaLUTXZQQDokN5l3iv1W15k0ftFqIfIqJD8jlENFsWfPUEyZUyaTbsJUrTeAwi07O9lNasftAiSP31Of5Uv5kQe0KmakkN3RLKSfp474vlN7KUpKQuYtaiFE4WSHGFgAXf3ndxkYtlL0CkS2/Yo98HtAqOUzMqfRSbZdkQ9aHH5Gy5s1xLQpZCCtTDJKc1coeVHQGolhl4ApivCFElkhZUHAYEYGZ8zrHZZ0gEsRYy5iH1ZZTb5xAqQHuLsfNSj/VD1Fc42P0HxSUKUSCQT7iTqdSI9i67PQBKQNwEZFjL1dOQxOIPvfxj0OA6VA63zvxzg2rqiAoBD3IvYNwveAJQD3A+3CNt3xKatRDG411fm8QKkp0Hr6RJVKYhhne3+IgCrw4NeKp+71ujF0YZy3rlG6VCNngRZUbIBuAX9b4Xro1CzHlnFmSrhGsyRiDWiXVTqjZj6N6s7QtnUF8nPrjblFwqtnEfD33JgNVJ6s8ZwYqhpSDkWjzCIe1GzuY53hXU0pByf5n+3OMoonUjm+UDKowOMNJpKblJbf9xA00YhZoCWGnDXHjGJS6mF2aDFyWHr5RDLQDca+ESRrp9REMskEG9rjhE9VYAb/WekDqmDDzgKZO0CR2kpUHdi79ygbQUNoLSUrluXUXSCoEaBy9kcm1FrMrwY7AkWyFvGNUVBR2Sc+MKdDpOmBQyFlSnLJNsV9Gti7ocJ6RqcCwORBxO+4BsuMcplVJCgoKYjXceG6LDR9J1sOsImYXuoXbdi5gRadXodLmIBlTXdmSnFccRYd++DNmdLZM1eDtJX+FQGvEOH4O8VeQqVPAUOsknUhygvvu/dHs6QJR6wm4Jfs4BbKxc+EWtavuIfDnv+kCJ2eHPuIxEqUAD2icyd5O8wPszbslYASpPi3lDLrA2bv3wtZqOSJiQyFBhlmw4NpDAVCgLiBUTQBG5W8a1dYIlrQpSSeyQ/DzyMMa1TgKBfJ28nhNi3iNBMw5E92UWjqLW9rWeNFjETbKNVVyiACxbxjJla3wxrYxeNRSdmOlN2sLW3RkeJmTFXACRutpbUvGRMvCfe7/AJwEYyMiaqKpMaGPIyFhqTEkvKMjIk3QfnEiDGRkBTboWbRTcR7GRm/Wy8hwYBUM4yMirBNP/wBQjSF1aGWWtcfSPYyMIu2qWCjrhF++Jaf3E8oyMiLWsF+6BWv3D6xkZEEIsotwgecPp84yMgLeTBmzz2oyMiS2qqVCnUQpQIZiCQfdMVKbOUXdRPMmMjITR9BMINiRHQthTSUXJPMx5GRHieyjaN5RsIyMhdGzxCFHfGRkIqWSbRKo3j2MiTUxkZGQJ//Z"/>
          <p:cNvSpPr>
            <a:spLocks noChangeAspect="1" noChangeArrowheads="1"/>
          </p:cNvSpPr>
          <p:nvPr/>
        </p:nvSpPr>
        <p:spPr bwMode="auto">
          <a:xfrm>
            <a:off x="77788" y="-884238"/>
            <a:ext cx="2466975" cy="184785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178" name="Picture 10" descr="http://tarcas.org/wp-content/uploads/2011/02/hydro.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07997" y="4914900"/>
            <a:ext cx="2590800" cy="1943100"/>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19"/>
          <p:cNvSpPr/>
          <p:nvPr/>
        </p:nvSpPr>
        <p:spPr>
          <a:xfrm>
            <a:off x="1304078" y="5962269"/>
            <a:ext cx="5096722" cy="590931"/>
          </a:xfrm>
          <a:prstGeom prst="rect">
            <a:avLst/>
          </a:prstGeom>
        </p:spPr>
        <p:txBody>
          <a:bodyPr wrap="square">
            <a:spAutoFit/>
          </a:bodyPr>
          <a:lstStyle/>
          <a:p>
            <a:pPr>
              <a:lnSpc>
                <a:spcPct val="90000"/>
              </a:lnSpc>
              <a:buFontTx/>
              <a:buNone/>
            </a:pPr>
            <a:r>
              <a:rPr lang="en-US" i="1" dirty="0">
                <a:latin typeface="Centaur" pitchFamily="18" charset="0"/>
              </a:rPr>
              <a:t>One gas well produces one billion cubic feet of gas (</a:t>
            </a:r>
            <a:r>
              <a:rPr lang="en-US" i="1" dirty="0" err="1">
                <a:latin typeface="Centaur" pitchFamily="18" charset="0"/>
              </a:rPr>
              <a:t>Bcf</a:t>
            </a:r>
            <a:r>
              <a:rPr lang="en-US" i="1" dirty="0">
                <a:latin typeface="Centaur" pitchFamily="18" charset="0"/>
              </a:rPr>
              <a:t>)</a:t>
            </a:r>
          </a:p>
          <a:p>
            <a:pPr>
              <a:lnSpc>
                <a:spcPct val="90000"/>
              </a:lnSpc>
              <a:buFontTx/>
              <a:buNone/>
            </a:pPr>
            <a:r>
              <a:rPr lang="en-US" i="1" dirty="0">
                <a:latin typeface="Centaur" pitchFamily="18" charset="0"/>
              </a:rPr>
              <a:t> equivalent to 292,000,000 kilowatt hours.</a:t>
            </a:r>
          </a:p>
        </p:txBody>
      </p:sp>
    </p:spTree>
    <p:extLst>
      <p:ext uri="{BB962C8B-B14F-4D97-AF65-F5344CB8AC3E}">
        <p14:creationId xmlns:p14="http://schemas.microsoft.com/office/powerpoint/2010/main" val="403205467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17" descr="2010%20%20Wells%20Drilled"/>
          <p:cNvPicPr>
            <a:picLocks noChangeAspect="1" noChangeArrowheads="1"/>
          </p:cNvPicPr>
          <p:nvPr/>
        </p:nvPicPr>
        <p:blipFill>
          <a:blip r:embed="rId3" cstate="print"/>
          <a:srcRect/>
          <a:stretch>
            <a:fillRect/>
          </a:stretch>
        </p:blipFill>
        <p:spPr bwMode="auto">
          <a:xfrm>
            <a:off x="-1962150" y="-1147763"/>
            <a:ext cx="13068300" cy="9153526"/>
          </a:xfrm>
          <a:prstGeom prst="rect">
            <a:avLst/>
          </a:prstGeom>
          <a:noFill/>
          <a:ln w="9525">
            <a:noFill/>
            <a:miter lim="800000"/>
            <a:headEnd/>
            <a:tailEnd/>
          </a:ln>
        </p:spPr>
      </p:pic>
    </p:spTree>
    <p:extLst>
      <p:ext uri="{BB962C8B-B14F-4D97-AF65-F5344CB8AC3E}">
        <p14:creationId xmlns:p14="http://schemas.microsoft.com/office/powerpoint/2010/main" val="3611497244"/>
      </p:ext>
    </p:extLst>
  </p:cSld>
  <p:clrMapOvr>
    <a:masterClrMapping/>
  </p:clrMapOvr>
  <p:transition spd="slow">
    <p:push dir="u"/>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2588" y="0"/>
            <a:ext cx="8229600" cy="819150"/>
          </a:xfrm>
        </p:spPr>
        <p:txBody>
          <a:bodyPr/>
          <a:lstStyle/>
          <a:p>
            <a:pPr>
              <a:defRPr/>
            </a:pPr>
            <a:r>
              <a:rPr lang="en-US" sz="3600" dirty="0" smtClean="0">
                <a:solidFill>
                  <a:schemeClr val="tx2"/>
                </a:solidFill>
                <a:effectLst>
                  <a:outerShdw blurRad="38100" dist="38100" dir="2700000" algn="tl">
                    <a:srgbClr val="000000">
                      <a:alpha val="43137"/>
                    </a:srgbClr>
                  </a:outerShdw>
                </a:effectLst>
              </a:rPr>
              <a:t>Marcellus Shale Action in PA</a:t>
            </a:r>
            <a:endParaRPr lang="en-US" sz="3600" dirty="0">
              <a:solidFill>
                <a:schemeClr val="tx2"/>
              </a:solidFill>
              <a:effectLst>
                <a:outerShdw blurRad="38100" dist="38100" dir="2700000" algn="tl">
                  <a:srgbClr val="000000">
                    <a:alpha val="43137"/>
                  </a:srgbClr>
                </a:outerShdw>
              </a:effectLst>
            </a:endParaRPr>
          </a:p>
        </p:txBody>
      </p:sp>
      <p:sp>
        <p:nvSpPr>
          <p:cNvPr id="4" name="Slide Number Placeholder 3"/>
          <p:cNvSpPr>
            <a:spLocks noGrp="1"/>
          </p:cNvSpPr>
          <p:nvPr>
            <p:ph type="sldNum" sz="quarter" idx="12"/>
          </p:nvPr>
        </p:nvSpPr>
        <p:spPr>
          <a:xfrm>
            <a:off x="7010400" y="6492875"/>
            <a:ext cx="2133600" cy="365125"/>
          </a:xfrm>
        </p:spPr>
        <p:txBody>
          <a:bodyPr/>
          <a:lstStyle/>
          <a:p>
            <a:pPr>
              <a:defRPr/>
            </a:pPr>
            <a:fld id="{8DF358DD-CBC2-4BC2-9D21-29220C2D4B38}" type="slidenum">
              <a:rPr lang="en-US" smtClean="0"/>
              <a:pPr>
                <a:defRPr/>
              </a:pPr>
              <a:t>13</a:t>
            </a:fld>
            <a:endParaRPr lang="en-US"/>
          </a:p>
        </p:txBody>
      </p:sp>
      <p:pic>
        <p:nvPicPr>
          <p:cNvPr id="18436" name="Picture 3"/>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3" name="TextBox 2"/>
          <p:cNvSpPr txBox="1"/>
          <p:nvPr/>
        </p:nvSpPr>
        <p:spPr>
          <a:xfrm>
            <a:off x="5981699" y="1371600"/>
            <a:ext cx="599844" cy="369332"/>
          </a:xfrm>
          <a:prstGeom prst="rect">
            <a:avLst/>
          </a:prstGeom>
          <a:noFill/>
        </p:spPr>
        <p:txBody>
          <a:bodyPr wrap="none" rtlCol="0">
            <a:spAutoFit/>
          </a:bodyPr>
          <a:lstStyle/>
          <a:p>
            <a:r>
              <a:rPr lang="en-US" b="1" dirty="0" smtClean="0">
                <a:solidFill>
                  <a:schemeClr val="accent4">
                    <a:lumMod val="75000"/>
                  </a:schemeClr>
                </a:solidFill>
                <a:latin typeface="Centaur" pitchFamily="18" charset="0"/>
              </a:rPr>
              <a:t>26%</a:t>
            </a:r>
            <a:endParaRPr lang="en-US" b="1" dirty="0">
              <a:solidFill>
                <a:schemeClr val="accent4">
                  <a:lumMod val="75000"/>
                </a:schemeClr>
              </a:solidFill>
              <a:latin typeface="Centaur" pitchFamily="18" charset="0"/>
            </a:endParaRPr>
          </a:p>
        </p:txBody>
      </p:sp>
    </p:spTree>
    <p:extLst>
      <p:ext uri="{BB962C8B-B14F-4D97-AF65-F5344CB8AC3E}">
        <p14:creationId xmlns:p14="http://schemas.microsoft.com/office/powerpoint/2010/main" val="2662937633"/>
      </p:ext>
    </p:extLst>
  </p:cSld>
  <p:clrMapOvr>
    <a:masterClrMapping/>
  </p:clrMapOvr>
  <p:transition spd="slow">
    <p:pull/>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7010400" y="6492875"/>
            <a:ext cx="2133600" cy="365125"/>
          </a:xfrm>
        </p:spPr>
        <p:txBody>
          <a:bodyPr/>
          <a:lstStyle/>
          <a:p>
            <a:pPr>
              <a:defRPr/>
            </a:pPr>
            <a:fld id="{8DF358DD-CBC2-4BC2-9D21-29220C2D4B38}" type="slidenum">
              <a:rPr lang="en-US" smtClean="0"/>
              <a:pPr>
                <a:defRPr/>
              </a:pPr>
              <a:t>14</a:t>
            </a:fld>
            <a:endParaRPr lang="en-US"/>
          </a:p>
        </p:txBody>
      </p:sp>
      <p:sp>
        <p:nvSpPr>
          <p:cNvPr id="3" name="TextBox 2"/>
          <p:cNvSpPr txBox="1"/>
          <p:nvPr/>
        </p:nvSpPr>
        <p:spPr>
          <a:xfrm>
            <a:off x="5981699" y="1371600"/>
            <a:ext cx="599844" cy="369332"/>
          </a:xfrm>
          <a:prstGeom prst="rect">
            <a:avLst/>
          </a:prstGeom>
          <a:noFill/>
        </p:spPr>
        <p:txBody>
          <a:bodyPr wrap="none" rtlCol="0">
            <a:spAutoFit/>
          </a:bodyPr>
          <a:lstStyle/>
          <a:p>
            <a:r>
              <a:rPr lang="en-US" b="1" dirty="0" smtClean="0">
                <a:solidFill>
                  <a:schemeClr val="accent4">
                    <a:lumMod val="75000"/>
                  </a:schemeClr>
                </a:solidFill>
                <a:latin typeface="Centaur" pitchFamily="18" charset="0"/>
              </a:rPr>
              <a:t>26%</a:t>
            </a:r>
            <a:endParaRPr lang="en-US" b="1" dirty="0">
              <a:solidFill>
                <a:schemeClr val="accent4">
                  <a:lumMod val="75000"/>
                </a:schemeClr>
              </a:solidFill>
              <a:latin typeface="Centaur" pitchFamily="18" charset="0"/>
            </a:endParaRPr>
          </a:p>
        </p:txBody>
      </p:sp>
      <p:pic>
        <p:nvPicPr>
          <p:cNvPr id="1026" name="Picture 2"/>
          <p:cNvPicPr>
            <a:picLocks noChangeAspect="1" noChangeArrowheads="1"/>
          </p:cNvPicPr>
          <p:nvPr/>
        </p:nvPicPr>
        <p:blipFill>
          <a:blip r:embed="rId2" cstate="print"/>
          <a:srcRect/>
          <a:stretch>
            <a:fillRect/>
          </a:stretch>
        </p:blipFill>
        <p:spPr bwMode="auto">
          <a:xfrm>
            <a:off x="0" y="-57150"/>
            <a:ext cx="9144000" cy="5619750"/>
          </a:xfrm>
          <a:prstGeom prst="rect">
            <a:avLst/>
          </a:prstGeom>
          <a:noFill/>
          <a:ln w="9525">
            <a:noFill/>
            <a:miter lim="800000"/>
            <a:headEnd/>
            <a:tailEnd/>
          </a:ln>
        </p:spPr>
      </p:pic>
    </p:spTree>
    <p:extLst>
      <p:ext uri="{BB962C8B-B14F-4D97-AF65-F5344CB8AC3E}">
        <p14:creationId xmlns:p14="http://schemas.microsoft.com/office/powerpoint/2010/main" val="2662937633"/>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latin typeface="Centaur" pitchFamily="18" charset="0"/>
                <a:cs typeface="Times New Roman" pitchFamily="18" charset="0"/>
              </a:rPr>
              <a:t>The Big Concern!</a:t>
            </a:r>
            <a:endParaRPr lang="en-US" sz="3200" dirty="0">
              <a:latin typeface="Centaur" pitchFamily="18" charset="0"/>
            </a:endParaRPr>
          </a:p>
        </p:txBody>
      </p:sp>
      <p:grpSp>
        <p:nvGrpSpPr>
          <p:cNvPr id="4" name="Group 3"/>
          <p:cNvGrpSpPr/>
          <p:nvPr/>
        </p:nvGrpSpPr>
        <p:grpSpPr>
          <a:xfrm>
            <a:off x="6858000" y="228600"/>
            <a:ext cx="1904999" cy="847996"/>
            <a:chOff x="6858000" y="228600"/>
            <a:chExt cx="1904999" cy="847996"/>
          </a:xfrm>
        </p:grpSpPr>
        <p:pic>
          <p:nvPicPr>
            <p:cNvPr id="7" name="Picture 6" descr="C:\Documents and Settings\kzs145\Desktop\psu_wht.emf"/>
            <p:cNvPicPr>
              <a:picLocks noChangeAspect="1" noChangeArrowheads="1"/>
            </p:cNvPicPr>
            <p:nvPr/>
          </p:nvPicPr>
          <p:blipFill>
            <a:blip r:embed="rId2" cstate="print"/>
            <a:srcRect/>
            <a:stretch>
              <a:fillRect/>
            </a:stretch>
          </p:blipFill>
          <p:spPr bwMode="auto">
            <a:xfrm>
              <a:off x="6858000" y="228600"/>
              <a:ext cx="1904999" cy="847996"/>
            </a:xfrm>
            <a:prstGeom prst="rect">
              <a:avLst/>
            </a:prstGeom>
            <a:noFill/>
            <a:ln w="9525">
              <a:noFill/>
              <a:miter lim="800000"/>
              <a:headEnd/>
              <a:tailEnd/>
            </a:ln>
          </p:spPr>
        </p:pic>
        <p:sp>
          <p:nvSpPr>
            <p:cNvPr id="3" name="TextBox 2"/>
            <p:cNvSpPr txBox="1"/>
            <p:nvPr/>
          </p:nvSpPr>
          <p:spPr>
            <a:xfrm>
              <a:off x="8001000" y="468868"/>
              <a:ext cx="745717" cy="261610"/>
            </a:xfrm>
            <a:prstGeom prst="rect">
              <a:avLst/>
            </a:prstGeom>
            <a:noFill/>
          </p:spPr>
          <p:txBody>
            <a:bodyPr wrap="none" rtlCol="0">
              <a:spAutoFit/>
            </a:bodyPr>
            <a:lstStyle/>
            <a:p>
              <a:r>
                <a:rPr lang="en-US" sz="1100" b="1" dirty="0" smtClean="0">
                  <a:solidFill>
                    <a:schemeClr val="bg1"/>
                  </a:solidFill>
                  <a:latin typeface="Book Antiqua" pitchFamily="18" charset="0"/>
                </a:rPr>
                <a:t>EME 580</a:t>
              </a:r>
              <a:endParaRPr lang="en-US" sz="1100" b="1" dirty="0">
                <a:solidFill>
                  <a:schemeClr val="bg1"/>
                </a:solidFill>
                <a:latin typeface="Book Antiqua" pitchFamily="18" charset="0"/>
              </a:endParaRPr>
            </a:p>
          </p:txBody>
        </p:sp>
      </p:grpSp>
      <p:pic>
        <p:nvPicPr>
          <p:cNvPr id="9" name="Content Placeholder 2"/>
          <p:cNvPicPr>
            <a:picLocks noGrp="1" noChangeAspect="1" noChangeArrowheads="1"/>
          </p:cNvPicPr>
          <p:nvPr>
            <p:ph idx="1"/>
          </p:nvPr>
        </p:nvPicPr>
        <p:blipFill>
          <a:blip r:embed="rId3" cstate="print"/>
          <a:srcRect/>
          <a:stretch>
            <a:fillRect/>
          </a:stretch>
        </p:blipFill>
        <p:spPr>
          <a:xfrm>
            <a:off x="-34291" y="0"/>
            <a:ext cx="9240203" cy="6934200"/>
          </a:xfrm>
        </p:spPr>
      </p:pic>
    </p:spTree>
    <p:extLst>
      <p:ext uri="{BB962C8B-B14F-4D97-AF65-F5344CB8AC3E}">
        <p14:creationId xmlns:p14="http://schemas.microsoft.com/office/powerpoint/2010/main" val="3687268472"/>
      </p:ext>
    </p:extLst>
  </p:cSld>
  <p:clrMapOvr>
    <a:masterClrMapping/>
  </p:clrMapOvr>
  <mc:AlternateContent xmlns:mc="http://schemas.openxmlformats.org/markup-compatibility/2006">
    <mc:Choice xmlns:p14="http://schemas.microsoft.com/office/powerpoint/2010/main" Requires="p14">
      <p:transition spd="slow" p14:dur="2000">
        <p14:ferris dir="l"/>
      </p:transition>
    </mc:Choice>
    <mc:Fallback>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6858000" y="228600"/>
            <a:ext cx="1904999" cy="847996"/>
            <a:chOff x="6858000" y="228600"/>
            <a:chExt cx="1904999" cy="847996"/>
          </a:xfrm>
        </p:grpSpPr>
        <p:pic>
          <p:nvPicPr>
            <p:cNvPr id="7" name="Picture 6" descr="C:\Documents and Settings\kzs145\Desktop\psu_wht.emf"/>
            <p:cNvPicPr>
              <a:picLocks noChangeAspect="1" noChangeArrowheads="1"/>
            </p:cNvPicPr>
            <p:nvPr/>
          </p:nvPicPr>
          <p:blipFill>
            <a:blip r:embed="rId2" cstate="print"/>
            <a:srcRect/>
            <a:stretch>
              <a:fillRect/>
            </a:stretch>
          </p:blipFill>
          <p:spPr bwMode="auto">
            <a:xfrm>
              <a:off x="6858000" y="228600"/>
              <a:ext cx="1904999" cy="847996"/>
            </a:xfrm>
            <a:prstGeom prst="rect">
              <a:avLst/>
            </a:prstGeom>
            <a:noFill/>
            <a:ln w="9525">
              <a:noFill/>
              <a:miter lim="800000"/>
              <a:headEnd/>
              <a:tailEnd/>
            </a:ln>
          </p:spPr>
        </p:pic>
        <p:sp>
          <p:nvSpPr>
            <p:cNvPr id="3" name="TextBox 2"/>
            <p:cNvSpPr txBox="1"/>
            <p:nvPr/>
          </p:nvSpPr>
          <p:spPr>
            <a:xfrm>
              <a:off x="8001000" y="468868"/>
              <a:ext cx="745717" cy="261610"/>
            </a:xfrm>
            <a:prstGeom prst="rect">
              <a:avLst/>
            </a:prstGeom>
            <a:noFill/>
          </p:spPr>
          <p:txBody>
            <a:bodyPr wrap="none" rtlCol="0">
              <a:spAutoFit/>
            </a:bodyPr>
            <a:lstStyle/>
            <a:p>
              <a:r>
                <a:rPr lang="en-US" sz="1100" b="1" dirty="0" smtClean="0">
                  <a:solidFill>
                    <a:schemeClr val="bg1"/>
                  </a:solidFill>
                  <a:latin typeface="Book Antiqua" pitchFamily="18" charset="0"/>
                </a:rPr>
                <a:t>EME 580</a:t>
              </a:r>
              <a:endParaRPr lang="en-US" sz="1100" b="1" dirty="0">
                <a:solidFill>
                  <a:schemeClr val="bg1"/>
                </a:solidFill>
                <a:latin typeface="Book Antiqua" pitchFamily="18" charset="0"/>
              </a:endParaRPr>
            </a:p>
          </p:txBody>
        </p:sp>
      </p:grpSp>
      <p:sp>
        <p:nvSpPr>
          <p:cNvPr id="8" name="Title 1"/>
          <p:cNvSpPr txBox="1">
            <a:spLocks/>
          </p:cNvSpPr>
          <p:nvPr/>
        </p:nvSpPr>
        <p:spPr>
          <a:xfrm>
            <a:off x="207962" y="264824"/>
            <a:ext cx="4686300" cy="669697"/>
          </a:xfrm>
          <a:prstGeom prst="rect">
            <a:avLst/>
          </a:prstGeom>
          <a:noFill/>
          <a:ln w="9525"/>
        </p:spPr>
        <p:txBody>
          <a:bodyPr vert="horz" lIns="91440" tIns="45720" rIns="91440" bIns="45720" rtlCol="0" anchor="ctr">
            <a:normAutofit fontScale="85000" lnSpcReduction="10000"/>
          </a:bodyPr>
          <a:lstStyle>
            <a:lvl1pPr algn="l" defTabSz="914400" rtl="0" eaLnBrk="1" latinLnBrk="0" hangingPunct="1">
              <a:spcBef>
                <a:spcPct val="0"/>
              </a:spcBef>
              <a:buNone/>
              <a:defRPr sz="4400" b="1" kern="1200">
                <a:solidFill>
                  <a:schemeClr val="bg1"/>
                </a:solidFill>
                <a:effectLst>
                  <a:outerShdw blurRad="50800" dist="38100" dir="2700000" algn="tl" rotWithShape="0">
                    <a:prstClr val="black">
                      <a:alpha val="40000"/>
                    </a:prstClr>
                  </a:outerShdw>
                  <a:reflection blurRad="6350" stA="55000" endA="300" endPos="45500" dir="5400000" sy="-100000" algn="bl" rotWithShape="0"/>
                </a:effectLst>
                <a:latin typeface="+mj-lt"/>
                <a:ea typeface="+mj-ea"/>
                <a:cs typeface="+mj-cs"/>
              </a:defRPr>
            </a:lvl1pPr>
          </a:lstStyle>
          <a:p>
            <a:r>
              <a:rPr lang="en-US" sz="3200" dirty="0" smtClean="0">
                <a:effectLst/>
                <a:latin typeface="Centaur" pitchFamily="18" charset="0"/>
              </a:rPr>
              <a:t>Marcellus Shale Development Plan</a:t>
            </a:r>
          </a:p>
        </p:txBody>
      </p:sp>
      <p:grpSp>
        <p:nvGrpSpPr>
          <p:cNvPr id="10" name="Group 7"/>
          <p:cNvGrpSpPr>
            <a:grpSpLocks/>
          </p:cNvGrpSpPr>
          <p:nvPr/>
        </p:nvGrpSpPr>
        <p:grpSpPr bwMode="auto">
          <a:xfrm>
            <a:off x="1600200" y="2286000"/>
            <a:ext cx="7543800" cy="4572000"/>
            <a:chOff x="1130968" y="1612232"/>
            <a:chExt cx="6701590" cy="4569301"/>
          </a:xfrm>
        </p:grpSpPr>
        <p:pic>
          <p:nvPicPr>
            <p:cNvPr id="11" name="Picture 2"/>
            <p:cNvPicPr>
              <a:picLocks noChangeAspect="1" noChangeArrowheads="1"/>
            </p:cNvPicPr>
            <p:nvPr/>
          </p:nvPicPr>
          <p:blipFill>
            <a:blip r:embed="rId3" cstate="print"/>
            <a:srcRect/>
            <a:stretch>
              <a:fillRect/>
            </a:stretch>
          </p:blipFill>
          <p:spPr bwMode="auto">
            <a:xfrm>
              <a:off x="1130968" y="1612232"/>
              <a:ext cx="6701590" cy="4559968"/>
            </a:xfrm>
            <a:prstGeom prst="rect">
              <a:avLst/>
            </a:prstGeom>
            <a:noFill/>
            <a:ln w="9525">
              <a:noFill/>
              <a:miter lim="800000"/>
              <a:headEnd/>
              <a:tailEnd/>
            </a:ln>
          </p:spPr>
        </p:pic>
        <p:sp>
          <p:nvSpPr>
            <p:cNvPr id="12" name="Rectangle 4"/>
            <p:cNvSpPr>
              <a:spLocks noChangeArrowheads="1"/>
            </p:cNvSpPr>
            <p:nvPr/>
          </p:nvSpPr>
          <p:spPr bwMode="auto">
            <a:xfrm>
              <a:off x="5803815" y="5851787"/>
              <a:ext cx="2028743" cy="329746"/>
            </a:xfrm>
            <a:prstGeom prst="rect">
              <a:avLst/>
            </a:prstGeom>
            <a:noFill/>
            <a:ln w="9525">
              <a:noFill/>
              <a:miter lim="800000"/>
              <a:headEnd/>
              <a:tailEnd/>
            </a:ln>
          </p:spPr>
          <p:txBody>
            <a:bodyPr wrap="none">
              <a:spAutoFit/>
            </a:bodyPr>
            <a:lstStyle/>
            <a:p>
              <a:pPr algn="l" eaLnBrk="1" hangingPunct="1"/>
              <a:r>
                <a:rPr lang="en-US" sz="1600" b="1" dirty="0">
                  <a:solidFill>
                    <a:schemeClr val="accent4">
                      <a:lumMod val="75000"/>
                    </a:schemeClr>
                  </a:solidFill>
                  <a:latin typeface="Centaur" pitchFamily="18" charset="0"/>
                </a:rPr>
                <a:t>Photo: Chesapeake / Statoil</a:t>
              </a:r>
            </a:p>
          </p:txBody>
        </p:sp>
      </p:grpSp>
      <p:pic>
        <p:nvPicPr>
          <p:cNvPr id="13" name="Picture 4" descr="farm-and-Marcellus-wells"/>
          <p:cNvPicPr>
            <a:picLocks noChangeAspect="1" noChangeArrowheads="1"/>
          </p:cNvPicPr>
          <p:nvPr/>
        </p:nvPicPr>
        <p:blipFill>
          <a:blip r:embed="rId4" cstate="print">
            <a:lum bright="10000"/>
          </a:blip>
          <a:srcRect/>
          <a:stretch>
            <a:fillRect/>
          </a:stretch>
        </p:blipFill>
        <p:spPr bwMode="auto">
          <a:xfrm>
            <a:off x="0" y="781051"/>
            <a:ext cx="3505200" cy="1971675"/>
          </a:xfrm>
          <a:prstGeom prst="rect">
            <a:avLst/>
          </a:prstGeom>
          <a:noFill/>
          <a:ln w="9525">
            <a:noFill/>
            <a:miter lim="800000"/>
            <a:headEnd/>
            <a:tailEnd/>
          </a:ln>
        </p:spPr>
      </p:pic>
      <p:sp>
        <p:nvSpPr>
          <p:cNvPr id="14" name="Right Arrow 13"/>
          <p:cNvSpPr/>
          <p:nvPr/>
        </p:nvSpPr>
        <p:spPr>
          <a:xfrm rot="1571285">
            <a:off x="3078018" y="2849354"/>
            <a:ext cx="633306" cy="14184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47231300"/>
      </p:ext>
    </p:extLst>
  </p:cSld>
  <p:clrMapOvr>
    <a:masterClrMapping/>
  </p:clrMapOvr>
  <p:transition spd="slow">
    <p:cove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67" descr="otsego_small.jpg"/>
          <p:cNvPicPr>
            <a:picLocks noChangeAspect="1"/>
          </p:cNvPicPr>
          <p:nvPr/>
        </p:nvPicPr>
        <p:blipFill>
          <a:blip r:embed="rId2" cstate="print"/>
          <a:srcRect/>
          <a:stretch>
            <a:fillRect/>
          </a:stretch>
        </p:blipFill>
        <p:spPr bwMode="auto">
          <a:xfrm>
            <a:off x="9642" y="609600"/>
            <a:ext cx="9134358" cy="6319912"/>
          </a:xfrm>
          <a:prstGeom prst="rect">
            <a:avLst/>
          </a:prstGeom>
          <a:noFill/>
          <a:ln w="9525">
            <a:noFill/>
            <a:miter lim="800000"/>
            <a:headEnd/>
            <a:tailEnd/>
          </a:ln>
        </p:spPr>
      </p:pic>
      <p:sp>
        <p:nvSpPr>
          <p:cNvPr id="32771" name="Slide Number Placeholder 3"/>
          <p:cNvSpPr>
            <a:spLocks noGrp="1"/>
          </p:cNvSpPr>
          <p:nvPr>
            <p:ph type="sldNum" sz="quarter" idx="12"/>
          </p:nvPr>
        </p:nvSpPr>
        <p:spPr>
          <a:xfrm>
            <a:off x="6999288" y="6462713"/>
            <a:ext cx="2133600" cy="365125"/>
          </a:xfrm>
        </p:spPr>
        <p:txBody>
          <a:bodyPr/>
          <a:lstStyle/>
          <a:p>
            <a:pPr>
              <a:defRPr/>
            </a:pPr>
            <a:fld id="{2913A526-D848-47B2-93C8-849EEB2B3750}" type="slidenum">
              <a:rPr lang="en-US" smtClean="0"/>
              <a:pPr>
                <a:defRPr/>
              </a:pPr>
              <a:t>17</a:t>
            </a:fld>
            <a:endParaRPr lang="en-US" dirty="0" smtClean="0"/>
          </a:p>
        </p:txBody>
      </p:sp>
      <p:sp>
        <p:nvSpPr>
          <p:cNvPr id="32773" name="Rectangle 24"/>
          <p:cNvSpPr>
            <a:spLocks noChangeArrowheads="1"/>
          </p:cNvSpPr>
          <p:nvPr/>
        </p:nvSpPr>
        <p:spPr bwMode="auto">
          <a:xfrm rot="-880778">
            <a:off x="5322888" y="3257550"/>
            <a:ext cx="660400" cy="2293938"/>
          </a:xfrm>
          <a:prstGeom prst="rect">
            <a:avLst/>
          </a:prstGeom>
          <a:noFill/>
          <a:ln w="19050" algn="ctr">
            <a:solidFill>
              <a:srgbClr val="FFFF00"/>
            </a:solidFill>
            <a:round/>
            <a:headEnd/>
            <a:tailEnd/>
          </a:ln>
        </p:spPr>
        <p:txBody>
          <a:bodyPr/>
          <a:lstStyle/>
          <a:p>
            <a:endParaRPr lang="en-US"/>
          </a:p>
        </p:txBody>
      </p:sp>
      <p:sp>
        <p:nvSpPr>
          <p:cNvPr id="32774" name="Rectangle 24"/>
          <p:cNvSpPr>
            <a:spLocks noChangeArrowheads="1"/>
          </p:cNvSpPr>
          <p:nvPr/>
        </p:nvSpPr>
        <p:spPr bwMode="auto">
          <a:xfrm rot="-880778">
            <a:off x="4975225" y="4533900"/>
            <a:ext cx="660400" cy="2295525"/>
          </a:xfrm>
          <a:prstGeom prst="rect">
            <a:avLst/>
          </a:prstGeom>
          <a:solidFill>
            <a:srgbClr val="FFFF00">
              <a:alpha val="30196"/>
            </a:srgbClr>
          </a:solidFill>
          <a:ln w="19050" algn="ctr">
            <a:solidFill>
              <a:srgbClr val="FFFF00"/>
            </a:solidFill>
            <a:round/>
            <a:headEnd/>
            <a:tailEnd/>
          </a:ln>
        </p:spPr>
        <p:txBody>
          <a:bodyPr/>
          <a:lstStyle/>
          <a:p>
            <a:endParaRPr lang="en-US"/>
          </a:p>
        </p:txBody>
      </p:sp>
      <p:sp>
        <p:nvSpPr>
          <p:cNvPr id="32775" name="Rectangle 24"/>
          <p:cNvSpPr>
            <a:spLocks noChangeArrowheads="1"/>
          </p:cNvSpPr>
          <p:nvPr/>
        </p:nvSpPr>
        <p:spPr bwMode="auto">
          <a:xfrm rot="-880778">
            <a:off x="2214563" y="1857375"/>
            <a:ext cx="660400" cy="2293938"/>
          </a:xfrm>
          <a:prstGeom prst="rect">
            <a:avLst/>
          </a:prstGeom>
          <a:noFill/>
          <a:ln w="19050" algn="ctr">
            <a:solidFill>
              <a:srgbClr val="FFFF00"/>
            </a:solidFill>
            <a:round/>
            <a:headEnd/>
            <a:tailEnd/>
          </a:ln>
        </p:spPr>
        <p:txBody>
          <a:bodyPr/>
          <a:lstStyle/>
          <a:p>
            <a:endParaRPr lang="en-US"/>
          </a:p>
        </p:txBody>
      </p:sp>
      <p:sp>
        <p:nvSpPr>
          <p:cNvPr id="32776" name="Rectangle 24"/>
          <p:cNvSpPr>
            <a:spLocks noChangeArrowheads="1"/>
          </p:cNvSpPr>
          <p:nvPr/>
        </p:nvSpPr>
        <p:spPr bwMode="auto">
          <a:xfrm rot="-880778">
            <a:off x="2801938" y="4081463"/>
            <a:ext cx="660400" cy="2295525"/>
          </a:xfrm>
          <a:prstGeom prst="rect">
            <a:avLst/>
          </a:prstGeom>
          <a:noFill/>
          <a:ln w="19050" algn="ctr">
            <a:solidFill>
              <a:srgbClr val="FFFF00"/>
            </a:solidFill>
            <a:round/>
            <a:headEnd/>
            <a:tailEnd/>
          </a:ln>
        </p:spPr>
        <p:txBody>
          <a:bodyPr/>
          <a:lstStyle/>
          <a:p>
            <a:endParaRPr lang="en-US"/>
          </a:p>
        </p:txBody>
      </p:sp>
      <p:sp>
        <p:nvSpPr>
          <p:cNvPr id="32777" name="Rectangle 24"/>
          <p:cNvSpPr>
            <a:spLocks noChangeArrowheads="1"/>
          </p:cNvSpPr>
          <p:nvPr/>
        </p:nvSpPr>
        <p:spPr bwMode="auto">
          <a:xfrm rot="-880778">
            <a:off x="1274763" y="865188"/>
            <a:ext cx="660400" cy="2293937"/>
          </a:xfrm>
          <a:prstGeom prst="rect">
            <a:avLst/>
          </a:prstGeom>
          <a:noFill/>
          <a:ln w="19050" algn="ctr">
            <a:solidFill>
              <a:srgbClr val="FFFF00"/>
            </a:solidFill>
            <a:round/>
            <a:headEnd/>
            <a:tailEnd/>
          </a:ln>
        </p:spPr>
        <p:txBody>
          <a:bodyPr/>
          <a:lstStyle/>
          <a:p>
            <a:endParaRPr lang="en-US"/>
          </a:p>
        </p:txBody>
      </p:sp>
      <p:sp>
        <p:nvSpPr>
          <p:cNvPr id="32778" name="Rectangle 24"/>
          <p:cNvSpPr>
            <a:spLocks noChangeArrowheads="1"/>
          </p:cNvSpPr>
          <p:nvPr/>
        </p:nvSpPr>
        <p:spPr bwMode="auto">
          <a:xfrm rot="-880778">
            <a:off x="1844675" y="3090863"/>
            <a:ext cx="658813" cy="2293937"/>
          </a:xfrm>
          <a:prstGeom prst="rect">
            <a:avLst/>
          </a:prstGeom>
          <a:noFill/>
          <a:ln w="19050" algn="ctr">
            <a:solidFill>
              <a:srgbClr val="FFFF00"/>
            </a:solidFill>
            <a:round/>
            <a:headEnd/>
            <a:tailEnd/>
          </a:ln>
        </p:spPr>
        <p:txBody>
          <a:bodyPr/>
          <a:lstStyle/>
          <a:p>
            <a:endParaRPr lang="en-US"/>
          </a:p>
        </p:txBody>
      </p:sp>
      <p:sp>
        <p:nvSpPr>
          <p:cNvPr id="32779" name="Rectangle 24"/>
          <p:cNvSpPr>
            <a:spLocks noChangeArrowheads="1"/>
          </p:cNvSpPr>
          <p:nvPr/>
        </p:nvSpPr>
        <p:spPr bwMode="auto">
          <a:xfrm rot="-880778">
            <a:off x="912813" y="2149475"/>
            <a:ext cx="660400" cy="2295525"/>
          </a:xfrm>
          <a:prstGeom prst="rect">
            <a:avLst/>
          </a:prstGeom>
          <a:noFill/>
          <a:ln w="19050" algn="ctr">
            <a:solidFill>
              <a:srgbClr val="FFFF00"/>
            </a:solidFill>
            <a:round/>
            <a:headEnd/>
            <a:tailEnd/>
          </a:ln>
        </p:spPr>
        <p:txBody>
          <a:bodyPr/>
          <a:lstStyle/>
          <a:p>
            <a:endParaRPr lang="en-US"/>
          </a:p>
        </p:txBody>
      </p:sp>
      <p:sp>
        <p:nvSpPr>
          <p:cNvPr id="32780" name="Rectangle 24"/>
          <p:cNvSpPr>
            <a:spLocks noChangeArrowheads="1"/>
          </p:cNvSpPr>
          <p:nvPr/>
        </p:nvSpPr>
        <p:spPr bwMode="auto">
          <a:xfrm rot="-880778">
            <a:off x="1498600" y="4375150"/>
            <a:ext cx="660400" cy="2295525"/>
          </a:xfrm>
          <a:prstGeom prst="rect">
            <a:avLst/>
          </a:prstGeom>
          <a:noFill/>
          <a:ln w="19050" algn="ctr">
            <a:solidFill>
              <a:srgbClr val="FFFF00"/>
            </a:solidFill>
            <a:round/>
            <a:headEnd/>
            <a:tailEnd/>
          </a:ln>
        </p:spPr>
        <p:txBody>
          <a:bodyPr/>
          <a:lstStyle/>
          <a:p>
            <a:endParaRPr lang="en-US"/>
          </a:p>
        </p:txBody>
      </p:sp>
      <p:sp>
        <p:nvSpPr>
          <p:cNvPr id="32781" name="Rectangle 24"/>
          <p:cNvSpPr>
            <a:spLocks noChangeArrowheads="1"/>
          </p:cNvSpPr>
          <p:nvPr/>
        </p:nvSpPr>
        <p:spPr bwMode="auto">
          <a:xfrm rot="-880778">
            <a:off x="3751263" y="5030788"/>
            <a:ext cx="658812" cy="2295525"/>
          </a:xfrm>
          <a:prstGeom prst="rect">
            <a:avLst/>
          </a:prstGeom>
          <a:solidFill>
            <a:srgbClr val="FFFF00">
              <a:alpha val="29019"/>
            </a:srgbClr>
          </a:solidFill>
          <a:ln w="19050" algn="ctr">
            <a:solidFill>
              <a:srgbClr val="FFFF00"/>
            </a:solidFill>
            <a:round/>
            <a:headEnd/>
            <a:tailEnd/>
          </a:ln>
        </p:spPr>
        <p:txBody>
          <a:bodyPr/>
          <a:lstStyle/>
          <a:p>
            <a:endParaRPr lang="en-US"/>
          </a:p>
        </p:txBody>
      </p:sp>
      <p:sp>
        <p:nvSpPr>
          <p:cNvPr id="32782" name="Rectangle 24"/>
          <p:cNvSpPr>
            <a:spLocks noChangeArrowheads="1"/>
          </p:cNvSpPr>
          <p:nvPr/>
        </p:nvSpPr>
        <p:spPr bwMode="auto">
          <a:xfrm rot="-880778">
            <a:off x="2439988" y="5318125"/>
            <a:ext cx="658812" cy="2295525"/>
          </a:xfrm>
          <a:prstGeom prst="rect">
            <a:avLst/>
          </a:prstGeom>
          <a:noFill/>
          <a:ln w="19050" algn="ctr">
            <a:solidFill>
              <a:srgbClr val="FFFF00"/>
            </a:solidFill>
            <a:round/>
            <a:headEnd/>
            <a:tailEnd/>
          </a:ln>
        </p:spPr>
        <p:txBody>
          <a:bodyPr/>
          <a:lstStyle/>
          <a:p>
            <a:endParaRPr lang="en-US"/>
          </a:p>
        </p:txBody>
      </p:sp>
      <p:sp>
        <p:nvSpPr>
          <p:cNvPr id="32783" name="Rectangle 24"/>
          <p:cNvSpPr>
            <a:spLocks noChangeArrowheads="1"/>
          </p:cNvSpPr>
          <p:nvPr/>
        </p:nvSpPr>
        <p:spPr bwMode="auto">
          <a:xfrm rot="-880778">
            <a:off x="5899150" y="5480050"/>
            <a:ext cx="658813" cy="2295525"/>
          </a:xfrm>
          <a:prstGeom prst="rect">
            <a:avLst/>
          </a:prstGeom>
          <a:noFill/>
          <a:ln w="19050" algn="ctr">
            <a:solidFill>
              <a:srgbClr val="FFFF00"/>
            </a:solidFill>
            <a:round/>
            <a:headEnd/>
            <a:tailEnd/>
          </a:ln>
        </p:spPr>
        <p:txBody>
          <a:bodyPr/>
          <a:lstStyle/>
          <a:p>
            <a:endParaRPr lang="en-US"/>
          </a:p>
        </p:txBody>
      </p:sp>
      <p:sp>
        <p:nvSpPr>
          <p:cNvPr id="32784" name="Rectangle 24"/>
          <p:cNvSpPr>
            <a:spLocks noChangeArrowheads="1"/>
          </p:cNvSpPr>
          <p:nvPr/>
        </p:nvSpPr>
        <p:spPr bwMode="auto">
          <a:xfrm rot="-880778">
            <a:off x="8264525" y="4021138"/>
            <a:ext cx="660400" cy="2295525"/>
          </a:xfrm>
          <a:prstGeom prst="rect">
            <a:avLst/>
          </a:prstGeom>
          <a:noFill/>
          <a:ln w="19050" algn="ctr">
            <a:solidFill>
              <a:srgbClr val="FFFF00"/>
            </a:solidFill>
            <a:round/>
            <a:headEnd/>
            <a:tailEnd/>
          </a:ln>
        </p:spPr>
        <p:txBody>
          <a:bodyPr/>
          <a:lstStyle/>
          <a:p>
            <a:endParaRPr lang="en-US"/>
          </a:p>
        </p:txBody>
      </p:sp>
      <p:sp>
        <p:nvSpPr>
          <p:cNvPr id="32785" name="Rectangle 24"/>
          <p:cNvSpPr>
            <a:spLocks noChangeArrowheads="1"/>
          </p:cNvSpPr>
          <p:nvPr/>
        </p:nvSpPr>
        <p:spPr bwMode="auto">
          <a:xfrm rot="-880778">
            <a:off x="606425" y="3563938"/>
            <a:ext cx="660400" cy="2295525"/>
          </a:xfrm>
          <a:prstGeom prst="rect">
            <a:avLst/>
          </a:prstGeom>
          <a:noFill/>
          <a:ln w="19050" algn="ctr">
            <a:solidFill>
              <a:srgbClr val="FFFF00"/>
            </a:solidFill>
            <a:round/>
            <a:headEnd/>
            <a:tailEnd/>
          </a:ln>
        </p:spPr>
        <p:txBody>
          <a:bodyPr/>
          <a:lstStyle/>
          <a:p>
            <a:endParaRPr lang="en-US"/>
          </a:p>
        </p:txBody>
      </p:sp>
      <p:sp>
        <p:nvSpPr>
          <p:cNvPr id="32786" name="Rectangle 24"/>
          <p:cNvSpPr>
            <a:spLocks noChangeArrowheads="1"/>
          </p:cNvSpPr>
          <p:nvPr/>
        </p:nvSpPr>
        <p:spPr bwMode="auto">
          <a:xfrm rot="-880778">
            <a:off x="339725" y="-66675"/>
            <a:ext cx="660400" cy="2295525"/>
          </a:xfrm>
          <a:prstGeom prst="rect">
            <a:avLst/>
          </a:prstGeom>
          <a:solidFill>
            <a:srgbClr val="FFFF00">
              <a:alpha val="30196"/>
            </a:srgbClr>
          </a:solidFill>
          <a:ln w="19050" algn="ctr">
            <a:solidFill>
              <a:srgbClr val="FFFF00"/>
            </a:solidFill>
            <a:round/>
            <a:headEnd/>
            <a:tailEnd/>
          </a:ln>
        </p:spPr>
        <p:txBody>
          <a:bodyPr/>
          <a:lstStyle/>
          <a:p>
            <a:endParaRPr lang="en-US"/>
          </a:p>
        </p:txBody>
      </p:sp>
      <p:grpSp>
        <p:nvGrpSpPr>
          <p:cNvPr id="2" name="Group 1"/>
          <p:cNvGrpSpPr/>
          <p:nvPr/>
        </p:nvGrpSpPr>
        <p:grpSpPr>
          <a:xfrm>
            <a:off x="2578100" y="-533400"/>
            <a:ext cx="5748338" cy="7319963"/>
            <a:chOff x="2578100" y="-533400"/>
            <a:chExt cx="5748338" cy="7319963"/>
          </a:xfrm>
        </p:grpSpPr>
        <p:sp>
          <p:nvSpPr>
            <p:cNvPr id="32830" name="Rectangle 24"/>
            <p:cNvSpPr>
              <a:spLocks noChangeArrowheads="1"/>
            </p:cNvSpPr>
            <p:nvPr/>
          </p:nvSpPr>
          <p:spPr bwMode="auto">
            <a:xfrm rot="20719222">
              <a:off x="6743226" y="873540"/>
              <a:ext cx="660162" cy="2295381"/>
            </a:xfrm>
            <a:prstGeom prst="rect">
              <a:avLst/>
            </a:prstGeom>
            <a:noFill/>
            <a:ln w="19050" algn="ctr">
              <a:solidFill>
                <a:srgbClr val="FFFF00"/>
              </a:solidFill>
              <a:round/>
              <a:headEnd/>
              <a:tailEnd/>
            </a:ln>
          </p:spPr>
          <p:txBody>
            <a:bodyPr/>
            <a:lstStyle/>
            <a:p>
              <a:endParaRPr lang="en-US"/>
            </a:p>
          </p:txBody>
        </p:sp>
        <p:sp>
          <p:nvSpPr>
            <p:cNvPr id="32831" name="Rectangle 24"/>
            <p:cNvSpPr>
              <a:spLocks noChangeArrowheads="1"/>
            </p:cNvSpPr>
            <p:nvPr/>
          </p:nvSpPr>
          <p:spPr bwMode="auto">
            <a:xfrm rot="20719222">
              <a:off x="6999149" y="4491182"/>
              <a:ext cx="660162" cy="2295381"/>
            </a:xfrm>
            <a:prstGeom prst="rect">
              <a:avLst/>
            </a:prstGeom>
            <a:noFill/>
            <a:ln w="19050" algn="ctr">
              <a:solidFill>
                <a:srgbClr val="FFFF00"/>
              </a:solidFill>
              <a:round/>
              <a:headEnd/>
              <a:tailEnd/>
            </a:ln>
          </p:spPr>
          <p:txBody>
            <a:bodyPr/>
            <a:lstStyle/>
            <a:p>
              <a:endParaRPr lang="en-US"/>
            </a:p>
          </p:txBody>
        </p:sp>
        <p:sp>
          <p:nvSpPr>
            <p:cNvPr id="32832" name="Rectangle 24"/>
            <p:cNvSpPr>
              <a:spLocks noChangeArrowheads="1"/>
            </p:cNvSpPr>
            <p:nvPr/>
          </p:nvSpPr>
          <p:spPr bwMode="auto">
            <a:xfrm rot="20719222">
              <a:off x="5503863" y="1376773"/>
              <a:ext cx="660162" cy="2295381"/>
            </a:xfrm>
            <a:prstGeom prst="rect">
              <a:avLst/>
            </a:prstGeom>
            <a:noFill/>
            <a:ln w="19050" algn="ctr">
              <a:solidFill>
                <a:srgbClr val="FFFF00"/>
              </a:solidFill>
              <a:round/>
              <a:headEnd/>
              <a:tailEnd/>
            </a:ln>
          </p:spPr>
          <p:txBody>
            <a:bodyPr/>
            <a:lstStyle/>
            <a:p>
              <a:endParaRPr lang="en-US"/>
            </a:p>
          </p:txBody>
        </p:sp>
        <p:sp>
          <p:nvSpPr>
            <p:cNvPr id="32833" name="Rectangle 24"/>
            <p:cNvSpPr>
              <a:spLocks noChangeArrowheads="1"/>
            </p:cNvSpPr>
            <p:nvPr/>
          </p:nvSpPr>
          <p:spPr bwMode="auto">
            <a:xfrm rot="20719222">
              <a:off x="5863136" y="246063"/>
              <a:ext cx="660162" cy="2092472"/>
            </a:xfrm>
            <a:prstGeom prst="rect">
              <a:avLst/>
            </a:prstGeom>
            <a:noFill/>
            <a:ln w="19050" algn="ctr">
              <a:solidFill>
                <a:srgbClr val="FFFF00"/>
              </a:solidFill>
              <a:round/>
              <a:headEnd/>
              <a:tailEnd/>
            </a:ln>
          </p:spPr>
          <p:txBody>
            <a:bodyPr/>
            <a:lstStyle/>
            <a:p>
              <a:endParaRPr lang="en-US"/>
            </a:p>
          </p:txBody>
        </p:sp>
        <p:sp>
          <p:nvSpPr>
            <p:cNvPr id="32834" name="Rectangle 24"/>
            <p:cNvSpPr>
              <a:spLocks noChangeArrowheads="1"/>
            </p:cNvSpPr>
            <p:nvPr/>
          </p:nvSpPr>
          <p:spPr bwMode="auto">
            <a:xfrm rot="20719222">
              <a:off x="6421163" y="2259589"/>
              <a:ext cx="660162" cy="2295381"/>
            </a:xfrm>
            <a:prstGeom prst="rect">
              <a:avLst/>
            </a:prstGeom>
            <a:solidFill>
              <a:srgbClr val="FFFF00">
                <a:alpha val="29019"/>
              </a:srgbClr>
            </a:solidFill>
            <a:ln w="19050" algn="ctr">
              <a:solidFill>
                <a:srgbClr val="FFFF00"/>
              </a:solidFill>
              <a:round/>
              <a:headEnd/>
              <a:tailEnd/>
            </a:ln>
          </p:spPr>
          <p:txBody>
            <a:bodyPr/>
            <a:lstStyle/>
            <a:p>
              <a:endParaRPr lang="en-US"/>
            </a:p>
          </p:txBody>
        </p:sp>
        <p:sp>
          <p:nvSpPr>
            <p:cNvPr id="32835" name="Rectangle 24"/>
            <p:cNvSpPr>
              <a:spLocks noChangeArrowheads="1"/>
            </p:cNvSpPr>
            <p:nvPr/>
          </p:nvSpPr>
          <p:spPr bwMode="auto">
            <a:xfrm rot="20719222">
              <a:off x="7324086" y="3093517"/>
              <a:ext cx="660162" cy="2295381"/>
            </a:xfrm>
            <a:prstGeom prst="rect">
              <a:avLst/>
            </a:prstGeom>
            <a:solidFill>
              <a:srgbClr val="FFFF00">
                <a:alpha val="30196"/>
              </a:srgbClr>
            </a:solidFill>
            <a:ln w="19050" algn="ctr">
              <a:solidFill>
                <a:srgbClr val="FFFF00"/>
              </a:solidFill>
              <a:round/>
              <a:headEnd/>
              <a:tailEnd/>
            </a:ln>
          </p:spPr>
          <p:txBody>
            <a:bodyPr/>
            <a:lstStyle/>
            <a:p>
              <a:endParaRPr lang="en-US"/>
            </a:p>
          </p:txBody>
        </p:sp>
        <p:sp>
          <p:nvSpPr>
            <p:cNvPr id="32836" name="Rectangle 24"/>
            <p:cNvSpPr>
              <a:spLocks noChangeArrowheads="1"/>
            </p:cNvSpPr>
            <p:nvPr/>
          </p:nvSpPr>
          <p:spPr bwMode="auto">
            <a:xfrm rot="20719222">
              <a:off x="6087599" y="3591000"/>
              <a:ext cx="660162" cy="2295381"/>
            </a:xfrm>
            <a:prstGeom prst="rect">
              <a:avLst/>
            </a:prstGeom>
            <a:solidFill>
              <a:srgbClr val="FFFF00">
                <a:alpha val="30196"/>
              </a:srgbClr>
            </a:solidFill>
            <a:ln w="19050" algn="ctr">
              <a:solidFill>
                <a:srgbClr val="FFFF00"/>
              </a:solidFill>
              <a:round/>
              <a:headEnd/>
              <a:tailEnd/>
            </a:ln>
          </p:spPr>
          <p:txBody>
            <a:bodyPr/>
            <a:lstStyle/>
            <a:p>
              <a:endParaRPr lang="en-US"/>
            </a:p>
          </p:txBody>
        </p:sp>
        <p:sp>
          <p:nvSpPr>
            <p:cNvPr id="32837" name="Rectangle 24"/>
            <p:cNvSpPr>
              <a:spLocks noChangeArrowheads="1"/>
            </p:cNvSpPr>
            <p:nvPr/>
          </p:nvSpPr>
          <p:spPr bwMode="auto">
            <a:xfrm rot="20719222">
              <a:off x="7666276" y="1805240"/>
              <a:ext cx="660162" cy="2295381"/>
            </a:xfrm>
            <a:prstGeom prst="rect">
              <a:avLst/>
            </a:prstGeom>
            <a:noFill/>
            <a:ln w="19050" algn="ctr">
              <a:solidFill>
                <a:srgbClr val="FFFF00"/>
              </a:solidFill>
              <a:round/>
              <a:headEnd/>
              <a:tailEnd/>
            </a:ln>
          </p:spPr>
          <p:txBody>
            <a:bodyPr/>
            <a:lstStyle/>
            <a:p>
              <a:endParaRPr lang="en-US"/>
            </a:p>
          </p:txBody>
        </p:sp>
        <p:sp>
          <p:nvSpPr>
            <p:cNvPr id="32822" name="Rectangle 24"/>
            <p:cNvSpPr>
              <a:spLocks noChangeArrowheads="1"/>
            </p:cNvSpPr>
            <p:nvPr/>
          </p:nvSpPr>
          <p:spPr bwMode="auto">
            <a:xfrm rot="20719222">
              <a:off x="2937171" y="-533400"/>
              <a:ext cx="659791" cy="2092472"/>
            </a:xfrm>
            <a:prstGeom prst="rect">
              <a:avLst/>
            </a:prstGeom>
            <a:noFill/>
            <a:ln w="19050" algn="ctr">
              <a:solidFill>
                <a:srgbClr val="FFFF00"/>
              </a:solidFill>
              <a:round/>
              <a:headEnd/>
              <a:tailEnd/>
            </a:ln>
          </p:spPr>
          <p:txBody>
            <a:bodyPr/>
            <a:lstStyle/>
            <a:p>
              <a:endParaRPr lang="en-US"/>
            </a:p>
          </p:txBody>
        </p:sp>
        <p:sp>
          <p:nvSpPr>
            <p:cNvPr id="32823" name="Rectangle 24"/>
            <p:cNvSpPr>
              <a:spLocks noChangeArrowheads="1"/>
            </p:cNvSpPr>
            <p:nvPr/>
          </p:nvSpPr>
          <p:spPr bwMode="auto">
            <a:xfrm rot="20719222">
              <a:off x="3816766" y="94077"/>
              <a:ext cx="659791" cy="2295381"/>
            </a:xfrm>
            <a:prstGeom prst="rect">
              <a:avLst/>
            </a:prstGeom>
            <a:solidFill>
              <a:srgbClr val="FFFF00">
                <a:alpha val="30196"/>
              </a:srgbClr>
            </a:solidFill>
            <a:ln w="19050" algn="ctr">
              <a:solidFill>
                <a:srgbClr val="FFFF00"/>
              </a:solidFill>
              <a:round/>
              <a:headEnd/>
              <a:tailEnd/>
            </a:ln>
          </p:spPr>
          <p:txBody>
            <a:bodyPr/>
            <a:lstStyle/>
            <a:p>
              <a:endParaRPr lang="en-US"/>
            </a:p>
          </p:txBody>
        </p:sp>
        <p:sp>
          <p:nvSpPr>
            <p:cNvPr id="32824" name="Rectangle 24"/>
            <p:cNvSpPr>
              <a:spLocks noChangeArrowheads="1"/>
            </p:cNvSpPr>
            <p:nvPr/>
          </p:nvSpPr>
          <p:spPr bwMode="auto">
            <a:xfrm rot="20719222">
              <a:off x="4072545" y="3711719"/>
              <a:ext cx="659791" cy="2295381"/>
            </a:xfrm>
            <a:prstGeom prst="rect">
              <a:avLst/>
            </a:prstGeom>
            <a:noFill/>
            <a:ln w="19050" algn="ctr">
              <a:solidFill>
                <a:srgbClr val="FFFF00"/>
              </a:solidFill>
              <a:round/>
              <a:headEnd/>
              <a:tailEnd/>
            </a:ln>
          </p:spPr>
          <p:txBody>
            <a:bodyPr/>
            <a:lstStyle/>
            <a:p>
              <a:endParaRPr lang="en-US"/>
            </a:p>
          </p:txBody>
        </p:sp>
        <p:sp>
          <p:nvSpPr>
            <p:cNvPr id="32825" name="Rectangle 24"/>
            <p:cNvSpPr>
              <a:spLocks noChangeArrowheads="1"/>
            </p:cNvSpPr>
            <p:nvPr/>
          </p:nvSpPr>
          <p:spPr bwMode="auto">
            <a:xfrm rot="20719222">
              <a:off x="2578100" y="597310"/>
              <a:ext cx="659791" cy="2295381"/>
            </a:xfrm>
            <a:prstGeom prst="rect">
              <a:avLst/>
            </a:prstGeom>
            <a:noFill/>
            <a:ln w="19050" algn="ctr">
              <a:solidFill>
                <a:srgbClr val="FFFF00"/>
              </a:solidFill>
              <a:round/>
              <a:headEnd/>
              <a:tailEnd/>
            </a:ln>
          </p:spPr>
          <p:txBody>
            <a:bodyPr/>
            <a:lstStyle/>
            <a:p>
              <a:endParaRPr lang="en-US"/>
            </a:p>
          </p:txBody>
        </p:sp>
        <p:sp>
          <p:nvSpPr>
            <p:cNvPr id="32826" name="Rectangle 24"/>
            <p:cNvSpPr>
              <a:spLocks noChangeArrowheads="1"/>
            </p:cNvSpPr>
            <p:nvPr/>
          </p:nvSpPr>
          <p:spPr bwMode="auto">
            <a:xfrm rot="20719222">
              <a:off x="3494884" y="1480126"/>
              <a:ext cx="659791" cy="2295381"/>
            </a:xfrm>
            <a:prstGeom prst="rect">
              <a:avLst/>
            </a:prstGeom>
            <a:noFill/>
            <a:ln w="19050" algn="ctr">
              <a:solidFill>
                <a:srgbClr val="FFFF00"/>
              </a:solidFill>
              <a:round/>
              <a:headEnd/>
              <a:tailEnd/>
            </a:ln>
          </p:spPr>
          <p:txBody>
            <a:bodyPr/>
            <a:lstStyle/>
            <a:p>
              <a:endParaRPr lang="en-US"/>
            </a:p>
          </p:txBody>
        </p:sp>
        <p:sp>
          <p:nvSpPr>
            <p:cNvPr id="32827" name="Rectangle 24"/>
            <p:cNvSpPr>
              <a:spLocks noChangeArrowheads="1"/>
            </p:cNvSpPr>
            <p:nvPr/>
          </p:nvSpPr>
          <p:spPr bwMode="auto">
            <a:xfrm rot="20719222">
              <a:off x="4397299" y="2314054"/>
              <a:ext cx="659791" cy="2295381"/>
            </a:xfrm>
            <a:prstGeom prst="rect">
              <a:avLst/>
            </a:prstGeom>
            <a:noFill/>
            <a:ln w="19050" algn="ctr">
              <a:solidFill>
                <a:srgbClr val="FFFF00"/>
              </a:solidFill>
              <a:round/>
              <a:headEnd/>
              <a:tailEnd/>
            </a:ln>
          </p:spPr>
          <p:txBody>
            <a:bodyPr/>
            <a:lstStyle/>
            <a:p>
              <a:endParaRPr lang="en-US"/>
            </a:p>
          </p:txBody>
        </p:sp>
        <p:sp>
          <p:nvSpPr>
            <p:cNvPr id="32828" name="Rectangle 24"/>
            <p:cNvSpPr>
              <a:spLocks noChangeArrowheads="1"/>
            </p:cNvSpPr>
            <p:nvPr/>
          </p:nvSpPr>
          <p:spPr bwMode="auto">
            <a:xfrm rot="20719222">
              <a:off x="3161508" y="2811537"/>
              <a:ext cx="659791" cy="2295381"/>
            </a:xfrm>
            <a:prstGeom prst="rect">
              <a:avLst/>
            </a:prstGeom>
            <a:noFill/>
            <a:ln w="19050" algn="ctr">
              <a:solidFill>
                <a:srgbClr val="FFFF00"/>
              </a:solidFill>
              <a:round/>
              <a:headEnd/>
              <a:tailEnd/>
            </a:ln>
          </p:spPr>
          <p:txBody>
            <a:bodyPr/>
            <a:lstStyle/>
            <a:p>
              <a:endParaRPr lang="en-US"/>
            </a:p>
          </p:txBody>
        </p:sp>
        <p:sp>
          <p:nvSpPr>
            <p:cNvPr id="32829" name="Rectangle 24"/>
            <p:cNvSpPr>
              <a:spLocks noChangeArrowheads="1"/>
            </p:cNvSpPr>
            <p:nvPr/>
          </p:nvSpPr>
          <p:spPr bwMode="auto">
            <a:xfrm rot="20719222">
              <a:off x="4739297" y="1025777"/>
              <a:ext cx="659791" cy="2295381"/>
            </a:xfrm>
            <a:prstGeom prst="rect">
              <a:avLst/>
            </a:prstGeom>
            <a:noFill/>
            <a:ln w="19050" algn="ctr">
              <a:solidFill>
                <a:srgbClr val="FFFF00"/>
              </a:solidFill>
              <a:round/>
              <a:headEnd/>
              <a:tailEnd/>
            </a:ln>
          </p:spPr>
          <p:txBody>
            <a:bodyPr/>
            <a:lstStyle/>
            <a:p>
              <a:endParaRPr lang="en-US"/>
            </a:p>
          </p:txBody>
        </p:sp>
      </p:grpSp>
      <p:sp>
        <p:nvSpPr>
          <p:cNvPr id="123" name="Rectangle 122"/>
          <p:cNvSpPr/>
          <p:nvPr/>
        </p:nvSpPr>
        <p:spPr>
          <a:xfrm>
            <a:off x="1141413" y="3119438"/>
            <a:ext cx="127000" cy="1270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4" name="Rectangle 123"/>
          <p:cNvSpPr/>
          <p:nvPr/>
        </p:nvSpPr>
        <p:spPr>
          <a:xfrm>
            <a:off x="1708150" y="5216525"/>
            <a:ext cx="127000" cy="128588"/>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5" name="Rectangle 124"/>
          <p:cNvSpPr/>
          <p:nvPr/>
        </p:nvSpPr>
        <p:spPr>
          <a:xfrm>
            <a:off x="1541463" y="1892300"/>
            <a:ext cx="128587" cy="128588"/>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6" name="Rectangle 125"/>
          <p:cNvSpPr/>
          <p:nvPr/>
        </p:nvSpPr>
        <p:spPr>
          <a:xfrm>
            <a:off x="2119313" y="4117975"/>
            <a:ext cx="127000" cy="128588"/>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7" name="Rectangle 126"/>
          <p:cNvSpPr/>
          <p:nvPr/>
        </p:nvSpPr>
        <p:spPr>
          <a:xfrm>
            <a:off x="2473325" y="2952750"/>
            <a:ext cx="128588" cy="1270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8" name="Rectangle 127"/>
          <p:cNvSpPr/>
          <p:nvPr/>
        </p:nvSpPr>
        <p:spPr>
          <a:xfrm>
            <a:off x="2849563" y="1636713"/>
            <a:ext cx="127000" cy="12858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9" name="Rectangle 128"/>
          <p:cNvSpPr/>
          <p:nvPr/>
        </p:nvSpPr>
        <p:spPr>
          <a:xfrm>
            <a:off x="3427413" y="3884613"/>
            <a:ext cx="127000" cy="1270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0" name="Rectangle 129"/>
          <p:cNvSpPr/>
          <p:nvPr/>
        </p:nvSpPr>
        <p:spPr>
          <a:xfrm>
            <a:off x="3738563" y="2505075"/>
            <a:ext cx="128587" cy="128588"/>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3" name="Rectangle 132"/>
          <p:cNvSpPr/>
          <p:nvPr/>
        </p:nvSpPr>
        <p:spPr>
          <a:xfrm>
            <a:off x="6124575" y="1169988"/>
            <a:ext cx="127000" cy="1270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4" name="Rectangle 133"/>
          <p:cNvSpPr/>
          <p:nvPr/>
        </p:nvSpPr>
        <p:spPr>
          <a:xfrm>
            <a:off x="5788025" y="2481263"/>
            <a:ext cx="127000" cy="1270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5" name="Rectangle 134"/>
          <p:cNvSpPr/>
          <p:nvPr/>
        </p:nvSpPr>
        <p:spPr>
          <a:xfrm>
            <a:off x="4664075" y="3355975"/>
            <a:ext cx="127000" cy="128588"/>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6" name="Rectangle 135"/>
          <p:cNvSpPr/>
          <p:nvPr/>
        </p:nvSpPr>
        <p:spPr>
          <a:xfrm>
            <a:off x="5008563" y="2116138"/>
            <a:ext cx="127000" cy="1270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8" name="Rectangle 137"/>
          <p:cNvSpPr/>
          <p:nvPr/>
        </p:nvSpPr>
        <p:spPr>
          <a:xfrm>
            <a:off x="3094038" y="5178425"/>
            <a:ext cx="127000" cy="1270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9" name="Rectangle 138"/>
          <p:cNvSpPr/>
          <p:nvPr/>
        </p:nvSpPr>
        <p:spPr>
          <a:xfrm>
            <a:off x="4341813" y="4681538"/>
            <a:ext cx="127000" cy="12858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0" name="Rectangle 139"/>
          <p:cNvSpPr/>
          <p:nvPr/>
        </p:nvSpPr>
        <p:spPr>
          <a:xfrm>
            <a:off x="7004050" y="1920875"/>
            <a:ext cx="127000" cy="1270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1" name="Rectangle 140"/>
          <p:cNvSpPr/>
          <p:nvPr/>
        </p:nvSpPr>
        <p:spPr>
          <a:xfrm>
            <a:off x="830263" y="4529138"/>
            <a:ext cx="127000" cy="12858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3" name="Rectangle 142"/>
          <p:cNvSpPr/>
          <p:nvPr/>
        </p:nvSpPr>
        <p:spPr>
          <a:xfrm>
            <a:off x="5561013" y="4264025"/>
            <a:ext cx="127000" cy="1270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7" name="Rectangle 146"/>
          <p:cNvSpPr/>
          <p:nvPr/>
        </p:nvSpPr>
        <p:spPr>
          <a:xfrm>
            <a:off x="8505825" y="5018088"/>
            <a:ext cx="128588" cy="12858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8" name="Rectangle 147"/>
          <p:cNvSpPr/>
          <p:nvPr/>
        </p:nvSpPr>
        <p:spPr>
          <a:xfrm>
            <a:off x="7956550" y="2938463"/>
            <a:ext cx="127000" cy="1270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9" name="Rectangle 148"/>
          <p:cNvSpPr/>
          <p:nvPr/>
        </p:nvSpPr>
        <p:spPr>
          <a:xfrm>
            <a:off x="7251700" y="5422900"/>
            <a:ext cx="127000" cy="1270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2808" name="Rectangle 24"/>
          <p:cNvSpPr>
            <a:spLocks noChangeArrowheads="1"/>
          </p:cNvSpPr>
          <p:nvPr/>
        </p:nvSpPr>
        <p:spPr bwMode="auto">
          <a:xfrm rot="-880778">
            <a:off x="7094538" y="-398463"/>
            <a:ext cx="660400" cy="2295526"/>
          </a:xfrm>
          <a:prstGeom prst="rect">
            <a:avLst/>
          </a:prstGeom>
          <a:noFill/>
          <a:ln w="19050" algn="ctr">
            <a:solidFill>
              <a:srgbClr val="FFFF00"/>
            </a:solidFill>
            <a:round/>
            <a:headEnd/>
            <a:tailEnd/>
          </a:ln>
        </p:spPr>
        <p:txBody>
          <a:bodyPr/>
          <a:lstStyle/>
          <a:p>
            <a:endParaRPr lang="en-US"/>
          </a:p>
        </p:txBody>
      </p:sp>
      <p:sp>
        <p:nvSpPr>
          <p:cNvPr id="32809" name="Rectangle 24"/>
          <p:cNvSpPr>
            <a:spLocks noChangeArrowheads="1"/>
          </p:cNvSpPr>
          <p:nvPr/>
        </p:nvSpPr>
        <p:spPr bwMode="auto">
          <a:xfrm rot="-880778">
            <a:off x="14288" y="1344613"/>
            <a:ext cx="660400" cy="2295525"/>
          </a:xfrm>
          <a:prstGeom prst="rect">
            <a:avLst/>
          </a:prstGeom>
          <a:noFill/>
          <a:ln w="19050" algn="ctr">
            <a:solidFill>
              <a:srgbClr val="FFFF00"/>
            </a:solidFill>
            <a:round/>
            <a:headEnd/>
            <a:tailEnd/>
          </a:ln>
        </p:spPr>
        <p:txBody>
          <a:bodyPr/>
          <a:lstStyle/>
          <a:p>
            <a:endParaRPr lang="en-US"/>
          </a:p>
        </p:txBody>
      </p:sp>
      <p:sp>
        <p:nvSpPr>
          <p:cNvPr id="32810" name="Rectangle 24"/>
          <p:cNvSpPr>
            <a:spLocks noChangeArrowheads="1"/>
          </p:cNvSpPr>
          <p:nvPr/>
        </p:nvSpPr>
        <p:spPr bwMode="auto">
          <a:xfrm rot="-880778">
            <a:off x="8008938" y="452438"/>
            <a:ext cx="660400" cy="2295525"/>
          </a:xfrm>
          <a:prstGeom prst="rect">
            <a:avLst/>
          </a:prstGeom>
          <a:noFill/>
          <a:ln w="19050" algn="ctr">
            <a:solidFill>
              <a:srgbClr val="FFFF00"/>
            </a:solidFill>
            <a:round/>
            <a:headEnd/>
            <a:tailEnd/>
          </a:ln>
        </p:spPr>
        <p:txBody>
          <a:bodyPr/>
          <a:lstStyle/>
          <a:p>
            <a:endParaRPr lang="en-US"/>
          </a:p>
        </p:txBody>
      </p:sp>
      <p:sp>
        <p:nvSpPr>
          <p:cNvPr id="32811" name="Rectangle 24"/>
          <p:cNvSpPr>
            <a:spLocks noChangeArrowheads="1"/>
          </p:cNvSpPr>
          <p:nvPr/>
        </p:nvSpPr>
        <p:spPr bwMode="auto">
          <a:xfrm rot="-880778">
            <a:off x="8594725" y="2673350"/>
            <a:ext cx="660400" cy="2295525"/>
          </a:xfrm>
          <a:prstGeom prst="rect">
            <a:avLst/>
          </a:prstGeom>
          <a:noFill/>
          <a:ln w="19050" algn="ctr">
            <a:solidFill>
              <a:srgbClr val="FFFF00"/>
            </a:solidFill>
            <a:round/>
            <a:headEnd/>
            <a:tailEnd/>
          </a:ln>
        </p:spPr>
        <p:txBody>
          <a:bodyPr/>
          <a:lstStyle/>
          <a:p>
            <a:endParaRPr lang="en-US"/>
          </a:p>
        </p:txBody>
      </p:sp>
      <p:sp>
        <p:nvSpPr>
          <p:cNvPr id="73" name="Rectangle 72"/>
          <p:cNvSpPr/>
          <p:nvPr/>
        </p:nvSpPr>
        <p:spPr>
          <a:xfrm>
            <a:off x="8842375" y="3633788"/>
            <a:ext cx="127000" cy="1270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4" name="Rectangle 73"/>
          <p:cNvSpPr/>
          <p:nvPr/>
        </p:nvSpPr>
        <p:spPr>
          <a:xfrm>
            <a:off x="8281988" y="1489075"/>
            <a:ext cx="127000" cy="1270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5" name="Rectangle 74"/>
          <p:cNvSpPr/>
          <p:nvPr/>
        </p:nvSpPr>
        <p:spPr>
          <a:xfrm>
            <a:off x="7424738" y="769938"/>
            <a:ext cx="127000" cy="1270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7" name="Rectangle 76"/>
          <p:cNvSpPr/>
          <p:nvPr/>
        </p:nvSpPr>
        <p:spPr>
          <a:xfrm>
            <a:off x="304800" y="2506663"/>
            <a:ext cx="127000" cy="1270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2816" name="Rectangle 24"/>
          <p:cNvSpPr>
            <a:spLocks noChangeArrowheads="1"/>
          </p:cNvSpPr>
          <p:nvPr/>
        </p:nvSpPr>
        <p:spPr bwMode="auto">
          <a:xfrm rot="-880778">
            <a:off x="4932363" y="-828675"/>
            <a:ext cx="660400" cy="2295525"/>
          </a:xfrm>
          <a:prstGeom prst="rect">
            <a:avLst/>
          </a:prstGeom>
          <a:solidFill>
            <a:srgbClr val="FFFF00">
              <a:alpha val="30196"/>
            </a:srgbClr>
          </a:solidFill>
          <a:ln w="19050" algn="ctr">
            <a:solidFill>
              <a:srgbClr val="FFFF00"/>
            </a:solidFill>
            <a:round/>
            <a:headEnd/>
            <a:tailEnd/>
          </a:ln>
        </p:spPr>
        <p:txBody>
          <a:bodyPr/>
          <a:lstStyle/>
          <a:p>
            <a:endParaRPr lang="en-US"/>
          </a:p>
        </p:txBody>
      </p:sp>
      <p:sp>
        <p:nvSpPr>
          <p:cNvPr id="32817" name="Rectangle 24"/>
          <p:cNvSpPr>
            <a:spLocks noChangeArrowheads="1"/>
          </p:cNvSpPr>
          <p:nvPr/>
        </p:nvSpPr>
        <p:spPr bwMode="auto">
          <a:xfrm rot="-880778">
            <a:off x="1639888" y="-368300"/>
            <a:ext cx="660400" cy="2295525"/>
          </a:xfrm>
          <a:prstGeom prst="rect">
            <a:avLst/>
          </a:prstGeom>
          <a:solidFill>
            <a:srgbClr val="FFFF00">
              <a:alpha val="30196"/>
            </a:srgbClr>
          </a:solidFill>
          <a:ln w="19050" algn="ctr">
            <a:solidFill>
              <a:srgbClr val="FFFF00"/>
            </a:solidFill>
            <a:round/>
            <a:headEnd/>
            <a:tailEnd/>
          </a:ln>
        </p:spPr>
        <p:txBody>
          <a:bodyPr/>
          <a:lstStyle/>
          <a:p>
            <a:endParaRPr lang="en-US"/>
          </a:p>
        </p:txBody>
      </p:sp>
      <p:sp>
        <p:nvSpPr>
          <p:cNvPr id="80" name="Rectangle 79"/>
          <p:cNvSpPr/>
          <p:nvPr/>
        </p:nvSpPr>
        <p:spPr>
          <a:xfrm>
            <a:off x="3289300" y="684213"/>
            <a:ext cx="127000" cy="12858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1" name="Rectangle 80"/>
          <p:cNvSpPr/>
          <p:nvPr/>
        </p:nvSpPr>
        <p:spPr>
          <a:xfrm>
            <a:off x="0" y="1"/>
            <a:ext cx="9144000" cy="609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3" name="Rectangle 82"/>
          <p:cNvSpPr/>
          <p:nvPr/>
        </p:nvSpPr>
        <p:spPr>
          <a:xfrm>
            <a:off x="1276350" y="0"/>
            <a:ext cx="6607175" cy="584201"/>
          </a:xfrm>
          <a:prstGeom prst="rect">
            <a:avLst/>
          </a:prstGeom>
          <a:solidFill>
            <a:schemeClr val="bg1"/>
          </a:solidFill>
        </p:spPr>
        <p:txBody>
          <a:bodyPr>
            <a:spAutoFit/>
          </a:bodyPr>
          <a:lstStyle/>
          <a:p>
            <a:pPr>
              <a:defRPr/>
            </a:pPr>
            <a:r>
              <a:rPr lang="en-US" sz="3200" i="1" u="sng" dirty="0">
                <a:solidFill>
                  <a:srgbClr val="FF0000"/>
                </a:solidFill>
                <a:effectLst>
                  <a:outerShdw blurRad="38100" dist="38100" dir="2700000" algn="tl">
                    <a:srgbClr val="000000">
                      <a:alpha val="43137"/>
                    </a:srgbClr>
                  </a:outerShdw>
                </a:effectLst>
                <a:latin typeface="Centaur" pitchFamily="18" charset="0"/>
              </a:rPr>
              <a:t>Ideal </a:t>
            </a:r>
            <a:r>
              <a:rPr lang="en-US" sz="3200" dirty="0">
                <a:solidFill>
                  <a:schemeClr val="accent4">
                    <a:lumMod val="75000"/>
                  </a:schemeClr>
                </a:solidFill>
                <a:effectLst>
                  <a:outerShdw blurRad="38100" dist="38100" dir="2700000" algn="tl">
                    <a:srgbClr val="000000">
                      <a:alpha val="43137"/>
                    </a:srgbClr>
                  </a:outerShdw>
                </a:effectLst>
                <a:latin typeface="Centaur" pitchFamily="18" charset="0"/>
              </a:rPr>
              <a:t>Arrangement of Spacing Units</a:t>
            </a:r>
          </a:p>
        </p:txBody>
      </p:sp>
      <p:sp>
        <p:nvSpPr>
          <p:cNvPr id="69" name="Rectangle 24"/>
          <p:cNvSpPr>
            <a:spLocks noChangeArrowheads="1"/>
          </p:cNvSpPr>
          <p:nvPr/>
        </p:nvSpPr>
        <p:spPr bwMode="auto">
          <a:xfrm rot="-880778">
            <a:off x="1064615" y="5812727"/>
            <a:ext cx="660400" cy="1365452"/>
          </a:xfrm>
          <a:prstGeom prst="rect">
            <a:avLst/>
          </a:prstGeom>
          <a:noFill/>
          <a:ln w="19050" algn="ctr">
            <a:solidFill>
              <a:srgbClr val="FFFF00"/>
            </a:solidFill>
            <a:round/>
            <a:headEnd/>
            <a:tailEnd/>
          </a:ln>
        </p:spPr>
        <p:txBody>
          <a:bodyPr/>
          <a:lstStyle/>
          <a:p>
            <a:endParaRPr lang="en-US"/>
          </a:p>
        </p:txBody>
      </p:sp>
      <p:sp>
        <p:nvSpPr>
          <p:cNvPr id="70" name="Rectangle 24"/>
          <p:cNvSpPr>
            <a:spLocks noChangeArrowheads="1"/>
          </p:cNvSpPr>
          <p:nvPr/>
        </p:nvSpPr>
        <p:spPr bwMode="auto">
          <a:xfrm rot="-880778">
            <a:off x="-365434" y="2916556"/>
            <a:ext cx="660400" cy="1365452"/>
          </a:xfrm>
          <a:prstGeom prst="rect">
            <a:avLst/>
          </a:prstGeom>
          <a:noFill/>
          <a:ln w="19050" algn="ctr">
            <a:solidFill>
              <a:srgbClr val="FFFF00"/>
            </a:solidFill>
            <a:round/>
            <a:headEnd/>
            <a:tailEnd/>
          </a:ln>
        </p:spPr>
        <p:txBody>
          <a:bodyPr/>
          <a:lstStyle/>
          <a:p>
            <a:endParaRPr lang="en-US"/>
          </a:p>
        </p:txBody>
      </p:sp>
      <p:sp>
        <p:nvSpPr>
          <p:cNvPr id="71" name="Rectangle 24"/>
          <p:cNvSpPr>
            <a:spLocks noChangeArrowheads="1"/>
          </p:cNvSpPr>
          <p:nvPr/>
        </p:nvSpPr>
        <p:spPr bwMode="auto">
          <a:xfrm rot="-880778">
            <a:off x="101600" y="4236349"/>
            <a:ext cx="660400" cy="2348406"/>
          </a:xfrm>
          <a:prstGeom prst="rect">
            <a:avLst/>
          </a:prstGeom>
          <a:noFill/>
          <a:ln w="19050" algn="ctr">
            <a:solidFill>
              <a:srgbClr val="FFFF00"/>
            </a:solidFill>
            <a:round/>
            <a:headEnd/>
            <a:tailEnd/>
          </a:ln>
        </p:spPr>
        <p:txBody>
          <a:bodyPr/>
          <a:lstStyle/>
          <a:p>
            <a:endParaRPr lang="en-US"/>
          </a:p>
        </p:txBody>
      </p:sp>
      <p:sp>
        <p:nvSpPr>
          <p:cNvPr id="72" name="Rectangle 71"/>
          <p:cNvSpPr/>
          <p:nvPr/>
        </p:nvSpPr>
        <p:spPr>
          <a:xfrm>
            <a:off x="330200" y="5272114"/>
            <a:ext cx="127000" cy="12858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6" name="Rectangle 75"/>
          <p:cNvSpPr/>
          <p:nvPr/>
        </p:nvSpPr>
        <p:spPr>
          <a:xfrm>
            <a:off x="2682808" y="6298581"/>
            <a:ext cx="127000" cy="12858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194160216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Centaur" pitchFamily="18" charset="0"/>
              </a:rPr>
              <a:t> </a:t>
            </a:r>
            <a:r>
              <a:rPr lang="en-US" dirty="0" smtClean="0">
                <a:latin typeface="Centaur" pitchFamily="18" charset="0"/>
              </a:rPr>
              <a:t>Well </a:t>
            </a:r>
            <a:r>
              <a:rPr lang="en-US" dirty="0" smtClean="0">
                <a:latin typeface="Centaur" pitchFamily="18" charset="0"/>
              </a:rPr>
              <a:t>Simulation</a:t>
            </a:r>
            <a:endParaRPr lang="en-US" dirty="0">
              <a:latin typeface="Centaur" pitchFamily="18" charset="0"/>
            </a:endParaRPr>
          </a:p>
        </p:txBody>
      </p:sp>
      <p:sp>
        <p:nvSpPr>
          <p:cNvPr id="3" name="Content Placeholder 2"/>
          <p:cNvSpPr>
            <a:spLocks noGrp="1"/>
          </p:cNvSpPr>
          <p:nvPr>
            <p:ph idx="1"/>
          </p:nvPr>
        </p:nvSpPr>
        <p:spPr/>
        <p:txBody>
          <a:bodyPr/>
          <a:lstStyle/>
          <a:p>
            <a:pPr marL="0" indent="0">
              <a:buNone/>
            </a:pPr>
            <a:r>
              <a:rPr lang="en-US" dirty="0" smtClean="0">
                <a:latin typeface="Centaur" pitchFamily="18" charset="0"/>
              </a:rPr>
              <a:t>Reservoir </a:t>
            </a:r>
            <a:r>
              <a:rPr lang="en-US" dirty="0" smtClean="0">
                <a:latin typeface="Centaur" pitchFamily="18" charset="0"/>
              </a:rPr>
              <a:t>Properties</a:t>
            </a:r>
            <a:endParaRPr lang="en-US" dirty="0" smtClean="0">
              <a:latin typeface="Centaur" pitchFamily="18" charset="0"/>
            </a:endParaRPr>
          </a:p>
          <a:p>
            <a:pPr marL="0" indent="0">
              <a:buNone/>
            </a:pPr>
            <a:endParaRPr lang="en-US" dirty="0">
              <a:latin typeface="Centaur" pitchFamily="18" charset="0"/>
            </a:endParaRPr>
          </a:p>
        </p:txBody>
      </p:sp>
      <p:graphicFrame>
        <p:nvGraphicFramePr>
          <p:cNvPr id="4" name="Table 3"/>
          <p:cNvGraphicFramePr>
            <a:graphicFrameLocks noGrp="1"/>
          </p:cNvGraphicFramePr>
          <p:nvPr>
            <p:extLst>
              <p:ext uri="{D42A27DB-BD31-4B8C-83A1-F6EECF244321}">
                <p14:modId xmlns:p14="http://schemas.microsoft.com/office/powerpoint/2010/main" val="3114870157"/>
              </p:ext>
            </p:extLst>
          </p:nvPr>
        </p:nvGraphicFramePr>
        <p:xfrm>
          <a:off x="1524000" y="2514600"/>
          <a:ext cx="6629400" cy="3397395"/>
        </p:xfrm>
        <a:graphic>
          <a:graphicData uri="http://schemas.openxmlformats.org/drawingml/2006/table">
            <a:tbl>
              <a:tblPr firstRow="1" firstCol="1" bandRow="1">
                <a:tableStyleId>{5C22544A-7EE6-4342-B048-85BDC9FD1C3A}</a:tableStyleId>
              </a:tblPr>
              <a:tblGrid>
                <a:gridCol w="3314700"/>
                <a:gridCol w="3314700"/>
              </a:tblGrid>
              <a:tr h="333691">
                <a:tc>
                  <a:txBody>
                    <a:bodyPr/>
                    <a:lstStyle/>
                    <a:p>
                      <a:pPr marL="0" marR="0">
                        <a:lnSpc>
                          <a:spcPct val="115000"/>
                        </a:lnSpc>
                        <a:spcBef>
                          <a:spcPts val="0"/>
                        </a:spcBef>
                        <a:spcAft>
                          <a:spcPts val="0"/>
                        </a:spcAft>
                      </a:pPr>
                      <a:r>
                        <a:rPr lang="en-US" sz="2000" b="1" dirty="0">
                          <a:solidFill>
                            <a:schemeClr val="tx1"/>
                          </a:solidFill>
                          <a:effectLst/>
                          <a:latin typeface="Centaur" pitchFamily="18" charset="0"/>
                        </a:rPr>
                        <a:t>DEPTH</a:t>
                      </a:r>
                      <a:endParaRPr lang="en-US" sz="2000" b="1" dirty="0">
                        <a:solidFill>
                          <a:schemeClr val="tx1"/>
                        </a:solidFill>
                        <a:effectLst/>
                        <a:latin typeface="Centaur" pitchFamily="18" charset="0"/>
                        <a:ea typeface="Calibri"/>
                        <a:cs typeface="Times New Roman"/>
                      </a:endParaRPr>
                    </a:p>
                  </a:txBody>
                  <a:tcPr marL="68580" marR="68580" marT="0" marB="0"/>
                </a:tc>
                <a:tc>
                  <a:txBody>
                    <a:bodyPr/>
                    <a:lstStyle/>
                    <a:p>
                      <a:pPr marL="0" marR="0">
                        <a:lnSpc>
                          <a:spcPct val="115000"/>
                        </a:lnSpc>
                        <a:spcBef>
                          <a:spcPts val="0"/>
                        </a:spcBef>
                        <a:spcAft>
                          <a:spcPts val="0"/>
                        </a:spcAft>
                      </a:pPr>
                      <a:r>
                        <a:rPr lang="en-US" sz="2000" b="1">
                          <a:effectLst/>
                          <a:latin typeface="Centaur" pitchFamily="18" charset="0"/>
                        </a:rPr>
                        <a:t>8620 Ft</a:t>
                      </a:r>
                      <a:endParaRPr lang="en-US" sz="2000" b="1">
                        <a:effectLst/>
                        <a:latin typeface="Centaur" pitchFamily="18" charset="0"/>
                        <a:ea typeface="Calibri"/>
                        <a:cs typeface="Times New Roman"/>
                      </a:endParaRPr>
                    </a:p>
                  </a:txBody>
                  <a:tcPr marL="68580" marR="68580" marT="0" marB="0"/>
                </a:tc>
              </a:tr>
              <a:tr h="333691">
                <a:tc>
                  <a:txBody>
                    <a:bodyPr/>
                    <a:lstStyle/>
                    <a:p>
                      <a:pPr marL="0" marR="0">
                        <a:lnSpc>
                          <a:spcPct val="115000"/>
                        </a:lnSpc>
                        <a:spcBef>
                          <a:spcPts val="0"/>
                        </a:spcBef>
                        <a:spcAft>
                          <a:spcPts val="0"/>
                        </a:spcAft>
                      </a:pPr>
                      <a:r>
                        <a:rPr lang="en-US" sz="2000" b="1" dirty="0">
                          <a:effectLst/>
                          <a:latin typeface="Centaur" pitchFamily="18" charset="0"/>
                        </a:rPr>
                        <a:t>Thickness</a:t>
                      </a:r>
                      <a:endParaRPr lang="en-US" sz="2000" b="1" dirty="0">
                        <a:effectLst/>
                        <a:latin typeface="Centaur" pitchFamily="18" charset="0"/>
                        <a:ea typeface="Calibri"/>
                        <a:cs typeface="Times New Roman"/>
                      </a:endParaRPr>
                    </a:p>
                  </a:txBody>
                  <a:tcPr marL="68580" marR="68580" marT="0" marB="0"/>
                </a:tc>
                <a:tc>
                  <a:txBody>
                    <a:bodyPr/>
                    <a:lstStyle/>
                    <a:p>
                      <a:pPr marL="0" marR="0">
                        <a:lnSpc>
                          <a:spcPct val="115000"/>
                        </a:lnSpc>
                        <a:spcBef>
                          <a:spcPts val="0"/>
                        </a:spcBef>
                        <a:spcAft>
                          <a:spcPts val="0"/>
                        </a:spcAft>
                      </a:pPr>
                      <a:r>
                        <a:rPr lang="en-US" sz="2000" b="1">
                          <a:effectLst/>
                          <a:latin typeface="Centaur" pitchFamily="18" charset="0"/>
                        </a:rPr>
                        <a:t>180 Ft</a:t>
                      </a:r>
                      <a:endParaRPr lang="en-US" sz="2000" b="1">
                        <a:effectLst/>
                        <a:latin typeface="Centaur" pitchFamily="18" charset="0"/>
                        <a:ea typeface="Calibri"/>
                        <a:cs typeface="Times New Roman"/>
                      </a:endParaRPr>
                    </a:p>
                  </a:txBody>
                  <a:tcPr marL="68580" marR="68580" marT="0" marB="0"/>
                </a:tc>
              </a:tr>
              <a:tr h="333691">
                <a:tc>
                  <a:txBody>
                    <a:bodyPr/>
                    <a:lstStyle/>
                    <a:p>
                      <a:pPr marL="0" marR="0">
                        <a:lnSpc>
                          <a:spcPct val="115000"/>
                        </a:lnSpc>
                        <a:spcBef>
                          <a:spcPts val="0"/>
                        </a:spcBef>
                        <a:spcAft>
                          <a:spcPts val="0"/>
                        </a:spcAft>
                      </a:pPr>
                      <a:r>
                        <a:rPr lang="en-US" sz="2000" b="1">
                          <a:effectLst/>
                          <a:latin typeface="Centaur" pitchFamily="18" charset="0"/>
                        </a:rPr>
                        <a:t>I</a:t>
                      </a:r>
                      <a:endParaRPr lang="en-US" sz="2000" b="1">
                        <a:effectLst/>
                        <a:latin typeface="Centaur" pitchFamily="18" charset="0"/>
                        <a:ea typeface="Calibri"/>
                        <a:cs typeface="Times New Roman"/>
                      </a:endParaRPr>
                    </a:p>
                  </a:txBody>
                  <a:tcPr marL="68580" marR="68580" marT="0" marB="0"/>
                </a:tc>
                <a:tc>
                  <a:txBody>
                    <a:bodyPr/>
                    <a:lstStyle/>
                    <a:p>
                      <a:pPr marL="0" marR="0">
                        <a:lnSpc>
                          <a:spcPct val="115000"/>
                        </a:lnSpc>
                        <a:spcBef>
                          <a:spcPts val="0"/>
                        </a:spcBef>
                        <a:spcAft>
                          <a:spcPts val="0"/>
                        </a:spcAft>
                      </a:pPr>
                      <a:r>
                        <a:rPr lang="en-US" sz="2000" b="1">
                          <a:effectLst/>
                          <a:latin typeface="Centaur" pitchFamily="18" charset="0"/>
                        </a:rPr>
                        <a:t>5280 Ft</a:t>
                      </a:r>
                      <a:endParaRPr lang="en-US" sz="2000" b="1">
                        <a:effectLst/>
                        <a:latin typeface="Centaur" pitchFamily="18" charset="0"/>
                        <a:ea typeface="Calibri"/>
                        <a:cs typeface="Times New Roman"/>
                      </a:endParaRPr>
                    </a:p>
                  </a:txBody>
                  <a:tcPr marL="68580" marR="68580" marT="0" marB="0"/>
                </a:tc>
              </a:tr>
              <a:tr h="349581">
                <a:tc>
                  <a:txBody>
                    <a:bodyPr/>
                    <a:lstStyle/>
                    <a:p>
                      <a:pPr marL="0" marR="0">
                        <a:lnSpc>
                          <a:spcPct val="115000"/>
                        </a:lnSpc>
                        <a:spcBef>
                          <a:spcPts val="0"/>
                        </a:spcBef>
                        <a:spcAft>
                          <a:spcPts val="0"/>
                        </a:spcAft>
                      </a:pPr>
                      <a:r>
                        <a:rPr lang="en-US" sz="2000" b="1">
                          <a:effectLst/>
                          <a:latin typeface="Centaur" pitchFamily="18" charset="0"/>
                        </a:rPr>
                        <a:t>J</a:t>
                      </a:r>
                      <a:endParaRPr lang="en-US" sz="2000" b="1">
                        <a:effectLst/>
                        <a:latin typeface="Centaur" pitchFamily="18" charset="0"/>
                        <a:ea typeface="Calibri"/>
                        <a:cs typeface="Times New Roman"/>
                      </a:endParaRPr>
                    </a:p>
                  </a:txBody>
                  <a:tcPr marL="68580" marR="68580" marT="0" marB="0"/>
                </a:tc>
                <a:tc>
                  <a:txBody>
                    <a:bodyPr/>
                    <a:lstStyle/>
                    <a:p>
                      <a:pPr marL="0" marR="0">
                        <a:lnSpc>
                          <a:spcPct val="115000"/>
                        </a:lnSpc>
                        <a:spcBef>
                          <a:spcPts val="0"/>
                        </a:spcBef>
                        <a:spcAft>
                          <a:spcPts val="0"/>
                        </a:spcAft>
                      </a:pPr>
                      <a:r>
                        <a:rPr lang="en-US" sz="2000" b="1">
                          <a:effectLst/>
                          <a:latin typeface="Centaur" pitchFamily="18" charset="0"/>
                        </a:rPr>
                        <a:t>5280 Ft</a:t>
                      </a:r>
                      <a:endParaRPr lang="en-US" sz="2000" b="1">
                        <a:effectLst/>
                        <a:latin typeface="Centaur" pitchFamily="18" charset="0"/>
                        <a:ea typeface="Calibri"/>
                        <a:cs typeface="Times New Roman"/>
                      </a:endParaRPr>
                    </a:p>
                  </a:txBody>
                  <a:tcPr marL="68580" marR="68580" marT="0" marB="0"/>
                </a:tc>
              </a:tr>
              <a:tr h="333691">
                <a:tc>
                  <a:txBody>
                    <a:bodyPr/>
                    <a:lstStyle/>
                    <a:p>
                      <a:pPr marL="0" marR="0">
                        <a:lnSpc>
                          <a:spcPct val="115000"/>
                        </a:lnSpc>
                        <a:spcBef>
                          <a:spcPts val="0"/>
                        </a:spcBef>
                        <a:spcAft>
                          <a:spcPts val="0"/>
                        </a:spcAft>
                      </a:pPr>
                      <a:r>
                        <a:rPr lang="en-US" sz="2000" b="1">
                          <a:effectLst/>
                          <a:latin typeface="Centaur" pitchFamily="18" charset="0"/>
                        </a:rPr>
                        <a:t>Permeability (horizontal)</a:t>
                      </a:r>
                      <a:endParaRPr lang="en-US" sz="2000" b="1">
                        <a:effectLst/>
                        <a:latin typeface="Centaur" pitchFamily="18" charset="0"/>
                        <a:ea typeface="Calibri"/>
                        <a:cs typeface="Times New Roman"/>
                      </a:endParaRPr>
                    </a:p>
                  </a:txBody>
                  <a:tcPr marL="68580" marR="68580" marT="0" marB="0"/>
                </a:tc>
                <a:tc>
                  <a:txBody>
                    <a:bodyPr/>
                    <a:lstStyle/>
                    <a:p>
                      <a:pPr marL="0" marR="0">
                        <a:lnSpc>
                          <a:spcPct val="115000"/>
                        </a:lnSpc>
                        <a:spcBef>
                          <a:spcPts val="0"/>
                        </a:spcBef>
                        <a:spcAft>
                          <a:spcPts val="0"/>
                        </a:spcAft>
                      </a:pPr>
                      <a:r>
                        <a:rPr lang="en-US" sz="2000" b="1">
                          <a:effectLst/>
                          <a:latin typeface="Centaur" pitchFamily="18" charset="0"/>
                        </a:rPr>
                        <a:t>.01 md</a:t>
                      </a:r>
                      <a:endParaRPr lang="en-US" sz="2000" b="1">
                        <a:effectLst/>
                        <a:latin typeface="Centaur" pitchFamily="18" charset="0"/>
                        <a:ea typeface="Calibri"/>
                        <a:cs typeface="Times New Roman"/>
                      </a:endParaRPr>
                    </a:p>
                  </a:txBody>
                  <a:tcPr marL="68580" marR="68580" marT="0" marB="0"/>
                </a:tc>
              </a:tr>
              <a:tr h="333691">
                <a:tc>
                  <a:txBody>
                    <a:bodyPr/>
                    <a:lstStyle/>
                    <a:p>
                      <a:pPr marL="0" marR="0">
                        <a:lnSpc>
                          <a:spcPct val="115000"/>
                        </a:lnSpc>
                        <a:spcBef>
                          <a:spcPts val="0"/>
                        </a:spcBef>
                        <a:spcAft>
                          <a:spcPts val="0"/>
                        </a:spcAft>
                      </a:pPr>
                      <a:r>
                        <a:rPr lang="en-US" sz="2000" b="1">
                          <a:effectLst/>
                          <a:latin typeface="Centaur" pitchFamily="18" charset="0"/>
                        </a:rPr>
                        <a:t>Permeability(vertical)</a:t>
                      </a:r>
                      <a:endParaRPr lang="en-US" sz="2000" b="1">
                        <a:effectLst/>
                        <a:latin typeface="Centaur" pitchFamily="18" charset="0"/>
                        <a:ea typeface="Calibri"/>
                        <a:cs typeface="Times New Roman"/>
                      </a:endParaRPr>
                    </a:p>
                  </a:txBody>
                  <a:tcPr marL="68580" marR="68580" marT="0" marB="0"/>
                </a:tc>
                <a:tc>
                  <a:txBody>
                    <a:bodyPr/>
                    <a:lstStyle/>
                    <a:p>
                      <a:pPr marL="0" marR="0">
                        <a:lnSpc>
                          <a:spcPct val="115000"/>
                        </a:lnSpc>
                        <a:spcBef>
                          <a:spcPts val="0"/>
                        </a:spcBef>
                        <a:spcAft>
                          <a:spcPts val="0"/>
                        </a:spcAft>
                      </a:pPr>
                      <a:r>
                        <a:rPr lang="en-US" sz="2000" b="1">
                          <a:effectLst/>
                          <a:latin typeface="Centaur" pitchFamily="18" charset="0"/>
                        </a:rPr>
                        <a:t>.001</a:t>
                      </a:r>
                      <a:endParaRPr lang="en-US" sz="2000" b="1">
                        <a:effectLst/>
                        <a:latin typeface="Centaur" pitchFamily="18" charset="0"/>
                        <a:ea typeface="Calibri"/>
                        <a:cs typeface="Times New Roman"/>
                      </a:endParaRPr>
                    </a:p>
                  </a:txBody>
                  <a:tcPr marL="68580" marR="68580" marT="0" marB="0"/>
                </a:tc>
              </a:tr>
              <a:tr h="333691">
                <a:tc>
                  <a:txBody>
                    <a:bodyPr/>
                    <a:lstStyle/>
                    <a:p>
                      <a:pPr marL="0" marR="0">
                        <a:lnSpc>
                          <a:spcPct val="115000"/>
                        </a:lnSpc>
                        <a:spcBef>
                          <a:spcPts val="0"/>
                        </a:spcBef>
                        <a:spcAft>
                          <a:spcPts val="0"/>
                        </a:spcAft>
                      </a:pPr>
                      <a:r>
                        <a:rPr lang="en-US" sz="2000" b="1">
                          <a:effectLst/>
                          <a:latin typeface="Centaur" pitchFamily="18" charset="0"/>
                        </a:rPr>
                        <a:t>Porosity</a:t>
                      </a:r>
                      <a:endParaRPr lang="en-US" sz="2000" b="1">
                        <a:effectLst/>
                        <a:latin typeface="Centaur" pitchFamily="18" charset="0"/>
                        <a:ea typeface="Calibri"/>
                        <a:cs typeface="Times New Roman"/>
                      </a:endParaRPr>
                    </a:p>
                  </a:txBody>
                  <a:tcPr marL="68580" marR="68580" marT="0" marB="0"/>
                </a:tc>
                <a:tc>
                  <a:txBody>
                    <a:bodyPr/>
                    <a:lstStyle/>
                    <a:p>
                      <a:pPr marL="0" marR="0">
                        <a:lnSpc>
                          <a:spcPct val="115000"/>
                        </a:lnSpc>
                        <a:spcBef>
                          <a:spcPts val="0"/>
                        </a:spcBef>
                        <a:spcAft>
                          <a:spcPts val="0"/>
                        </a:spcAft>
                      </a:pPr>
                      <a:r>
                        <a:rPr lang="en-US" sz="2000" b="1">
                          <a:effectLst/>
                          <a:latin typeface="Centaur" pitchFamily="18" charset="0"/>
                        </a:rPr>
                        <a:t>5 %</a:t>
                      </a:r>
                      <a:endParaRPr lang="en-US" sz="2000" b="1">
                        <a:effectLst/>
                        <a:latin typeface="Centaur" pitchFamily="18" charset="0"/>
                        <a:ea typeface="Calibri"/>
                        <a:cs typeface="Times New Roman"/>
                      </a:endParaRPr>
                    </a:p>
                  </a:txBody>
                  <a:tcPr marL="68580" marR="68580" marT="0" marB="0"/>
                </a:tc>
              </a:tr>
              <a:tr h="333691">
                <a:tc>
                  <a:txBody>
                    <a:bodyPr/>
                    <a:lstStyle/>
                    <a:p>
                      <a:pPr marL="0" marR="0">
                        <a:lnSpc>
                          <a:spcPct val="115000"/>
                        </a:lnSpc>
                        <a:spcBef>
                          <a:spcPts val="0"/>
                        </a:spcBef>
                        <a:spcAft>
                          <a:spcPts val="0"/>
                        </a:spcAft>
                      </a:pPr>
                      <a:r>
                        <a:rPr lang="en-US" sz="2000" b="1">
                          <a:effectLst/>
                          <a:latin typeface="Centaur" pitchFamily="18" charset="0"/>
                        </a:rPr>
                        <a:t>Temperature</a:t>
                      </a:r>
                      <a:endParaRPr lang="en-US" sz="2000" b="1">
                        <a:effectLst/>
                        <a:latin typeface="Centaur" pitchFamily="18" charset="0"/>
                        <a:ea typeface="Calibri"/>
                        <a:cs typeface="Times New Roman"/>
                      </a:endParaRPr>
                    </a:p>
                  </a:txBody>
                  <a:tcPr marL="68580" marR="68580" marT="0" marB="0"/>
                </a:tc>
                <a:tc>
                  <a:txBody>
                    <a:bodyPr/>
                    <a:lstStyle/>
                    <a:p>
                      <a:pPr marL="0" marR="0">
                        <a:lnSpc>
                          <a:spcPct val="115000"/>
                        </a:lnSpc>
                        <a:spcBef>
                          <a:spcPts val="0"/>
                        </a:spcBef>
                        <a:spcAft>
                          <a:spcPts val="0"/>
                        </a:spcAft>
                      </a:pPr>
                      <a:r>
                        <a:rPr lang="en-US" sz="2000" b="1" dirty="0">
                          <a:effectLst/>
                          <a:latin typeface="Centaur" pitchFamily="18" charset="0"/>
                        </a:rPr>
                        <a:t>210 F</a:t>
                      </a:r>
                      <a:endParaRPr lang="en-US" sz="2000" b="1" dirty="0">
                        <a:effectLst/>
                        <a:latin typeface="Centaur" pitchFamily="18" charset="0"/>
                        <a:ea typeface="Calibri"/>
                        <a:cs typeface="Times New Roman"/>
                      </a:endParaRPr>
                    </a:p>
                  </a:txBody>
                  <a:tcPr marL="68580" marR="68580" marT="0" marB="0"/>
                </a:tc>
              </a:tr>
              <a:tr h="333691">
                <a:tc>
                  <a:txBody>
                    <a:bodyPr/>
                    <a:lstStyle/>
                    <a:p>
                      <a:pPr marL="0" marR="0">
                        <a:lnSpc>
                          <a:spcPct val="115000"/>
                        </a:lnSpc>
                        <a:spcBef>
                          <a:spcPts val="0"/>
                        </a:spcBef>
                        <a:spcAft>
                          <a:spcPts val="0"/>
                        </a:spcAft>
                      </a:pPr>
                      <a:r>
                        <a:rPr lang="en-US" sz="2000" b="1">
                          <a:effectLst/>
                          <a:latin typeface="Centaur" pitchFamily="18" charset="0"/>
                        </a:rPr>
                        <a:t>Initial Pressure</a:t>
                      </a:r>
                      <a:endParaRPr lang="en-US" sz="2000" b="1">
                        <a:effectLst/>
                        <a:latin typeface="Centaur" pitchFamily="18" charset="0"/>
                        <a:ea typeface="Calibri"/>
                        <a:cs typeface="Times New Roman"/>
                      </a:endParaRPr>
                    </a:p>
                  </a:txBody>
                  <a:tcPr marL="68580" marR="68580" marT="0" marB="0"/>
                </a:tc>
                <a:tc>
                  <a:txBody>
                    <a:bodyPr/>
                    <a:lstStyle/>
                    <a:p>
                      <a:pPr marL="0" marR="0">
                        <a:lnSpc>
                          <a:spcPct val="115000"/>
                        </a:lnSpc>
                        <a:spcBef>
                          <a:spcPts val="0"/>
                        </a:spcBef>
                        <a:spcAft>
                          <a:spcPts val="0"/>
                        </a:spcAft>
                      </a:pPr>
                      <a:r>
                        <a:rPr lang="en-US" sz="2000" b="1">
                          <a:effectLst/>
                          <a:latin typeface="Centaur" pitchFamily="18" charset="0"/>
                        </a:rPr>
                        <a:t>4000 psi</a:t>
                      </a:r>
                      <a:endParaRPr lang="en-US" sz="2000" b="1">
                        <a:effectLst/>
                        <a:latin typeface="Centaur" pitchFamily="18" charset="0"/>
                        <a:ea typeface="Calibri"/>
                        <a:cs typeface="Times New Roman"/>
                      </a:endParaRPr>
                    </a:p>
                  </a:txBody>
                  <a:tcPr marL="68580" marR="68580" marT="0" marB="0"/>
                </a:tc>
              </a:tr>
              <a:tr h="333691">
                <a:tc>
                  <a:txBody>
                    <a:bodyPr/>
                    <a:lstStyle/>
                    <a:p>
                      <a:pPr marL="0" marR="0">
                        <a:lnSpc>
                          <a:spcPct val="115000"/>
                        </a:lnSpc>
                        <a:spcBef>
                          <a:spcPts val="0"/>
                        </a:spcBef>
                        <a:spcAft>
                          <a:spcPts val="0"/>
                        </a:spcAft>
                      </a:pPr>
                      <a:r>
                        <a:rPr lang="en-US" sz="2000" b="1">
                          <a:effectLst/>
                          <a:latin typeface="Centaur" pitchFamily="18" charset="0"/>
                        </a:rPr>
                        <a:t>Rock compressibility</a:t>
                      </a:r>
                      <a:endParaRPr lang="en-US" sz="2000" b="1">
                        <a:effectLst/>
                        <a:latin typeface="Centaur" pitchFamily="18" charset="0"/>
                        <a:ea typeface="Calibri"/>
                        <a:cs typeface="Times New Roman"/>
                      </a:endParaRPr>
                    </a:p>
                  </a:txBody>
                  <a:tcPr marL="68580" marR="68580" marT="0" marB="0"/>
                </a:tc>
                <a:tc>
                  <a:txBody>
                    <a:bodyPr/>
                    <a:lstStyle/>
                    <a:p>
                      <a:pPr marL="0" marR="0">
                        <a:lnSpc>
                          <a:spcPct val="115000"/>
                        </a:lnSpc>
                        <a:spcBef>
                          <a:spcPts val="0"/>
                        </a:spcBef>
                        <a:spcAft>
                          <a:spcPts val="0"/>
                        </a:spcAft>
                      </a:pPr>
                      <a:r>
                        <a:rPr lang="en-US" sz="2000" b="1" dirty="0">
                          <a:effectLst/>
                          <a:latin typeface="Centaur" pitchFamily="18" charset="0"/>
                        </a:rPr>
                        <a:t>.000001</a:t>
                      </a:r>
                      <a:endParaRPr lang="en-US" sz="2000" b="1" dirty="0">
                        <a:effectLst/>
                        <a:latin typeface="Centaur" pitchFamily="18" charset="0"/>
                        <a:ea typeface="Calibri"/>
                        <a:cs typeface="Times New Roman"/>
                      </a:endParaRPr>
                    </a:p>
                  </a:txBody>
                  <a:tcPr marL="68580" marR="68580" marT="0" marB="0"/>
                </a:tc>
              </a:tr>
            </a:tbl>
          </a:graphicData>
        </a:graphic>
      </p:graphicFrame>
      <p:grpSp>
        <p:nvGrpSpPr>
          <p:cNvPr id="6" name="Group 5"/>
          <p:cNvGrpSpPr/>
          <p:nvPr/>
        </p:nvGrpSpPr>
        <p:grpSpPr>
          <a:xfrm>
            <a:off x="6858000" y="228600"/>
            <a:ext cx="1904999" cy="847996"/>
            <a:chOff x="6858000" y="228600"/>
            <a:chExt cx="1904999" cy="847996"/>
          </a:xfrm>
        </p:grpSpPr>
        <p:pic>
          <p:nvPicPr>
            <p:cNvPr id="7" name="Picture 6" descr="C:\Documents and Settings\kzs145\Desktop\psu_wht.emf"/>
            <p:cNvPicPr>
              <a:picLocks noChangeAspect="1" noChangeArrowheads="1"/>
            </p:cNvPicPr>
            <p:nvPr/>
          </p:nvPicPr>
          <p:blipFill>
            <a:blip r:embed="rId2" cstate="print"/>
            <a:srcRect/>
            <a:stretch>
              <a:fillRect/>
            </a:stretch>
          </p:blipFill>
          <p:spPr bwMode="auto">
            <a:xfrm>
              <a:off x="6858000" y="228600"/>
              <a:ext cx="1904999" cy="847996"/>
            </a:xfrm>
            <a:prstGeom prst="rect">
              <a:avLst/>
            </a:prstGeom>
            <a:noFill/>
            <a:ln w="9525">
              <a:noFill/>
              <a:miter lim="800000"/>
              <a:headEnd/>
              <a:tailEnd/>
            </a:ln>
          </p:spPr>
        </p:pic>
        <p:sp>
          <p:nvSpPr>
            <p:cNvPr id="8" name="TextBox 7"/>
            <p:cNvSpPr txBox="1"/>
            <p:nvPr/>
          </p:nvSpPr>
          <p:spPr>
            <a:xfrm>
              <a:off x="8001000" y="468868"/>
              <a:ext cx="745717" cy="261610"/>
            </a:xfrm>
            <a:prstGeom prst="rect">
              <a:avLst/>
            </a:prstGeom>
            <a:noFill/>
          </p:spPr>
          <p:txBody>
            <a:bodyPr wrap="none" rtlCol="0">
              <a:spAutoFit/>
            </a:bodyPr>
            <a:lstStyle/>
            <a:p>
              <a:r>
                <a:rPr lang="en-US" sz="1100" b="1" dirty="0" smtClean="0">
                  <a:solidFill>
                    <a:schemeClr val="bg1"/>
                  </a:solidFill>
                  <a:latin typeface="Book Antiqua" pitchFamily="18" charset="0"/>
                </a:rPr>
                <a:t>EME 580</a:t>
              </a:r>
              <a:endParaRPr lang="en-US" sz="1100" b="1" dirty="0">
                <a:solidFill>
                  <a:schemeClr val="bg1"/>
                </a:solidFill>
                <a:latin typeface="Book Antiqua" pitchFamily="18" charset="0"/>
              </a:endParaRPr>
            </a:p>
          </p:txBody>
        </p:sp>
      </p:grpSp>
    </p:spTree>
    <p:extLst>
      <p:ext uri="{BB962C8B-B14F-4D97-AF65-F5344CB8AC3E}">
        <p14:creationId xmlns:p14="http://schemas.microsoft.com/office/powerpoint/2010/main" val="396482326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676400"/>
            <a:ext cx="8077200" cy="4572000"/>
          </a:xfrm>
        </p:spPr>
        <p:txBody>
          <a:bodyPr>
            <a:normAutofit/>
          </a:bodyPr>
          <a:lstStyle/>
          <a:p>
            <a:r>
              <a:rPr lang="en-US" sz="2800" dirty="0">
                <a:latin typeface="Centaur" pitchFamily="18" charset="0"/>
                <a:cs typeface="Times New Roman" pitchFamily="18" charset="0"/>
              </a:rPr>
              <a:t>Our Goal was finding the best technique to </a:t>
            </a:r>
            <a:r>
              <a:rPr lang="en-US" sz="2800" dirty="0" smtClean="0">
                <a:latin typeface="Centaur" pitchFamily="18" charset="0"/>
                <a:cs typeface="Times New Roman" pitchFamily="18" charset="0"/>
              </a:rPr>
              <a:t>drain </a:t>
            </a:r>
            <a:r>
              <a:rPr lang="en-US" sz="2800" dirty="0">
                <a:latin typeface="Centaur" pitchFamily="18" charset="0"/>
                <a:cs typeface="Times New Roman" pitchFamily="18" charset="0"/>
              </a:rPr>
              <a:t>640 acre feet using one well and have a high recovery</a:t>
            </a:r>
          </a:p>
          <a:p>
            <a:r>
              <a:rPr lang="en-US" sz="2800" dirty="0">
                <a:latin typeface="Centaur" pitchFamily="18" charset="0"/>
                <a:cs typeface="Times New Roman" pitchFamily="18" charset="0"/>
              </a:rPr>
              <a:t>We have tried five different techniques:</a:t>
            </a:r>
          </a:p>
          <a:p>
            <a:pPr marL="514350" indent="-514350">
              <a:buFont typeface="+mj-lt"/>
              <a:buAutoNum type="arabicPeriod"/>
            </a:pPr>
            <a:r>
              <a:rPr lang="en-US" sz="2800" dirty="0">
                <a:latin typeface="Centaur" pitchFamily="18" charset="0"/>
                <a:cs typeface="Times New Roman" pitchFamily="18" charset="0"/>
              </a:rPr>
              <a:t>Horizontal well</a:t>
            </a:r>
          </a:p>
          <a:p>
            <a:pPr marL="514350" indent="-514350">
              <a:buFont typeface="+mj-lt"/>
              <a:buAutoNum type="arabicPeriod"/>
            </a:pPr>
            <a:r>
              <a:rPr lang="en-US" sz="2800" dirty="0">
                <a:latin typeface="Centaur" pitchFamily="18" charset="0"/>
                <a:cs typeface="Times New Roman" pitchFamily="18" charset="0"/>
              </a:rPr>
              <a:t>Dual horizontal </a:t>
            </a:r>
          </a:p>
          <a:p>
            <a:pPr marL="514350" indent="-514350">
              <a:buFont typeface="+mj-lt"/>
              <a:buAutoNum type="arabicPeriod"/>
            </a:pPr>
            <a:r>
              <a:rPr lang="en-US" sz="2800" dirty="0">
                <a:latin typeface="Centaur" pitchFamily="18" charset="0"/>
                <a:cs typeface="Times New Roman" pitchFamily="18" charset="0"/>
              </a:rPr>
              <a:t>Dual horizontal with distance.</a:t>
            </a:r>
          </a:p>
          <a:p>
            <a:pPr marL="514350" indent="-514350">
              <a:buFont typeface="+mj-lt"/>
              <a:buAutoNum type="arabicPeriod"/>
            </a:pPr>
            <a:r>
              <a:rPr lang="en-US" sz="2800" dirty="0">
                <a:latin typeface="Centaur" pitchFamily="18" charset="0"/>
                <a:cs typeface="Times New Roman" pitchFamily="18" charset="0"/>
              </a:rPr>
              <a:t>Two dual horizontal wells</a:t>
            </a:r>
          </a:p>
          <a:p>
            <a:pPr marL="514350" indent="-514350">
              <a:buFont typeface="+mj-lt"/>
              <a:buAutoNum type="arabicPeriod"/>
            </a:pPr>
            <a:r>
              <a:rPr lang="en-US" sz="2800" dirty="0">
                <a:latin typeface="Centaur" pitchFamily="18" charset="0"/>
                <a:cs typeface="Times New Roman" pitchFamily="18" charset="0"/>
              </a:rPr>
              <a:t>Multilateral well.</a:t>
            </a:r>
          </a:p>
          <a:p>
            <a:pPr marL="0" indent="0">
              <a:buNone/>
            </a:pPr>
            <a:endParaRPr lang="en-US" dirty="0" smtClean="0"/>
          </a:p>
        </p:txBody>
      </p:sp>
      <p:sp>
        <p:nvSpPr>
          <p:cNvPr id="2" name="TextBox 1"/>
          <p:cNvSpPr txBox="1"/>
          <p:nvPr/>
        </p:nvSpPr>
        <p:spPr>
          <a:xfrm>
            <a:off x="152400" y="277431"/>
            <a:ext cx="1866793" cy="769441"/>
          </a:xfrm>
          <a:prstGeom prst="rect">
            <a:avLst/>
          </a:prstGeom>
          <a:noFill/>
        </p:spPr>
        <p:txBody>
          <a:bodyPr wrap="none" rtlCol="0">
            <a:spAutoFit/>
          </a:bodyPr>
          <a:lstStyle/>
          <a:p>
            <a:r>
              <a:rPr lang="en-US" sz="4400" b="1" dirty="0" smtClean="0">
                <a:solidFill>
                  <a:schemeClr val="bg1"/>
                </a:solidFill>
                <a:latin typeface="Centaur" pitchFamily="18" charset="0"/>
              </a:rPr>
              <a:t>Strategy</a:t>
            </a:r>
            <a:endParaRPr lang="en-US" sz="4400" b="1" dirty="0">
              <a:solidFill>
                <a:schemeClr val="bg1"/>
              </a:solidFill>
              <a:latin typeface="Centaur" pitchFamily="18" charset="0"/>
            </a:endParaRPr>
          </a:p>
        </p:txBody>
      </p:sp>
      <p:grpSp>
        <p:nvGrpSpPr>
          <p:cNvPr id="4" name="Group 3"/>
          <p:cNvGrpSpPr/>
          <p:nvPr/>
        </p:nvGrpSpPr>
        <p:grpSpPr>
          <a:xfrm>
            <a:off x="6858000" y="228600"/>
            <a:ext cx="1904999" cy="847996"/>
            <a:chOff x="6858000" y="228600"/>
            <a:chExt cx="1904999" cy="847996"/>
          </a:xfrm>
        </p:grpSpPr>
        <p:pic>
          <p:nvPicPr>
            <p:cNvPr id="5" name="Picture 4" descr="C:\Documents and Settings\kzs145\Desktop\psu_wht.emf"/>
            <p:cNvPicPr>
              <a:picLocks noChangeAspect="1" noChangeArrowheads="1"/>
            </p:cNvPicPr>
            <p:nvPr/>
          </p:nvPicPr>
          <p:blipFill>
            <a:blip r:embed="rId2" cstate="print"/>
            <a:srcRect/>
            <a:stretch>
              <a:fillRect/>
            </a:stretch>
          </p:blipFill>
          <p:spPr bwMode="auto">
            <a:xfrm>
              <a:off x="6858000" y="228600"/>
              <a:ext cx="1904999" cy="847996"/>
            </a:xfrm>
            <a:prstGeom prst="rect">
              <a:avLst/>
            </a:prstGeom>
            <a:noFill/>
            <a:ln w="9525">
              <a:noFill/>
              <a:miter lim="800000"/>
              <a:headEnd/>
              <a:tailEnd/>
            </a:ln>
          </p:spPr>
        </p:pic>
        <p:sp>
          <p:nvSpPr>
            <p:cNvPr id="6" name="TextBox 5"/>
            <p:cNvSpPr txBox="1"/>
            <p:nvPr/>
          </p:nvSpPr>
          <p:spPr>
            <a:xfrm>
              <a:off x="8001000" y="468868"/>
              <a:ext cx="745717" cy="261610"/>
            </a:xfrm>
            <a:prstGeom prst="rect">
              <a:avLst/>
            </a:prstGeom>
            <a:noFill/>
          </p:spPr>
          <p:txBody>
            <a:bodyPr wrap="none" rtlCol="0">
              <a:spAutoFit/>
            </a:bodyPr>
            <a:lstStyle/>
            <a:p>
              <a:r>
                <a:rPr lang="en-US" sz="1100" b="1" dirty="0" smtClean="0">
                  <a:solidFill>
                    <a:schemeClr val="bg1"/>
                  </a:solidFill>
                  <a:latin typeface="Book Antiqua" pitchFamily="18" charset="0"/>
                </a:rPr>
                <a:t>EME 580</a:t>
              </a:r>
              <a:endParaRPr lang="en-US" sz="1100" b="1" dirty="0">
                <a:solidFill>
                  <a:schemeClr val="bg1"/>
                </a:solidFill>
                <a:latin typeface="Book Antiqua" pitchFamily="18" charset="0"/>
              </a:endParaRPr>
            </a:p>
          </p:txBody>
        </p:sp>
      </p:grpSp>
    </p:spTree>
    <p:extLst>
      <p:ext uri="{BB962C8B-B14F-4D97-AF65-F5344CB8AC3E}">
        <p14:creationId xmlns:p14="http://schemas.microsoft.com/office/powerpoint/2010/main" val="229415828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69333" y="1905000"/>
            <a:ext cx="3774667" cy="37746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US" dirty="0" smtClean="0">
                <a:latin typeface="Centaur" pitchFamily="18" charset="0"/>
              </a:rPr>
              <a:t>Problem Statement</a:t>
            </a:r>
            <a:endParaRPr lang="en-US" dirty="0">
              <a:latin typeface="Centaur" pitchFamily="18" charset="0"/>
            </a:endParaRPr>
          </a:p>
        </p:txBody>
      </p:sp>
      <p:sp>
        <p:nvSpPr>
          <p:cNvPr id="6" name="Rectangle 5"/>
          <p:cNvSpPr/>
          <p:nvPr/>
        </p:nvSpPr>
        <p:spPr>
          <a:xfrm>
            <a:off x="609600" y="1676400"/>
            <a:ext cx="8001000" cy="4362284"/>
          </a:xfrm>
          <a:prstGeom prst="rect">
            <a:avLst/>
          </a:prstGeom>
        </p:spPr>
        <p:txBody>
          <a:bodyPr wrap="square">
            <a:spAutoFit/>
          </a:bodyPr>
          <a:lstStyle/>
          <a:p>
            <a:pPr lvl="0" algn="just"/>
            <a:r>
              <a:rPr lang="en-US" sz="2000" dirty="0">
                <a:latin typeface="Centaur" pitchFamily="18" charset="0"/>
                <a:cs typeface="Times New Roman" pitchFamily="18" charset="0"/>
              </a:rPr>
              <a:t>Increase the economic attractiveness of the unconventional gas sources to the private sector by ;</a:t>
            </a:r>
          </a:p>
          <a:p>
            <a:pPr marL="342900" lvl="0" indent="-342900">
              <a:lnSpc>
                <a:spcPct val="150000"/>
              </a:lnSpc>
              <a:buFont typeface="Wingdings" pitchFamily="2" charset="2"/>
              <a:buChar char="Ø"/>
            </a:pPr>
            <a:r>
              <a:rPr lang="en-US" sz="2000" dirty="0">
                <a:latin typeface="Centaur" pitchFamily="18" charset="0"/>
                <a:cs typeface="Times New Roman" pitchFamily="18" charset="0"/>
              </a:rPr>
              <a:t>decreasing risks, </a:t>
            </a:r>
          </a:p>
          <a:p>
            <a:pPr marL="342900" lvl="0" indent="-342900">
              <a:lnSpc>
                <a:spcPct val="150000"/>
              </a:lnSpc>
              <a:buFont typeface="Wingdings" pitchFamily="2" charset="2"/>
              <a:buChar char="Ø"/>
            </a:pPr>
            <a:r>
              <a:rPr lang="en-US" sz="2000" dirty="0">
                <a:latin typeface="Centaur" pitchFamily="18" charset="0"/>
                <a:cs typeface="Times New Roman" pitchFamily="18" charset="0"/>
              </a:rPr>
              <a:t>increasing reliability, </a:t>
            </a:r>
          </a:p>
          <a:p>
            <a:pPr marL="342900" lvl="0" indent="-342900">
              <a:lnSpc>
                <a:spcPct val="150000"/>
              </a:lnSpc>
              <a:buFont typeface="Wingdings" pitchFamily="2" charset="2"/>
              <a:buChar char="Ø"/>
            </a:pPr>
            <a:r>
              <a:rPr lang="en-US" sz="2000" dirty="0">
                <a:latin typeface="Centaur" pitchFamily="18" charset="0"/>
                <a:cs typeface="Times New Roman" pitchFamily="18" charset="0"/>
              </a:rPr>
              <a:t>help operators substantially lower operational costs </a:t>
            </a:r>
          </a:p>
          <a:p>
            <a:pPr marL="342900" lvl="0" indent="-342900">
              <a:lnSpc>
                <a:spcPct val="150000"/>
              </a:lnSpc>
              <a:buFont typeface="Wingdings" pitchFamily="2" charset="2"/>
              <a:buChar char="Ø"/>
            </a:pPr>
            <a:r>
              <a:rPr lang="en-US" sz="2000" dirty="0">
                <a:latin typeface="Centaur" pitchFamily="18" charset="0"/>
                <a:cs typeface="Times New Roman" pitchFamily="18" charset="0"/>
              </a:rPr>
              <a:t>meet increasingly stringent environmental regulations,</a:t>
            </a:r>
          </a:p>
          <a:p>
            <a:pPr marL="342900" lvl="0" indent="-342900">
              <a:lnSpc>
                <a:spcPct val="150000"/>
              </a:lnSpc>
              <a:buFont typeface="Wingdings" pitchFamily="2" charset="2"/>
              <a:buChar char="Ø"/>
            </a:pPr>
            <a:r>
              <a:rPr lang="en-US" sz="2000" dirty="0">
                <a:latin typeface="Centaur" pitchFamily="18" charset="0"/>
                <a:cs typeface="Times New Roman" pitchFamily="18" charset="0"/>
              </a:rPr>
              <a:t>recycle water to reduce demand on local supplies.</a:t>
            </a:r>
          </a:p>
          <a:p>
            <a:pPr>
              <a:lnSpc>
                <a:spcPct val="150000"/>
              </a:lnSpc>
            </a:pPr>
            <a:r>
              <a:rPr lang="en-US" sz="2000" dirty="0">
                <a:latin typeface="Centaur" pitchFamily="18" charset="0"/>
                <a:cs typeface="Times New Roman" pitchFamily="18" charset="0"/>
              </a:rPr>
              <a:t>A solution that lessens the environmental impact of gas drilling, and reduce the current treatment cost to service providers.</a:t>
            </a:r>
          </a:p>
          <a:p>
            <a:pPr lvl="0">
              <a:lnSpc>
                <a:spcPct val="150000"/>
              </a:lnSpc>
            </a:pPr>
            <a:endParaRPr lang="en-US" sz="2000" dirty="0">
              <a:latin typeface="Centaur" pitchFamily="18" charset="0"/>
              <a:cs typeface="Times New Roman" pitchFamily="18" charset="0"/>
            </a:endParaRPr>
          </a:p>
        </p:txBody>
      </p:sp>
      <p:grpSp>
        <p:nvGrpSpPr>
          <p:cNvPr id="9" name="Group 8"/>
          <p:cNvGrpSpPr/>
          <p:nvPr/>
        </p:nvGrpSpPr>
        <p:grpSpPr>
          <a:xfrm>
            <a:off x="6858000" y="228600"/>
            <a:ext cx="1904999" cy="847996"/>
            <a:chOff x="6858000" y="228600"/>
            <a:chExt cx="1904999" cy="847996"/>
          </a:xfrm>
        </p:grpSpPr>
        <p:pic>
          <p:nvPicPr>
            <p:cNvPr id="7" name="Picture 6" descr="C:\Documents and Settings\kzs145\Desktop\psu_wht.emf"/>
            <p:cNvPicPr>
              <a:picLocks noChangeAspect="1" noChangeArrowheads="1"/>
            </p:cNvPicPr>
            <p:nvPr/>
          </p:nvPicPr>
          <p:blipFill>
            <a:blip r:embed="rId3" cstate="print"/>
            <a:srcRect/>
            <a:stretch>
              <a:fillRect/>
            </a:stretch>
          </p:blipFill>
          <p:spPr bwMode="auto">
            <a:xfrm>
              <a:off x="6858000" y="228600"/>
              <a:ext cx="1904999" cy="847996"/>
            </a:xfrm>
            <a:prstGeom prst="rect">
              <a:avLst/>
            </a:prstGeom>
            <a:noFill/>
            <a:ln w="9525">
              <a:noFill/>
              <a:miter lim="800000"/>
              <a:headEnd/>
              <a:tailEnd/>
            </a:ln>
          </p:spPr>
        </p:pic>
        <p:sp>
          <p:nvSpPr>
            <p:cNvPr id="8" name="TextBox 7"/>
            <p:cNvSpPr txBox="1"/>
            <p:nvPr/>
          </p:nvSpPr>
          <p:spPr>
            <a:xfrm>
              <a:off x="8001000" y="468868"/>
              <a:ext cx="745717" cy="261610"/>
            </a:xfrm>
            <a:prstGeom prst="rect">
              <a:avLst/>
            </a:prstGeom>
            <a:noFill/>
          </p:spPr>
          <p:txBody>
            <a:bodyPr wrap="none" rtlCol="0">
              <a:spAutoFit/>
            </a:bodyPr>
            <a:lstStyle/>
            <a:p>
              <a:r>
                <a:rPr lang="en-US" sz="1100" b="1" dirty="0" smtClean="0">
                  <a:solidFill>
                    <a:schemeClr val="bg1"/>
                  </a:solidFill>
                  <a:latin typeface="Book Antiqua" pitchFamily="18" charset="0"/>
                </a:rPr>
                <a:t>EME 580</a:t>
              </a:r>
              <a:endParaRPr lang="en-US" sz="1100" b="1" dirty="0">
                <a:solidFill>
                  <a:schemeClr val="bg1"/>
                </a:solidFill>
                <a:latin typeface="Book Antiqua" pitchFamily="18" charset="0"/>
              </a:endParaRPr>
            </a:p>
          </p:txBody>
        </p:sp>
      </p:grpSp>
      <p:sp>
        <p:nvSpPr>
          <p:cNvPr id="10" name="AutoShape 2" descr="data:image/jpg;base64,/9j/4AAQSkZJRgABAQAAAQABAAD/2wCEAAkGBhAQEBAUEhQREBAPEhcWFRYQFRUVEBIWFRUVFRMQGBQYGyYeFxkmGhQSHy8gIycpLCwsFR4xNzQuNSYvLCkBCQoKDgwOGg8PGiwkHyQsLDIyLy8sLC0xKioqNC0qLDQpKiwsLSwsLCkvLCosLCosKiwsNSwsLC8sLCwsKSwsLP/AABEIAOEA4QMBIgACEQEDEQH/xAAbAAEAAgMBAQAAAAAAAAAAAAAABgcDBAUCAf/EAD0QAAEDAgQDBQUFBwQDAAAAAAEAAgMEEQUSITEGQVETImFxkQcygaGxI0JSwdEUM2KSouHwFSRyghbC8f/EABoBAQACAwEAAAAAAAAAAAAAAAAEBQEDBgL/xAAyEQACAgECAwUHBQADAQAAAAAAAQIDEQQhEjFBBRNRgZEUYXGhscHRIiMy4fBCUvEV/9oADAMBAAIRAxEAPwC8UREAREQBERAEREAREQBF5e8DdaU9d00ULVa6rTL9b38Op6jBy5G654G6xOrGjmuVJVFYHTKht7ctb/bil8dyTHTZ5nZ/1Fi9srGHmFHzIvJetcO2r090n5G32VMlAK+qNRVr27Ero0uNA6O0PXkrbT9r1WbT/S/kaJ6acd1udRF5Y8EXGoXpXCaayiMERFkBERAEREAREQBERAEREAREQBERAEREAXiSQNF17XKxKq1t0UDX6v2ariXN8jZXDjlgx1VXcrSknWvNULSlq1xMuKyTlJ5bLWFaijedOvBnXMdWLyKteu7Zs2Op2qdoue2pWVsyw4YM7G3nXkvWISIXrBk3qPE3RnqOYOykdJWNkbdvxHMKFOcs1DiLonAjbmORHRWuh106HwveP+5EW+hT3XMmyLFTVDZGhzdj/lllXXRkpJNciraxswiIvRgIiIAiIgCIiAIiIAiIgCIiAIiIDzK6wJ6BRauqNSpJXG0bvJQqvl3XL9sycrYw8F9f/CfpI7ORq1NWudLVrzVSrnySqFXUiTKRtOqkbUFdPhzhh1USSckbbXNruPg2+nxPhuprRcK0sQ0jDz1ku8n10HwCsqdDKxZXIjzuUSvo6graiqVO6nhymkGsbW+LO6floo5inB0kd3REyNHI++P1Xi/s2yCyt/gZhqIvY0WTLKHrmxvINjoVtMeqeUMEtMzOcsL3L65ywvckUGSThXEO8YzsdR5jf/PBShVxhlVklY7o4KxgV1HZVrlW4Pp9yt1McSz4n1ERWxFCIiAIiIAiIgCIiAIiIAiIgCIiAwVzbxv8lA8QOpVhqH8R8Pygl8LS9p3a3VzT5bkeSo+09JKyStjvhYZM01ijmLIjUhc97dV0ZaeYm2R9+mU39LLqYNwTPM4GUGKPc398+AHLzPzUCqmcnhI3ymluyT8CRkUgJ+84keIFhf1BUiWOnp2xsaxoytaLADkAj6lgc1pc0OffKCQHOsLmw56Lpqod3BRZXSfFJtGRF8DgV9W08nB4iwJsjTI0We3U2+8P18VFAyyseRtwR1BUCqYrOPx+v91zXa1ShNSXX7FjpZNpp9DUcVgeVmkWu8qqiSmI3ahWZRPzRxnqxv0Cq9p1Cs3Cx9jF/wAG/RXfZX85fAhankjaREV+QQiIgCIiAIiIAiIgCIiAIiIAiKJYrxx2cpjYwG9w15Ol2+9dv08io9+oroWZs3U0TueIIlqKu4PaHLHIO1yyRk62AD2jqLb+RVgxSBzQ4G4cAQRsQdQVjT6qGoWYfM9ajTToeJHtERSSOa+IVrYYnyPNmxtJPw5fkqnlxaSeaSolDgSLQhwIAjI99t+TtRfoPE3lnGmJwungppXtjgH2s5cbBzW+7FbckmwsNbO8FpcQimxRrXUjz2kJDXOLHtiyHXKS5o1F7gC51OljcUuvSui/1YUffz8fx6lto2qGnKOc9fDw9efocTh7iSSKriDScksjWObyIcQ29uove6tu6rfCuGIKZ7ZLummYbhztGNI2IYPzJXblrpHbkn4qDp+0oaaHAlk9aqt3z4lsSiWqYL6i/TmoZVi7j5n6rYikcDdYJwoWr10tU1lYwYqp7rO5zZlpyFbVQVpSOWuCPbPUIu4eatOmjysaPwtA9BZVphBYJGvkOWNhBcd9LgfUhWbHIHAEEEEXBGxB2Kv+y4r9T+BB1Odj0iIrohhERAEREAREQBERAEREAREQHwqneIsPqTM4RxvkdS9+TKLkNddoNhqeunJXGq54i4idQV1W5jQ580LA2/utIAOY9bXOirdfXCThKfRteqf4LDQznHjUOeF8mvyQiippquRscTS97jyGjf4nH7oHUq9aCl7KKOO9+zY1l+uVobf5KvvZbjZdJURSOu6YmUE2u55P2mu5NrH/AKlWSvWhqjGHFHqedbZKU+F9AiIrAgnIxDh6jfIZ5YWSSAAXfdw00HdJy9OS5ZjY0ZWNbGwE2awBrRc3NgPErsYxNsPj+Q/NcGSoAXIdrX8d3dx5L5ss9NF8PEz1kC+2Wm+uWvJiCqVBkvJ0y4LSq5gtJ+IrUlq1thUzDkj1USrTc5DmebAEnkAsGJVHYZm7TDqNIz1IO7vDYeOynQhg1pObwjDjGIhgEQ3Hek8Dbus+AJJ8T4K0+EYntoqcPuHZL2O4BJLR/KQoN7OaeiqJHNkgDqmMZw9z3vY+zrF2RxsHXc3r10Voq/0NCj+5nnsRdXZsqscgiIrMgBERAEREAREQBERAEREARcHF+LGQEta3tHDfWzQel+a0sM4/hkkDJG9kXGwde7LnYHa3moft1DnwcW/+68iV7HdwcfDt/uhK1HeIeDoaoyyHN2zoSxuvcB3a61t9AN9lIkKkzrjNYkjRCcoPMWUjwlgYqal8Je+GRsbnxvZ7zJGOblNuehdpcHxCmM/GVZQNMVXEJZQPs5mG0UoGhcdNxzAsdtBueHNVRUWNl5IbEJHZiNQ0SMIOnQF3yVlYphEFXGGytEjN2m5BBto5rgbjQ8lW6eDdbUHiSLC+cVNOazFnG4O4k/aQe1qIXTP1ELG5HRgAkjvaydbjQWUoUdwXgWlpJRLGZXPAIbncCG3BBsABfQka33UiU+lTUcT5kG5wcsw5HAx2Wzj5W+X91F62ospFxE6z/T6BROrOpXHXrOonn/s/qWVW1aNZ85XSwvAJqi+UsAFr3dci+2wPQrju5qdcDN+ykP8AEB6D+6naWmNliizVbNxi2jUi4DcfelA/4tJ+pC3oOB6ce857/iAPkpGivo6KmP8AxITum+pp0eEww/u2Nb47n1OqqvCsObiGKOD7mIukleASLtuS1txsCXMHxVrYpUiOCZ7tAyNzjbewaSq99nZbA2uqZCMrcjB1O7rDzuwWWnURh3kI7JLLZK07l3c5Lm8JHZwOnZ/q9UYmhsVPTMhAaLNBu02A5bPH/UqZqMcBtaYZZMzXTTSufJY95upytPzd/wBipOpOmea1Lx39TRqFixx8NvQIsc07WAlxDWjmTYLg/wDntEHAOc9l9i+N7WnpqQvc7oQ2k0jXCqc94pskSLDSVbJWh0bg9p5t28R5rMtiaayjw008MIiLJgIiIAiIgCxVLyGPIFyGkgDckA2CyosNZWDKKdq5nOub2PTkVH6mqJcQdCN1O+J+Fqlj3vjb2kRJdcOGZtzfUOI68r7LncH4NDJXf7i2ZgzRsJ7r3tOrT1tYm3O3MArk6dNKNvdzWGdRbqIyq44bpFm4Tm/Z4M98/ZMzX3zZRm+d1syvDQSdgCT8NVrzYjGySKNzrSTZsjdSTlaXOPgLA6lavEuItgpZnO5sc0AbkuBAH+dF1EpqEG88jmlBykljmRrhPBY6ykq3zC5rZnnN95oYcrCOhDs5Hmt3gGukDJqSX97QvyX5GMk5PSxA8Mq3+CI2tw+ly6gx5jbq4lzvmSuTw9WxjFsSaXAPk7MMB+9kDg8DqRpp59FGglX3fp8s/Ukzbn3nr88fQmaIinEIjvFEBAD/ALux8CoZUO1ViYvU2blFjmGt9rdFBcVogCS0fPRcjrXVHUyUX8fiWlHE69zkuKsjhbD3Q04zaOecxB3FwAB52HzVd08r2ODhYOabg8xZWVgGLftEIcdHtNnDx6/FT+zuDvN+eNjTqM8J00RFfkE5nEtC6ekqY2Gz5InAX2vbQHwNrfFV/hlGX4VUOZrlq85A3ytY1lz638gpdxNQV73Xp3js8tizNkd462s74kKO+zCjnD5X2/2r2FrrkayNcLDLv7pdytqqu9O27gcWtms/fyLOlqqrjUk908fbzPfs2oXukllzuDWHKWgAtfmBu2/gQ0//AFWGV4hp2MFmNawHk0ADYC+ngB6LIpunpVMFBEPUXO6bmVPi0lQ2eQVD+0mDiLj3Wt+6Gj7oIsfjbktOWS4PQ7g6g+BHNdf2gMY2qzNddzmAvb0IFhr4i2n6qNxufIQ2NrnuPJoJPoFy2oql30kt9zptPbHuYt7bFhezaNjaeUMLv3urSbtb3RbLzA/RS9cHg3A3UtPZ/wC8kdmcBrl0ADb87AepK7y6jSxlGqKlzOa1MlK2TjyCIikEcIiIAiIgCIiAxVMOdjm/iFvLoVUOIwiOUta4xzNdts5sjbatPW4uOuiuNQf2l8PCSH9oY3vx6Pt95h0BPkbfA+CrNfp+8SsXNfT+ix0N/dycHyZFKnjCqdMyYNLZGM7Iva0ObcjUAFtmk+9bxXXq6fEJ6NhlZLNdzgwZD2pBykOe0DS5uASBYDxC6nsrxHPTyxG2aF978yH3IJ6m7XDyspxZeK9Grq8ym9/rk92at1WYUVt9DncP4aaelgiPvRsAdbbMdXW8LkqL8RcBudI+WCzi9xcWONnAk3OVx035G1uqnKKdbpq7YKEuhCq1E6pucepzeHYp200TZ/3wBDrkOPvHLdw3OXLddJEW6MeFJGqT4m2R7Gn2kPiB9Fw6qQKU45hhlbdvvt28R0UFrnPY4hwLSOThYrkdbpJwvlLo3n1LOi2Lgka1Ra5Ur4CByzHldo+IzfqFGKHDZqh1mNJHM/dHiSrGwjDG08TWDW2pP4nHc/50U/s6iXeKfRGnUTXDg3URF0JAOLxHxG2lbYayuHdHIcsx/TmuN7M83ZVO+Qz3bfqWjN/6qRYlw/TVBDpYw9zRYG7gbb27pF+e/VblLSMiY1kbWsY3ZrRYBRFTY7+8k9lyRLdtap7uK3fNmVeXvABJ0AFz5DdelweN60xUUxBsX2Z/MQHf05lIsnwQcvBEeuHHJR8Stq2V9XVPyNMj5nuIaNyNT8h8gpj7MnkR1MdrBkgd8XAhzf6B6qNcKV8dM2SbKZKqX7OJtjZjdCX7akmwAGpy+KnfBODvp6f7QWlleXuB3GgDWnxsL+biqXRV/uqSeXvn7eZcayf7Ti1ttj7+RIERFelIEREAREQBERAEREAWvXwCSKRh0D2OafiCFsLXxB9opT0Y4+jSvE8cLyeofyWCpcBqKijD6qIZ4GTCOZo5tygjyF36HkbdVbVBWsmiZJGczJGhwPgeXgeVlX+EPDcErCfvySD4ns2fl8lJcDkbDhsAzNDxTBwFxe7ml23mVXaafdR3e3DnzJ+pj3km0t+Jo94vxW2IlrBncNyfcB6eK5EHtFyuAmjGW+pjvceOU3v6qP1U+5K5FW251IHlr81TLtHUTnxZwvAt12fTGvDWX4l1U9Q2RjXsIc14BBGxB2KyKuuDOMI6djaeXNlznLJplbmOzhyFydRfdWKCum098bocS8znr6ZUy4WF5fGDuAfMXXpFv5mg+BoG2i+oiAIi08XqTHBK4aFrTbwJ0B+a8zkoRcn0PUYuUlFdTUxHieCElpJe4bhgvbwJ2useH8XU8rg0kxuOwksAT0Dr29VBnFc2vHdIHMFcxHte5zzhY8P7Oi/+VUoc3nxLWix6ncJSHj7EEv6gC+tuY0Vf47jslY5rTYMz9xgGaxOgJ/E631XIw6Z8mRjbtMkdtxdxDTpvtdoOvQKScKNgjgfWSNc90cmRgGzbhozWPMl+52Hz3Svt1WIy2ist+RrjRVpsyW8njHmdH2b00T6YTloM5e5pcdXAaWaPwixG26mSgHs6r2tnqoG3DHO7SIOtcC9i3zyln8pU/Vxo3F0rhKnVqStfEERFLIoREQBERAEREAREQBR3jPFzFD2bO9NUnIxo3OY5fne3xPRSJVtxu2YVgexxa+LI5h6d0agW11zfNQNfd3VXxePIm6KrvLfgsnVxrhWZuGxU9OBI8PDpLENzkhxc4ZiB7xGnQDoo/hfs/r7gns4bEG735iLG/usvf1CnXC3EQrIiSMs0dhI0bAnZzf4TY+ViOVz2k9lpuxNcjPtN1OYPmVBjEZY94acwY4jax0/hOtlyajPm70WW+pOjfiRcEKeccYWyG84t9obFpH3jrmB6aHTqVEMTpXhrO0a4CRuZt72c07EFc/bS6puLjyZfVXK2CkpdDxhmBy1OZ12QxMvmlmOWIHk2/M+W316tHxlV0bwwyxVkbfwvz6dBJbMD53XM4awKOrqGxEljbEktsToL2F9ArJoeBKGK32faEc5SX/0+78lY6Wmco8Ve3vz9iv1N0IyxZv7sfc6eD4oyqgjlZcNkGztwQS0j1BW6vMcYaAGgNAFgALADoAF6V6s43KR4zsERFkwFhrKYSRvYdntI8r81mRYaUlhmU2nlFS4rFJTvLJAWkbHk4fiB5hciSQvNhqSrG9oUwEDAdy4nyDW6/UKLcIcNSVEzXSX7COzjc6OO7WAfXpY81y0tGo3uqG/9nTR1blQrJ7f0bHDWF0FPN28k2eUMAa0RvDWOykO71u9u622/kur7P4mS0lTC8XHaG4/hexoHlq0+i9V/s/eXHspWhh2EgJcPC4OvoF2uGOGhRMeM/aPlILjaw0vYAXOmp581Zaam9WJWRSSz5582V+ptodbdcm28eWPJERpOFaunxGAta58TXi0rfdya5s34TlJFufJWSiKxpojSmo9Svuvlc05dAiIt5oCIiAIiIAiIgCIiALQxTBIakDtAbt2c02cPC/TzW+i8zhGa4ZLKPUZyg+KLwzl4Lw7BSZ+zDs0lsznuzONr2HQAXPquoiJGKguGKwhKTk8yeWaGM4LFVx9nLmy5g7umxuPH4leq/Copouzc1paBZtxfKbWBHSy3UKw64vOVzMqcljD5FU8Nu7LEYRpYvtpt3mkK1lT0lUGVQnZcNiqQPCwcCR/KSrhCr+zZZg0Tu0I4kn4hERWZXBcfiDiFtIGd3O599L2sBub2PMgfFdhYaqijlGWRjXt6OAI89VrtU3BqDwzZU4KSc1lEAruOKiV2WEEOOjWMGZ7idvP5Bdn/AFfEYmjtIA4Aautc+ZLHEfJSOmwyGI3jjjjNrXY1rTbpcBRvjWvkc6Klj0dUWueoJIA8tCSquyiyqDnKyTl7vwWULq7ZKEa4qPv/ACRXifH3VRZcABg2ZcjU7/T0U54IZGKKLJzvn6572cD5WA+AWxhXDcMEBiAv2jSJHEd59xYk+Gug5Lg+zaUtbUwneKQH1Ba75xr1RVKm1Ox5ck/VHm+2N1TUFhRx6MmiIitirCIiAIiIAiIgCIiAIiIAiIgCIiAIiIAtXFKrsoZH/hafXYfNbS0McoXT08sbbBzm6X2uDcX9Fqu4u7lwc8PHxNlfDxri5ZRTgkLopW62JL/C98l/orqw+bPFE78cbXerQfzVWxcMPjlipnkGad4zhmojZq4i/M5bk8tQPFWxGwNAAFgBYAbADYKt7Ng4uefcvNfgse0JqShj3vy/s9IiK3KoIiIDj8R46aVjcrQ97ybAmwsLXOnmFFm4o2rxKhkALdCC065XNZKSL8xtqpRxPgzqiMFn7yMktB2cDu2/I6D0UGwztWYhSjI9rmyWILSCAQWuNrbWJN1Saqdy1Ki/4NrHkXOmhS9O5L+eHktJQrgZv+6r/MfOSX9FNVT9RiE0E8ronuYe0J7p0NnOtcfeGux6qTrbVVZXJ+8j6Op2wsivcXAi1sOq+1hiktbtI2ut0zNBt81sqxTysor2sPDCIiyYCIiAIiIAiIgCIiAIiIAiIgCIiALHPMGNc47NBJ8gLlZFjqIA9jmu914IPkRZeZZw8czKxncrCDikQVss74zK5zSGgOtlzOBOtjyAHldSfAuPm1MzInROjMlw05swuATY90W0B11XNrPZ3LnJjkjc07dpma4egIXa4a4OZSntHkSTWIBAsxgO4aDzPU/LW9NpIauElB7Lry3LjVT0souS3fTnsSRERXZTBERAEsiID47ZVvBwNVSz2kAjiv3nZmkuHPKASbnxt+SslFGu00LmnPoSKdTOlNR6niGEMa1rRZrQAAOQAsB6L2iKSRwiIgCIiAIiIAiIgCIiAIiIAiIgCIiAIiIAiIgCIiAIiIAiIgCIiAIiIAiIgCIiAIiIAiIgP//Z"/>
          <p:cNvSpPr>
            <a:spLocks noChangeAspect="1" noChangeArrowheads="1"/>
          </p:cNvSpPr>
          <p:nvPr/>
        </p:nvSpPr>
        <p:spPr bwMode="auto">
          <a:xfrm>
            <a:off x="77788" y="-1028700"/>
            <a:ext cx="2143125" cy="21431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305523484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Centaur" pitchFamily="18" charset="0"/>
              </a:rPr>
              <a:t>Horizontal well</a:t>
            </a:r>
            <a:endParaRPr lang="en-US" dirty="0">
              <a:latin typeface="Centaur" pitchFamily="18" charset="0"/>
            </a:endParaRPr>
          </a:p>
        </p:txBody>
      </p:sp>
      <p:pic>
        <p:nvPicPr>
          <p:cNvPr id="4" name="Content Placeholder 3"/>
          <p:cNvPicPr>
            <a:picLocks noGrp="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5334000" y="2375338"/>
            <a:ext cx="3647090" cy="3581400"/>
          </a:xfrm>
          <a:prstGeom prst="rect">
            <a:avLst/>
          </a:prstGeom>
          <a:noFill/>
          <a:ln>
            <a:noFill/>
          </a:ln>
        </p:spPr>
      </p:pic>
      <p:pic>
        <p:nvPicPr>
          <p:cNvPr id="5" name="Picture 4" descr="F:\marcellus shale\CMG\horizontal\horiz\80000\Plot accu.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 y="2362200"/>
            <a:ext cx="4657725" cy="3104515"/>
          </a:xfrm>
          <a:prstGeom prst="rect">
            <a:avLst/>
          </a:prstGeom>
          <a:noFill/>
          <a:ln>
            <a:noFill/>
          </a:ln>
        </p:spPr>
      </p:pic>
      <p:sp>
        <p:nvSpPr>
          <p:cNvPr id="7" name="TextBox 6"/>
          <p:cNvSpPr txBox="1"/>
          <p:nvPr/>
        </p:nvSpPr>
        <p:spPr>
          <a:xfrm>
            <a:off x="304800" y="1676400"/>
            <a:ext cx="8534400" cy="369332"/>
          </a:xfrm>
          <a:prstGeom prst="rect">
            <a:avLst/>
          </a:prstGeom>
          <a:noFill/>
        </p:spPr>
        <p:txBody>
          <a:bodyPr wrap="square" rtlCol="0">
            <a:spAutoFit/>
          </a:bodyPr>
          <a:lstStyle/>
          <a:p>
            <a:pPr marL="285750" indent="-285750">
              <a:buFont typeface="Arial" pitchFamily="34" charset="0"/>
              <a:buChar char="•"/>
            </a:pPr>
            <a:r>
              <a:rPr lang="en-US" dirty="0" smtClean="0"/>
              <a:t>8710 ft. vertically                      1440 feet horizontally         </a:t>
            </a:r>
            <a:r>
              <a:rPr lang="en-US" dirty="0"/>
              <a:t>cumulative gas </a:t>
            </a:r>
            <a:r>
              <a:rPr lang="en-US" dirty="0" smtClean="0"/>
              <a:t>(</a:t>
            </a:r>
            <a:r>
              <a:rPr lang="en-US" dirty="0"/>
              <a:t>6.2 * 10</a:t>
            </a:r>
            <a:r>
              <a:rPr lang="en-US" baseline="30000" dirty="0"/>
              <a:t>9</a:t>
            </a:r>
            <a:r>
              <a:rPr lang="en-US" dirty="0"/>
              <a:t>ft</a:t>
            </a:r>
            <a:r>
              <a:rPr lang="en-US" baseline="30000" dirty="0"/>
              <a:t>3</a:t>
            </a:r>
            <a:r>
              <a:rPr lang="en-US" dirty="0"/>
              <a:t>).</a:t>
            </a:r>
          </a:p>
        </p:txBody>
      </p:sp>
      <p:sp>
        <p:nvSpPr>
          <p:cNvPr id="8" name="TextBox 7"/>
          <p:cNvSpPr txBox="1"/>
          <p:nvPr/>
        </p:nvSpPr>
        <p:spPr>
          <a:xfrm>
            <a:off x="5410200" y="6019800"/>
            <a:ext cx="3733800" cy="369332"/>
          </a:xfrm>
          <a:prstGeom prst="rect">
            <a:avLst/>
          </a:prstGeom>
          <a:noFill/>
        </p:spPr>
        <p:txBody>
          <a:bodyPr wrap="square" rtlCol="0">
            <a:spAutoFit/>
          </a:bodyPr>
          <a:lstStyle/>
          <a:p>
            <a:r>
              <a:rPr lang="en-US" b="1" dirty="0" smtClean="0">
                <a:latin typeface="Centaur" pitchFamily="18" charset="0"/>
              </a:rPr>
              <a:t>Pressure distribution after 40 years</a:t>
            </a:r>
            <a:endParaRPr lang="en-US" b="1" dirty="0">
              <a:latin typeface="Centaur" pitchFamily="18" charset="0"/>
            </a:endParaRPr>
          </a:p>
        </p:txBody>
      </p:sp>
      <p:grpSp>
        <p:nvGrpSpPr>
          <p:cNvPr id="9" name="Group 8"/>
          <p:cNvGrpSpPr/>
          <p:nvPr/>
        </p:nvGrpSpPr>
        <p:grpSpPr>
          <a:xfrm>
            <a:off x="6858000" y="228600"/>
            <a:ext cx="1904999" cy="847996"/>
            <a:chOff x="6858000" y="228600"/>
            <a:chExt cx="1904999" cy="847996"/>
          </a:xfrm>
        </p:grpSpPr>
        <p:pic>
          <p:nvPicPr>
            <p:cNvPr id="10" name="Picture 9" descr="C:\Documents and Settings\kzs145\Desktop\psu_wht.emf"/>
            <p:cNvPicPr>
              <a:picLocks noChangeAspect="1" noChangeArrowheads="1"/>
            </p:cNvPicPr>
            <p:nvPr/>
          </p:nvPicPr>
          <p:blipFill>
            <a:blip r:embed="rId4" cstate="print"/>
            <a:srcRect/>
            <a:stretch>
              <a:fillRect/>
            </a:stretch>
          </p:blipFill>
          <p:spPr bwMode="auto">
            <a:xfrm>
              <a:off x="6858000" y="228600"/>
              <a:ext cx="1904999" cy="847996"/>
            </a:xfrm>
            <a:prstGeom prst="rect">
              <a:avLst/>
            </a:prstGeom>
            <a:noFill/>
            <a:ln w="9525">
              <a:noFill/>
              <a:miter lim="800000"/>
              <a:headEnd/>
              <a:tailEnd/>
            </a:ln>
          </p:spPr>
        </p:pic>
        <p:sp>
          <p:nvSpPr>
            <p:cNvPr id="11" name="TextBox 10"/>
            <p:cNvSpPr txBox="1"/>
            <p:nvPr/>
          </p:nvSpPr>
          <p:spPr>
            <a:xfrm>
              <a:off x="8001000" y="468868"/>
              <a:ext cx="745717" cy="261610"/>
            </a:xfrm>
            <a:prstGeom prst="rect">
              <a:avLst/>
            </a:prstGeom>
            <a:noFill/>
          </p:spPr>
          <p:txBody>
            <a:bodyPr wrap="none" rtlCol="0">
              <a:spAutoFit/>
            </a:bodyPr>
            <a:lstStyle/>
            <a:p>
              <a:r>
                <a:rPr lang="en-US" sz="1100" b="1" dirty="0" smtClean="0">
                  <a:solidFill>
                    <a:schemeClr val="bg1"/>
                  </a:solidFill>
                  <a:latin typeface="Book Antiqua" pitchFamily="18" charset="0"/>
                </a:rPr>
                <a:t>EME 580</a:t>
              </a:r>
              <a:endParaRPr lang="en-US" sz="1100" b="1" dirty="0">
                <a:solidFill>
                  <a:schemeClr val="bg1"/>
                </a:solidFill>
                <a:latin typeface="Book Antiqua" pitchFamily="18" charset="0"/>
              </a:endParaRPr>
            </a:p>
          </p:txBody>
        </p:sp>
      </p:grpSp>
    </p:spTree>
    <p:extLst>
      <p:ext uri="{BB962C8B-B14F-4D97-AF65-F5344CB8AC3E}">
        <p14:creationId xmlns:p14="http://schemas.microsoft.com/office/powerpoint/2010/main" val="290023526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Centaur" pitchFamily="18" charset="0"/>
              </a:rPr>
              <a:t>Dual horizontal well</a:t>
            </a:r>
            <a:endParaRPr lang="en-US" dirty="0">
              <a:latin typeface="Centaur" pitchFamily="18" charset="0"/>
            </a:endParaRPr>
          </a:p>
        </p:txBody>
      </p:sp>
      <p:sp>
        <p:nvSpPr>
          <p:cNvPr id="3" name="Content Placeholder 2"/>
          <p:cNvSpPr>
            <a:spLocks noGrp="1"/>
          </p:cNvSpPr>
          <p:nvPr>
            <p:ph idx="1"/>
          </p:nvPr>
        </p:nvSpPr>
        <p:spPr>
          <a:xfrm>
            <a:off x="0" y="1828800"/>
            <a:ext cx="9220200" cy="685800"/>
          </a:xfrm>
        </p:spPr>
        <p:txBody>
          <a:bodyPr>
            <a:noAutofit/>
          </a:bodyPr>
          <a:lstStyle/>
          <a:p>
            <a:r>
              <a:rPr lang="en-US" sz="2000" dirty="0" smtClean="0">
                <a:latin typeface="Centaur" pitchFamily="18" charset="0"/>
              </a:rPr>
              <a:t>8710 </a:t>
            </a:r>
            <a:r>
              <a:rPr lang="en-US" sz="2000" dirty="0">
                <a:latin typeface="Centaur" pitchFamily="18" charset="0"/>
              </a:rPr>
              <a:t>feet vertically  , 1440 Ft horizontally in both directions  , cumulative gas is 9.7*109 ft3</a:t>
            </a:r>
          </a:p>
        </p:txBody>
      </p:sp>
      <p:pic>
        <p:nvPicPr>
          <p:cNvPr id="4" name="Picture 3" descr="F:\marcellus shale\CMG\Plot.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20262" y="2514600"/>
            <a:ext cx="4629150" cy="3159760"/>
          </a:xfrm>
          <a:prstGeom prst="rect">
            <a:avLst/>
          </a:prstGeom>
          <a:noFill/>
          <a:ln>
            <a:noFill/>
          </a:ln>
        </p:spPr>
      </p:pic>
      <p:pic>
        <p:nvPicPr>
          <p:cNvPr id="5" name="Picture 4"/>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62550" y="2360930"/>
            <a:ext cx="3600450" cy="3161030"/>
          </a:xfrm>
          <a:prstGeom prst="rect">
            <a:avLst/>
          </a:prstGeom>
          <a:noFill/>
          <a:ln>
            <a:noFill/>
          </a:ln>
        </p:spPr>
      </p:pic>
      <p:sp>
        <p:nvSpPr>
          <p:cNvPr id="6" name="TextBox 5"/>
          <p:cNvSpPr txBox="1"/>
          <p:nvPr/>
        </p:nvSpPr>
        <p:spPr>
          <a:xfrm>
            <a:off x="5162550" y="5832506"/>
            <a:ext cx="3733800" cy="400110"/>
          </a:xfrm>
          <a:prstGeom prst="rect">
            <a:avLst/>
          </a:prstGeom>
          <a:noFill/>
        </p:spPr>
        <p:txBody>
          <a:bodyPr wrap="square" rtlCol="0">
            <a:spAutoFit/>
          </a:bodyPr>
          <a:lstStyle/>
          <a:p>
            <a:r>
              <a:rPr lang="en-US" sz="2000" dirty="0" smtClean="0">
                <a:latin typeface="Centaur" pitchFamily="18" charset="0"/>
              </a:rPr>
              <a:t>Pressure distribution after 40 years</a:t>
            </a:r>
            <a:endParaRPr lang="en-US" sz="2000" dirty="0">
              <a:latin typeface="Centaur" pitchFamily="18" charset="0"/>
            </a:endParaRPr>
          </a:p>
        </p:txBody>
      </p:sp>
      <p:grpSp>
        <p:nvGrpSpPr>
          <p:cNvPr id="7" name="Group 6"/>
          <p:cNvGrpSpPr/>
          <p:nvPr/>
        </p:nvGrpSpPr>
        <p:grpSpPr>
          <a:xfrm>
            <a:off x="6858000" y="228600"/>
            <a:ext cx="1904999" cy="847996"/>
            <a:chOff x="6858000" y="228600"/>
            <a:chExt cx="1904999" cy="847996"/>
          </a:xfrm>
        </p:grpSpPr>
        <p:pic>
          <p:nvPicPr>
            <p:cNvPr id="8" name="Picture 7" descr="C:\Documents and Settings\kzs145\Desktop\psu_wht.emf"/>
            <p:cNvPicPr>
              <a:picLocks noChangeAspect="1" noChangeArrowheads="1"/>
            </p:cNvPicPr>
            <p:nvPr/>
          </p:nvPicPr>
          <p:blipFill>
            <a:blip r:embed="rId4" cstate="print"/>
            <a:srcRect/>
            <a:stretch>
              <a:fillRect/>
            </a:stretch>
          </p:blipFill>
          <p:spPr bwMode="auto">
            <a:xfrm>
              <a:off x="6858000" y="228600"/>
              <a:ext cx="1904999" cy="847996"/>
            </a:xfrm>
            <a:prstGeom prst="rect">
              <a:avLst/>
            </a:prstGeom>
            <a:noFill/>
            <a:ln w="9525">
              <a:noFill/>
              <a:miter lim="800000"/>
              <a:headEnd/>
              <a:tailEnd/>
            </a:ln>
          </p:spPr>
        </p:pic>
        <p:sp>
          <p:nvSpPr>
            <p:cNvPr id="9" name="TextBox 8"/>
            <p:cNvSpPr txBox="1"/>
            <p:nvPr/>
          </p:nvSpPr>
          <p:spPr>
            <a:xfrm>
              <a:off x="8001000" y="468868"/>
              <a:ext cx="745717" cy="261610"/>
            </a:xfrm>
            <a:prstGeom prst="rect">
              <a:avLst/>
            </a:prstGeom>
            <a:noFill/>
          </p:spPr>
          <p:txBody>
            <a:bodyPr wrap="none" rtlCol="0">
              <a:spAutoFit/>
            </a:bodyPr>
            <a:lstStyle/>
            <a:p>
              <a:r>
                <a:rPr lang="en-US" sz="1100" b="1" dirty="0" smtClean="0">
                  <a:solidFill>
                    <a:schemeClr val="bg1"/>
                  </a:solidFill>
                  <a:latin typeface="Book Antiqua" pitchFamily="18" charset="0"/>
                </a:rPr>
                <a:t>EME 580</a:t>
              </a:r>
              <a:endParaRPr lang="en-US" sz="1100" b="1" dirty="0">
                <a:solidFill>
                  <a:schemeClr val="bg1"/>
                </a:solidFill>
                <a:latin typeface="Book Antiqua" pitchFamily="18" charset="0"/>
              </a:endParaRPr>
            </a:p>
          </p:txBody>
        </p:sp>
      </p:grpSp>
    </p:spTree>
    <p:extLst>
      <p:ext uri="{BB962C8B-B14F-4D97-AF65-F5344CB8AC3E}">
        <p14:creationId xmlns:p14="http://schemas.microsoft.com/office/powerpoint/2010/main" val="365141745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54684"/>
            <a:ext cx="5105400" cy="1056042"/>
          </a:xfrm>
        </p:spPr>
        <p:txBody>
          <a:bodyPr>
            <a:normAutofit/>
          </a:bodyPr>
          <a:lstStyle/>
          <a:p>
            <a:r>
              <a:rPr lang="en-US" sz="2800" dirty="0" smtClean="0">
                <a:latin typeface="Centaur" pitchFamily="18" charset="0"/>
              </a:rPr>
              <a:t>Dual horizontal with 80ft distance</a:t>
            </a:r>
            <a:endParaRPr lang="en-US" sz="2800" dirty="0">
              <a:latin typeface="Centaur" pitchFamily="18" charset="0"/>
            </a:endParaRPr>
          </a:p>
        </p:txBody>
      </p:sp>
      <p:sp>
        <p:nvSpPr>
          <p:cNvPr id="3" name="Content Placeholder 2"/>
          <p:cNvSpPr>
            <a:spLocks noGrp="1"/>
          </p:cNvSpPr>
          <p:nvPr>
            <p:ph idx="1"/>
          </p:nvPr>
        </p:nvSpPr>
        <p:spPr>
          <a:xfrm>
            <a:off x="533400" y="1676400"/>
            <a:ext cx="8382000" cy="990600"/>
          </a:xfrm>
        </p:spPr>
        <p:txBody>
          <a:bodyPr>
            <a:normAutofit/>
          </a:bodyPr>
          <a:lstStyle/>
          <a:p>
            <a:r>
              <a:rPr lang="en-US" sz="2400" dirty="0" smtClean="0">
                <a:latin typeface="Centaur" pitchFamily="18" charset="0"/>
              </a:rPr>
              <a:t>8670 </a:t>
            </a:r>
            <a:r>
              <a:rPr lang="en-US" sz="2400" dirty="0">
                <a:latin typeface="Centaur" pitchFamily="18" charset="0"/>
              </a:rPr>
              <a:t>feet vertically   1440 feet horizontally</a:t>
            </a:r>
          </a:p>
          <a:p>
            <a:r>
              <a:rPr lang="en-US" sz="2400" dirty="0" smtClean="0">
                <a:latin typeface="Centaur" pitchFamily="18" charset="0"/>
              </a:rPr>
              <a:t>8750 </a:t>
            </a:r>
            <a:r>
              <a:rPr lang="en-US" sz="2400" dirty="0">
                <a:latin typeface="Centaur" pitchFamily="18" charset="0"/>
              </a:rPr>
              <a:t>feet vertically   1440 feet horizontally</a:t>
            </a:r>
          </a:p>
        </p:txBody>
      </p:sp>
      <p:pic>
        <p:nvPicPr>
          <p:cNvPr id="4" name="Picture 3"/>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71600" y="2590800"/>
            <a:ext cx="7543800" cy="3429000"/>
          </a:xfrm>
          <a:prstGeom prst="rect">
            <a:avLst/>
          </a:prstGeom>
          <a:ln/>
        </p:spPr>
        <p:style>
          <a:lnRef idx="2">
            <a:schemeClr val="accent4">
              <a:shade val="50000"/>
            </a:schemeClr>
          </a:lnRef>
          <a:fillRef idx="1">
            <a:schemeClr val="accent4"/>
          </a:fillRef>
          <a:effectRef idx="0">
            <a:schemeClr val="accent4"/>
          </a:effectRef>
          <a:fontRef idx="minor">
            <a:schemeClr val="lt1"/>
          </a:fontRef>
        </p:style>
      </p:pic>
      <p:grpSp>
        <p:nvGrpSpPr>
          <p:cNvPr id="5" name="Group 4"/>
          <p:cNvGrpSpPr/>
          <p:nvPr/>
        </p:nvGrpSpPr>
        <p:grpSpPr>
          <a:xfrm>
            <a:off x="6858000" y="228600"/>
            <a:ext cx="1904999" cy="847996"/>
            <a:chOff x="6858000" y="228600"/>
            <a:chExt cx="1904999" cy="847996"/>
          </a:xfrm>
        </p:grpSpPr>
        <p:pic>
          <p:nvPicPr>
            <p:cNvPr id="6" name="Picture 5" descr="C:\Documents and Settings\kzs145\Desktop\psu_wht.emf"/>
            <p:cNvPicPr>
              <a:picLocks noChangeAspect="1" noChangeArrowheads="1"/>
            </p:cNvPicPr>
            <p:nvPr/>
          </p:nvPicPr>
          <p:blipFill>
            <a:blip r:embed="rId3" cstate="print"/>
            <a:srcRect/>
            <a:stretch>
              <a:fillRect/>
            </a:stretch>
          </p:blipFill>
          <p:spPr bwMode="auto">
            <a:xfrm>
              <a:off x="6858000" y="228600"/>
              <a:ext cx="1904999" cy="847996"/>
            </a:xfrm>
            <a:prstGeom prst="rect">
              <a:avLst/>
            </a:prstGeom>
            <a:noFill/>
            <a:ln w="9525">
              <a:noFill/>
              <a:miter lim="800000"/>
              <a:headEnd/>
              <a:tailEnd/>
            </a:ln>
          </p:spPr>
        </p:pic>
        <p:sp>
          <p:nvSpPr>
            <p:cNvPr id="7" name="TextBox 6"/>
            <p:cNvSpPr txBox="1"/>
            <p:nvPr/>
          </p:nvSpPr>
          <p:spPr>
            <a:xfrm>
              <a:off x="8001000" y="468868"/>
              <a:ext cx="745717" cy="261610"/>
            </a:xfrm>
            <a:prstGeom prst="rect">
              <a:avLst/>
            </a:prstGeom>
            <a:noFill/>
          </p:spPr>
          <p:txBody>
            <a:bodyPr wrap="none" rtlCol="0">
              <a:spAutoFit/>
            </a:bodyPr>
            <a:lstStyle/>
            <a:p>
              <a:r>
                <a:rPr lang="en-US" sz="1100" b="1" dirty="0" smtClean="0">
                  <a:solidFill>
                    <a:schemeClr val="bg1"/>
                  </a:solidFill>
                  <a:latin typeface="Book Antiqua" pitchFamily="18" charset="0"/>
                </a:rPr>
                <a:t>EME 580</a:t>
              </a:r>
              <a:endParaRPr lang="en-US" sz="1100" b="1" dirty="0">
                <a:solidFill>
                  <a:schemeClr val="bg1"/>
                </a:solidFill>
                <a:latin typeface="Book Antiqua" pitchFamily="18" charset="0"/>
              </a:endParaRPr>
            </a:p>
          </p:txBody>
        </p:sp>
      </p:grpSp>
    </p:spTree>
    <p:extLst>
      <p:ext uri="{BB962C8B-B14F-4D97-AF65-F5344CB8AC3E}">
        <p14:creationId xmlns:p14="http://schemas.microsoft.com/office/powerpoint/2010/main" val="58568070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54684"/>
            <a:ext cx="5105400" cy="1056042"/>
          </a:xfrm>
        </p:spPr>
        <p:txBody>
          <a:bodyPr>
            <a:normAutofit/>
          </a:bodyPr>
          <a:lstStyle/>
          <a:p>
            <a:r>
              <a:rPr lang="en-US" sz="2800" dirty="0">
                <a:latin typeface="Centaur" pitchFamily="18" charset="0"/>
              </a:rPr>
              <a:t>Dual horizontal with 80ft distance</a:t>
            </a:r>
          </a:p>
        </p:txBody>
      </p:sp>
      <p:sp>
        <p:nvSpPr>
          <p:cNvPr id="3" name="Content Placeholder 2"/>
          <p:cNvSpPr>
            <a:spLocks noGrp="1"/>
          </p:cNvSpPr>
          <p:nvPr>
            <p:ph idx="1"/>
          </p:nvPr>
        </p:nvSpPr>
        <p:spPr>
          <a:xfrm>
            <a:off x="381000" y="1676400"/>
            <a:ext cx="7620000" cy="609600"/>
          </a:xfrm>
        </p:spPr>
        <p:txBody>
          <a:bodyPr>
            <a:normAutofit/>
          </a:bodyPr>
          <a:lstStyle/>
          <a:p>
            <a:r>
              <a:rPr lang="en-US" sz="2400" dirty="0"/>
              <a:t>The cumulative gas is 9.9*109 ft3</a:t>
            </a:r>
          </a:p>
        </p:txBody>
      </p:sp>
      <p:pic>
        <p:nvPicPr>
          <p:cNvPr id="4" name="Picture 3" descr="F:\marcellus shale\CMG\dual w dist\40\Plot.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9600" y="2362200"/>
            <a:ext cx="4362450" cy="3069590"/>
          </a:xfrm>
          <a:prstGeom prst="rect">
            <a:avLst/>
          </a:prstGeom>
          <a:noFill/>
          <a:ln>
            <a:noFill/>
          </a:ln>
        </p:spPr>
      </p:pic>
      <p:pic>
        <p:nvPicPr>
          <p:cNvPr id="5" name="Picture 4"/>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34000" y="2362200"/>
            <a:ext cx="3320415" cy="3352800"/>
          </a:xfrm>
          <a:prstGeom prst="rect">
            <a:avLst/>
          </a:prstGeom>
          <a:noFill/>
          <a:ln>
            <a:noFill/>
          </a:ln>
        </p:spPr>
      </p:pic>
      <p:sp>
        <p:nvSpPr>
          <p:cNvPr id="6" name="TextBox 5"/>
          <p:cNvSpPr txBox="1"/>
          <p:nvPr/>
        </p:nvSpPr>
        <p:spPr>
          <a:xfrm>
            <a:off x="5162550" y="5832506"/>
            <a:ext cx="3733800" cy="369332"/>
          </a:xfrm>
          <a:prstGeom prst="rect">
            <a:avLst/>
          </a:prstGeom>
          <a:noFill/>
        </p:spPr>
        <p:txBody>
          <a:bodyPr wrap="square" rtlCol="0">
            <a:spAutoFit/>
          </a:bodyPr>
          <a:lstStyle/>
          <a:p>
            <a:r>
              <a:rPr lang="en-US" b="1" dirty="0" smtClean="0">
                <a:latin typeface="Centaur" pitchFamily="18" charset="0"/>
              </a:rPr>
              <a:t>Pressure distribution after 40 years</a:t>
            </a:r>
            <a:endParaRPr lang="en-US" b="1" dirty="0">
              <a:latin typeface="Centaur" pitchFamily="18" charset="0"/>
            </a:endParaRPr>
          </a:p>
        </p:txBody>
      </p:sp>
      <p:grpSp>
        <p:nvGrpSpPr>
          <p:cNvPr id="7" name="Group 6"/>
          <p:cNvGrpSpPr/>
          <p:nvPr/>
        </p:nvGrpSpPr>
        <p:grpSpPr>
          <a:xfrm>
            <a:off x="6858000" y="228600"/>
            <a:ext cx="1904999" cy="847996"/>
            <a:chOff x="6858000" y="228600"/>
            <a:chExt cx="1904999" cy="847996"/>
          </a:xfrm>
        </p:grpSpPr>
        <p:pic>
          <p:nvPicPr>
            <p:cNvPr id="8" name="Picture 7" descr="C:\Documents and Settings\kzs145\Desktop\psu_wht.emf"/>
            <p:cNvPicPr>
              <a:picLocks noChangeAspect="1" noChangeArrowheads="1"/>
            </p:cNvPicPr>
            <p:nvPr/>
          </p:nvPicPr>
          <p:blipFill>
            <a:blip r:embed="rId4" cstate="print"/>
            <a:srcRect/>
            <a:stretch>
              <a:fillRect/>
            </a:stretch>
          </p:blipFill>
          <p:spPr bwMode="auto">
            <a:xfrm>
              <a:off x="6858000" y="228600"/>
              <a:ext cx="1904999" cy="847996"/>
            </a:xfrm>
            <a:prstGeom prst="rect">
              <a:avLst/>
            </a:prstGeom>
            <a:noFill/>
            <a:ln w="9525">
              <a:noFill/>
              <a:miter lim="800000"/>
              <a:headEnd/>
              <a:tailEnd/>
            </a:ln>
          </p:spPr>
        </p:pic>
        <p:sp>
          <p:nvSpPr>
            <p:cNvPr id="9" name="TextBox 8"/>
            <p:cNvSpPr txBox="1"/>
            <p:nvPr/>
          </p:nvSpPr>
          <p:spPr>
            <a:xfrm>
              <a:off x="8001000" y="468868"/>
              <a:ext cx="745717" cy="261610"/>
            </a:xfrm>
            <a:prstGeom prst="rect">
              <a:avLst/>
            </a:prstGeom>
            <a:noFill/>
          </p:spPr>
          <p:txBody>
            <a:bodyPr wrap="none" rtlCol="0">
              <a:spAutoFit/>
            </a:bodyPr>
            <a:lstStyle/>
            <a:p>
              <a:r>
                <a:rPr lang="en-US" sz="1100" b="1" dirty="0" smtClean="0">
                  <a:solidFill>
                    <a:schemeClr val="bg1"/>
                  </a:solidFill>
                  <a:latin typeface="Book Antiqua" pitchFamily="18" charset="0"/>
                </a:rPr>
                <a:t>EME 580</a:t>
              </a:r>
              <a:endParaRPr lang="en-US" sz="1100" b="1" dirty="0">
                <a:solidFill>
                  <a:schemeClr val="bg1"/>
                </a:solidFill>
                <a:latin typeface="Book Antiqua" pitchFamily="18" charset="0"/>
              </a:endParaRPr>
            </a:p>
          </p:txBody>
        </p:sp>
      </p:grpSp>
    </p:spTree>
    <p:extLst>
      <p:ext uri="{BB962C8B-B14F-4D97-AF65-F5344CB8AC3E}">
        <p14:creationId xmlns:p14="http://schemas.microsoft.com/office/powerpoint/2010/main" val="104324115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0510"/>
            <a:ext cx="6553200" cy="1056042"/>
          </a:xfrm>
        </p:spPr>
        <p:txBody>
          <a:bodyPr>
            <a:noAutofit/>
          </a:bodyPr>
          <a:lstStyle/>
          <a:p>
            <a:r>
              <a:rPr lang="en-US" sz="2800" dirty="0">
                <a:latin typeface="Centaur" pitchFamily="18" charset="0"/>
              </a:rPr>
              <a:t>Two dual horizontal wells in the 640 acre </a:t>
            </a:r>
            <a:r>
              <a:rPr lang="en-US" sz="2800" dirty="0" smtClean="0">
                <a:latin typeface="Centaur" pitchFamily="18" charset="0"/>
              </a:rPr>
              <a:t>ft.</a:t>
            </a:r>
            <a:endParaRPr lang="en-US" sz="2800" dirty="0">
              <a:latin typeface="Centaur" pitchFamily="18" charset="0"/>
            </a:endParaRPr>
          </a:p>
        </p:txBody>
      </p:sp>
      <p:sp>
        <p:nvSpPr>
          <p:cNvPr id="3" name="Content Placeholder 2"/>
          <p:cNvSpPr>
            <a:spLocks noGrp="1"/>
          </p:cNvSpPr>
          <p:nvPr>
            <p:ph idx="1"/>
          </p:nvPr>
        </p:nvSpPr>
        <p:spPr>
          <a:xfrm>
            <a:off x="173420" y="1600200"/>
            <a:ext cx="8382000" cy="609600"/>
          </a:xfrm>
        </p:spPr>
        <p:txBody>
          <a:bodyPr>
            <a:normAutofit/>
          </a:bodyPr>
          <a:lstStyle/>
          <a:p>
            <a:r>
              <a:rPr lang="en-US" sz="2400" dirty="0">
                <a:latin typeface="Centaur" pitchFamily="18" charset="0"/>
              </a:rPr>
              <a:t>The cumulative gas 1.92*1010 ft3 </a:t>
            </a:r>
          </a:p>
        </p:txBody>
      </p:sp>
      <p:pic>
        <p:nvPicPr>
          <p:cNvPr id="4" name="Picture 3"/>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15000" y="2362200"/>
            <a:ext cx="3239814" cy="3429000"/>
          </a:xfrm>
          <a:prstGeom prst="rect">
            <a:avLst/>
          </a:prstGeom>
          <a:noFill/>
          <a:ln>
            <a:noFill/>
          </a:ln>
        </p:spPr>
      </p:pic>
      <p:pic>
        <p:nvPicPr>
          <p:cNvPr id="5" name="Picture 4" descr="F:\marcellus shale\CMG\dual w dist\2 wells\Plotg.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600" y="2362200"/>
            <a:ext cx="2786063" cy="3190875"/>
          </a:xfrm>
          <a:prstGeom prst="rect">
            <a:avLst/>
          </a:prstGeom>
          <a:noFill/>
          <a:ln>
            <a:noFill/>
          </a:ln>
        </p:spPr>
      </p:pic>
      <p:pic>
        <p:nvPicPr>
          <p:cNvPr id="6" name="Picture 5" descr="F:\marcellus shale\CMG\dual w dist\2 wells\Plothg.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19400" y="2438400"/>
            <a:ext cx="2913993" cy="3051651"/>
          </a:xfrm>
          <a:prstGeom prst="rect">
            <a:avLst/>
          </a:prstGeom>
          <a:noFill/>
          <a:ln>
            <a:noFill/>
          </a:ln>
        </p:spPr>
      </p:pic>
      <p:sp>
        <p:nvSpPr>
          <p:cNvPr id="7" name="TextBox 6"/>
          <p:cNvSpPr txBox="1"/>
          <p:nvPr/>
        </p:nvSpPr>
        <p:spPr>
          <a:xfrm>
            <a:off x="5162550" y="5832506"/>
            <a:ext cx="3733800" cy="369332"/>
          </a:xfrm>
          <a:prstGeom prst="rect">
            <a:avLst/>
          </a:prstGeom>
          <a:noFill/>
        </p:spPr>
        <p:txBody>
          <a:bodyPr wrap="square" rtlCol="0">
            <a:spAutoFit/>
          </a:bodyPr>
          <a:lstStyle/>
          <a:p>
            <a:r>
              <a:rPr lang="en-US" dirty="0" smtClean="0">
                <a:latin typeface="Centaur" pitchFamily="18" charset="0"/>
              </a:rPr>
              <a:t>Pressure distribution after 40 years</a:t>
            </a:r>
            <a:endParaRPr lang="en-US" dirty="0">
              <a:latin typeface="Centaur" pitchFamily="18" charset="0"/>
            </a:endParaRPr>
          </a:p>
        </p:txBody>
      </p:sp>
      <p:grpSp>
        <p:nvGrpSpPr>
          <p:cNvPr id="8" name="Group 7"/>
          <p:cNvGrpSpPr/>
          <p:nvPr/>
        </p:nvGrpSpPr>
        <p:grpSpPr>
          <a:xfrm>
            <a:off x="6858000" y="228600"/>
            <a:ext cx="1904999" cy="847996"/>
            <a:chOff x="6858000" y="228600"/>
            <a:chExt cx="1904999" cy="847996"/>
          </a:xfrm>
        </p:grpSpPr>
        <p:pic>
          <p:nvPicPr>
            <p:cNvPr id="9" name="Picture 8" descr="C:\Documents and Settings\kzs145\Desktop\psu_wht.emf"/>
            <p:cNvPicPr>
              <a:picLocks noChangeAspect="1" noChangeArrowheads="1"/>
            </p:cNvPicPr>
            <p:nvPr/>
          </p:nvPicPr>
          <p:blipFill>
            <a:blip r:embed="rId5" cstate="print"/>
            <a:srcRect/>
            <a:stretch>
              <a:fillRect/>
            </a:stretch>
          </p:blipFill>
          <p:spPr bwMode="auto">
            <a:xfrm>
              <a:off x="6858000" y="228600"/>
              <a:ext cx="1904999" cy="847996"/>
            </a:xfrm>
            <a:prstGeom prst="rect">
              <a:avLst/>
            </a:prstGeom>
            <a:noFill/>
            <a:ln w="9525">
              <a:noFill/>
              <a:miter lim="800000"/>
              <a:headEnd/>
              <a:tailEnd/>
            </a:ln>
          </p:spPr>
        </p:pic>
        <p:sp>
          <p:nvSpPr>
            <p:cNvPr id="10" name="TextBox 9"/>
            <p:cNvSpPr txBox="1"/>
            <p:nvPr/>
          </p:nvSpPr>
          <p:spPr>
            <a:xfrm>
              <a:off x="8001000" y="468868"/>
              <a:ext cx="745717" cy="261610"/>
            </a:xfrm>
            <a:prstGeom prst="rect">
              <a:avLst/>
            </a:prstGeom>
            <a:noFill/>
          </p:spPr>
          <p:txBody>
            <a:bodyPr wrap="none" rtlCol="0">
              <a:spAutoFit/>
            </a:bodyPr>
            <a:lstStyle/>
            <a:p>
              <a:r>
                <a:rPr lang="en-US" sz="1100" b="1" dirty="0" smtClean="0">
                  <a:solidFill>
                    <a:schemeClr val="bg1"/>
                  </a:solidFill>
                  <a:latin typeface="Book Antiqua" pitchFamily="18" charset="0"/>
                </a:rPr>
                <a:t>EME 580</a:t>
              </a:r>
              <a:endParaRPr lang="en-US" sz="1100" b="1" dirty="0">
                <a:solidFill>
                  <a:schemeClr val="bg1"/>
                </a:solidFill>
                <a:latin typeface="Book Antiqua" pitchFamily="18" charset="0"/>
              </a:endParaRPr>
            </a:p>
          </p:txBody>
        </p:sp>
      </p:grpSp>
    </p:spTree>
    <p:extLst>
      <p:ext uri="{BB962C8B-B14F-4D97-AF65-F5344CB8AC3E}">
        <p14:creationId xmlns:p14="http://schemas.microsoft.com/office/powerpoint/2010/main" val="414425970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Centaur" pitchFamily="18" charset="0"/>
              </a:rPr>
              <a:t>Multi-lateral well</a:t>
            </a:r>
            <a:endParaRPr lang="en-US" dirty="0">
              <a:latin typeface="Centaur" pitchFamily="18" charset="0"/>
            </a:endParaRPr>
          </a:p>
        </p:txBody>
      </p:sp>
      <p:sp>
        <p:nvSpPr>
          <p:cNvPr id="3" name="Content Placeholder 2"/>
          <p:cNvSpPr>
            <a:spLocks noGrp="1"/>
          </p:cNvSpPr>
          <p:nvPr>
            <p:ph idx="1"/>
          </p:nvPr>
        </p:nvSpPr>
        <p:spPr>
          <a:xfrm>
            <a:off x="0" y="1676400"/>
            <a:ext cx="9144000" cy="838200"/>
          </a:xfrm>
        </p:spPr>
        <p:txBody>
          <a:bodyPr>
            <a:normAutofit fontScale="70000" lnSpcReduction="20000"/>
          </a:bodyPr>
          <a:lstStyle/>
          <a:p>
            <a:r>
              <a:rPr lang="en-US" dirty="0" smtClean="0">
                <a:latin typeface="Centaur" pitchFamily="18" charset="0"/>
              </a:rPr>
              <a:t>8670 feet vertically   1440 ft. horizontally with two branches each is 2037 ft.</a:t>
            </a:r>
          </a:p>
          <a:p>
            <a:r>
              <a:rPr lang="en-US" dirty="0" smtClean="0">
                <a:latin typeface="Centaur" pitchFamily="18" charset="0"/>
              </a:rPr>
              <a:t>8750 </a:t>
            </a:r>
            <a:r>
              <a:rPr lang="en-US" dirty="0">
                <a:latin typeface="Centaur" pitchFamily="18" charset="0"/>
              </a:rPr>
              <a:t>feet vertically   1440 </a:t>
            </a:r>
            <a:r>
              <a:rPr lang="en-US" dirty="0" smtClean="0">
                <a:latin typeface="Centaur" pitchFamily="18" charset="0"/>
              </a:rPr>
              <a:t>ft. horizontally </a:t>
            </a:r>
            <a:r>
              <a:rPr lang="en-US" dirty="0">
                <a:latin typeface="Centaur" pitchFamily="18" charset="0"/>
              </a:rPr>
              <a:t>with two branches each is 2037 </a:t>
            </a:r>
            <a:r>
              <a:rPr lang="en-US" dirty="0" smtClean="0">
                <a:latin typeface="Centaur" pitchFamily="18" charset="0"/>
              </a:rPr>
              <a:t>ft.</a:t>
            </a:r>
            <a:endParaRPr lang="en-US" dirty="0">
              <a:latin typeface="Centaur" pitchFamily="18" charset="0"/>
            </a:endParaRPr>
          </a:p>
          <a:p>
            <a:endParaRPr lang="en-US" dirty="0">
              <a:latin typeface="Centaur" pitchFamily="18" charset="0"/>
            </a:endParaRPr>
          </a:p>
          <a:p>
            <a:endParaRPr lang="en-US" dirty="0">
              <a:latin typeface="Centaur" pitchFamily="18" charset="0"/>
            </a:endParaRPr>
          </a:p>
        </p:txBody>
      </p:sp>
      <p:pic>
        <p:nvPicPr>
          <p:cNvPr id="4" name="Picture 3"/>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05000" y="2743200"/>
            <a:ext cx="5410200" cy="3093085"/>
          </a:xfrm>
          <a:prstGeom prst="rect">
            <a:avLst/>
          </a:prstGeom>
          <a:noFill/>
          <a:ln>
            <a:noFill/>
          </a:ln>
        </p:spPr>
      </p:pic>
      <p:grpSp>
        <p:nvGrpSpPr>
          <p:cNvPr id="5" name="Group 4"/>
          <p:cNvGrpSpPr/>
          <p:nvPr/>
        </p:nvGrpSpPr>
        <p:grpSpPr>
          <a:xfrm>
            <a:off x="6858000" y="228600"/>
            <a:ext cx="1904999" cy="847996"/>
            <a:chOff x="6858000" y="228600"/>
            <a:chExt cx="1904999" cy="847996"/>
          </a:xfrm>
        </p:grpSpPr>
        <p:pic>
          <p:nvPicPr>
            <p:cNvPr id="6" name="Picture 5" descr="C:\Documents and Settings\kzs145\Desktop\psu_wht.emf"/>
            <p:cNvPicPr>
              <a:picLocks noChangeAspect="1" noChangeArrowheads="1"/>
            </p:cNvPicPr>
            <p:nvPr/>
          </p:nvPicPr>
          <p:blipFill>
            <a:blip r:embed="rId3" cstate="print"/>
            <a:srcRect/>
            <a:stretch>
              <a:fillRect/>
            </a:stretch>
          </p:blipFill>
          <p:spPr bwMode="auto">
            <a:xfrm>
              <a:off x="6858000" y="228600"/>
              <a:ext cx="1904999" cy="847996"/>
            </a:xfrm>
            <a:prstGeom prst="rect">
              <a:avLst/>
            </a:prstGeom>
            <a:noFill/>
            <a:ln w="9525">
              <a:noFill/>
              <a:miter lim="800000"/>
              <a:headEnd/>
              <a:tailEnd/>
            </a:ln>
          </p:spPr>
        </p:pic>
        <p:sp>
          <p:nvSpPr>
            <p:cNvPr id="7" name="TextBox 6"/>
            <p:cNvSpPr txBox="1"/>
            <p:nvPr/>
          </p:nvSpPr>
          <p:spPr>
            <a:xfrm>
              <a:off x="8001000" y="468868"/>
              <a:ext cx="745717" cy="261610"/>
            </a:xfrm>
            <a:prstGeom prst="rect">
              <a:avLst/>
            </a:prstGeom>
            <a:noFill/>
          </p:spPr>
          <p:txBody>
            <a:bodyPr wrap="none" rtlCol="0">
              <a:spAutoFit/>
            </a:bodyPr>
            <a:lstStyle/>
            <a:p>
              <a:r>
                <a:rPr lang="en-US" sz="1100" b="1" dirty="0" smtClean="0">
                  <a:solidFill>
                    <a:schemeClr val="bg1"/>
                  </a:solidFill>
                  <a:latin typeface="Book Antiqua" pitchFamily="18" charset="0"/>
                </a:rPr>
                <a:t>EME 580</a:t>
              </a:r>
              <a:endParaRPr lang="en-US" sz="1100" b="1" dirty="0">
                <a:solidFill>
                  <a:schemeClr val="bg1"/>
                </a:solidFill>
                <a:latin typeface="Book Antiqua" pitchFamily="18" charset="0"/>
              </a:endParaRPr>
            </a:p>
          </p:txBody>
        </p:sp>
      </p:grpSp>
    </p:spTree>
    <p:extLst>
      <p:ext uri="{BB962C8B-B14F-4D97-AF65-F5344CB8AC3E}">
        <p14:creationId xmlns:p14="http://schemas.microsoft.com/office/powerpoint/2010/main" val="13309069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Centaur" pitchFamily="18" charset="0"/>
              </a:rPr>
              <a:t>Multi-lateral well</a:t>
            </a:r>
          </a:p>
        </p:txBody>
      </p:sp>
      <p:sp>
        <p:nvSpPr>
          <p:cNvPr id="3" name="Content Placeholder 2"/>
          <p:cNvSpPr>
            <a:spLocks noGrp="1"/>
          </p:cNvSpPr>
          <p:nvPr>
            <p:ph idx="1"/>
          </p:nvPr>
        </p:nvSpPr>
        <p:spPr>
          <a:xfrm>
            <a:off x="304800" y="1752600"/>
            <a:ext cx="7620000" cy="533400"/>
          </a:xfrm>
        </p:spPr>
        <p:txBody>
          <a:bodyPr>
            <a:normAutofit/>
          </a:bodyPr>
          <a:lstStyle/>
          <a:p>
            <a:r>
              <a:rPr lang="en-US" sz="2200" dirty="0">
                <a:latin typeface="Centaur" pitchFamily="18" charset="0"/>
              </a:rPr>
              <a:t>The cumulative gas is 2.6*1010 ft3</a:t>
            </a:r>
          </a:p>
        </p:txBody>
      </p:sp>
      <p:pic>
        <p:nvPicPr>
          <p:cNvPr id="4" name="Picture 3" descr="F:\marcellus shale\CMG\dual w dist\multi lateral\Plotghk.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3400" y="2362200"/>
            <a:ext cx="4151313" cy="3262313"/>
          </a:xfrm>
          <a:prstGeom prst="rect">
            <a:avLst/>
          </a:prstGeom>
          <a:noFill/>
          <a:ln>
            <a:noFill/>
          </a:ln>
        </p:spPr>
      </p:pic>
      <p:pic>
        <p:nvPicPr>
          <p:cNvPr id="5" name="Picture 4"/>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38800" y="2220278"/>
            <a:ext cx="3238500" cy="3404235"/>
          </a:xfrm>
          <a:prstGeom prst="rect">
            <a:avLst/>
          </a:prstGeom>
          <a:noFill/>
          <a:ln>
            <a:noFill/>
          </a:ln>
        </p:spPr>
      </p:pic>
      <p:sp>
        <p:nvSpPr>
          <p:cNvPr id="6" name="TextBox 5"/>
          <p:cNvSpPr txBox="1"/>
          <p:nvPr/>
        </p:nvSpPr>
        <p:spPr>
          <a:xfrm>
            <a:off x="5162550" y="5832506"/>
            <a:ext cx="3733800" cy="400110"/>
          </a:xfrm>
          <a:prstGeom prst="rect">
            <a:avLst/>
          </a:prstGeom>
          <a:noFill/>
        </p:spPr>
        <p:txBody>
          <a:bodyPr wrap="square" rtlCol="0">
            <a:spAutoFit/>
          </a:bodyPr>
          <a:lstStyle/>
          <a:p>
            <a:r>
              <a:rPr lang="en-US" sz="2000" b="1" dirty="0" smtClean="0">
                <a:latin typeface="Centaur" pitchFamily="18" charset="0"/>
              </a:rPr>
              <a:t>Pressure distribution after 40 years</a:t>
            </a:r>
            <a:endParaRPr lang="en-US" sz="2000" b="1" dirty="0">
              <a:latin typeface="Centaur" pitchFamily="18" charset="0"/>
            </a:endParaRPr>
          </a:p>
        </p:txBody>
      </p:sp>
      <p:grpSp>
        <p:nvGrpSpPr>
          <p:cNvPr id="7" name="Group 6"/>
          <p:cNvGrpSpPr/>
          <p:nvPr/>
        </p:nvGrpSpPr>
        <p:grpSpPr>
          <a:xfrm>
            <a:off x="6858000" y="228600"/>
            <a:ext cx="1904999" cy="847996"/>
            <a:chOff x="6858000" y="228600"/>
            <a:chExt cx="1904999" cy="847996"/>
          </a:xfrm>
        </p:grpSpPr>
        <p:pic>
          <p:nvPicPr>
            <p:cNvPr id="8" name="Picture 7" descr="C:\Documents and Settings\kzs145\Desktop\psu_wht.emf"/>
            <p:cNvPicPr>
              <a:picLocks noChangeAspect="1" noChangeArrowheads="1"/>
            </p:cNvPicPr>
            <p:nvPr/>
          </p:nvPicPr>
          <p:blipFill>
            <a:blip r:embed="rId4" cstate="print"/>
            <a:srcRect/>
            <a:stretch>
              <a:fillRect/>
            </a:stretch>
          </p:blipFill>
          <p:spPr bwMode="auto">
            <a:xfrm>
              <a:off x="6858000" y="228600"/>
              <a:ext cx="1904999" cy="847996"/>
            </a:xfrm>
            <a:prstGeom prst="rect">
              <a:avLst/>
            </a:prstGeom>
            <a:noFill/>
            <a:ln w="9525">
              <a:noFill/>
              <a:miter lim="800000"/>
              <a:headEnd/>
              <a:tailEnd/>
            </a:ln>
          </p:spPr>
        </p:pic>
        <p:sp>
          <p:nvSpPr>
            <p:cNvPr id="9" name="TextBox 8"/>
            <p:cNvSpPr txBox="1"/>
            <p:nvPr/>
          </p:nvSpPr>
          <p:spPr>
            <a:xfrm>
              <a:off x="8001000" y="468868"/>
              <a:ext cx="745717" cy="261610"/>
            </a:xfrm>
            <a:prstGeom prst="rect">
              <a:avLst/>
            </a:prstGeom>
            <a:noFill/>
          </p:spPr>
          <p:txBody>
            <a:bodyPr wrap="none" rtlCol="0">
              <a:spAutoFit/>
            </a:bodyPr>
            <a:lstStyle/>
            <a:p>
              <a:r>
                <a:rPr lang="en-US" sz="1100" b="1" dirty="0" smtClean="0">
                  <a:solidFill>
                    <a:schemeClr val="bg1"/>
                  </a:solidFill>
                  <a:latin typeface="Book Antiqua" pitchFamily="18" charset="0"/>
                </a:rPr>
                <a:t>EME 580</a:t>
              </a:r>
              <a:endParaRPr lang="en-US" sz="1100" b="1" dirty="0">
                <a:solidFill>
                  <a:schemeClr val="bg1"/>
                </a:solidFill>
                <a:latin typeface="Book Antiqua" pitchFamily="18" charset="0"/>
              </a:endParaRPr>
            </a:p>
          </p:txBody>
        </p:sp>
      </p:grpSp>
    </p:spTree>
    <p:extLst>
      <p:ext uri="{BB962C8B-B14F-4D97-AF65-F5344CB8AC3E}">
        <p14:creationId xmlns:p14="http://schemas.microsoft.com/office/powerpoint/2010/main" val="391047237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Centaur" pitchFamily="18" charset="0"/>
              </a:rPr>
              <a:t>Drilling</a:t>
            </a:r>
            <a:endParaRPr lang="en-US" dirty="0">
              <a:latin typeface="Centaur" pitchFamily="18" charset="0"/>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211886370"/>
              </p:ext>
            </p:extLst>
          </p:nvPr>
        </p:nvGraphicFramePr>
        <p:xfrm>
          <a:off x="1600200" y="2590800"/>
          <a:ext cx="6400800" cy="3733800"/>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p:cNvSpPr txBox="1"/>
          <p:nvPr/>
        </p:nvSpPr>
        <p:spPr>
          <a:xfrm>
            <a:off x="457200" y="1828800"/>
            <a:ext cx="8305800" cy="707886"/>
          </a:xfrm>
          <a:prstGeom prst="rect">
            <a:avLst/>
          </a:prstGeom>
          <a:noFill/>
        </p:spPr>
        <p:txBody>
          <a:bodyPr wrap="square" rtlCol="0">
            <a:spAutoFit/>
          </a:bodyPr>
          <a:lstStyle/>
          <a:p>
            <a:pPr marL="285750" indent="-285750">
              <a:buFont typeface="Arial" pitchFamily="34" charset="0"/>
              <a:buChar char="•"/>
            </a:pPr>
            <a:r>
              <a:rPr lang="en-US" sz="2000" dirty="0" smtClean="0">
                <a:latin typeface="Centaur" pitchFamily="18" charset="0"/>
              </a:rPr>
              <a:t>The difference between  </a:t>
            </a:r>
            <a:r>
              <a:rPr lang="en-US" sz="2000" dirty="0">
                <a:latin typeface="Centaur" pitchFamily="18" charset="0"/>
              </a:rPr>
              <a:t>horizontal well and the multilateral is almost </a:t>
            </a:r>
            <a:r>
              <a:rPr lang="en-US" sz="2000" dirty="0" smtClean="0">
                <a:latin typeface="Centaur" pitchFamily="18" charset="0"/>
              </a:rPr>
              <a:t>1.98*10</a:t>
            </a:r>
            <a:r>
              <a:rPr lang="en-US" sz="2000" baseline="30000" dirty="0" smtClean="0">
                <a:latin typeface="Centaur" pitchFamily="18" charset="0"/>
              </a:rPr>
              <a:t>10</a:t>
            </a:r>
            <a:r>
              <a:rPr lang="en-US" sz="2000" dirty="0" smtClean="0">
                <a:latin typeface="Centaur" pitchFamily="18" charset="0"/>
              </a:rPr>
              <a:t>ft</a:t>
            </a:r>
            <a:r>
              <a:rPr lang="en-US" sz="2000" baseline="30000" dirty="0" smtClean="0">
                <a:latin typeface="Centaur" pitchFamily="18" charset="0"/>
              </a:rPr>
              <a:t>3</a:t>
            </a:r>
          </a:p>
          <a:p>
            <a:pPr marL="285750" indent="-285750">
              <a:buFont typeface="Arial" pitchFamily="34" charset="0"/>
              <a:buChar char="•"/>
            </a:pPr>
            <a:r>
              <a:rPr lang="en-US" sz="2000" dirty="0">
                <a:latin typeface="Centaur" pitchFamily="18" charset="0"/>
              </a:rPr>
              <a:t>The difference between two wells in 640 acre feet and multilateral is 6.8*109ft3</a:t>
            </a:r>
          </a:p>
        </p:txBody>
      </p:sp>
      <p:grpSp>
        <p:nvGrpSpPr>
          <p:cNvPr id="6" name="Group 5"/>
          <p:cNvGrpSpPr/>
          <p:nvPr/>
        </p:nvGrpSpPr>
        <p:grpSpPr>
          <a:xfrm>
            <a:off x="6858000" y="228600"/>
            <a:ext cx="1904999" cy="847996"/>
            <a:chOff x="6858000" y="228600"/>
            <a:chExt cx="1904999" cy="847996"/>
          </a:xfrm>
        </p:grpSpPr>
        <p:pic>
          <p:nvPicPr>
            <p:cNvPr id="7" name="Picture 6" descr="C:\Documents and Settings\kzs145\Desktop\psu_wht.emf"/>
            <p:cNvPicPr>
              <a:picLocks noChangeAspect="1" noChangeArrowheads="1"/>
            </p:cNvPicPr>
            <p:nvPr/>
          </p:nvPicPr>
          <p:blipFill>
            <a:blip r:embed="rId3" cstate="print"/>
            <a:srcRect/>
            <a:stretch>
              <a:fillRect/>
            </a:stretch>
          </p:blipFill>
          <p:spPr bwMode="auto">
            <a:xfrm>
              <a:off x="6858000" y="228600"/>
              <a:ext cx="1904999" cy="847996"/>
            </a:xfrm>
            <a:prstGeom prst="rect">
              <a:avLst/>
            </a:prstGeom>
            <a:noFill/>
            <a:ln w="9525">
              <a:noFill/>
              <a:miter lim="800000"/>
              <a:headEnd/>
              <a:tailEnd/>
            </a:ln>
          </p:spPr>
        </p:pic>
        <p:sp>
          <p:nvSpPr>
            <p:cNvPr id="8" name="TextBox 7"/>
            <p:cNvSpPr txBox="1"/>
            <p:nvPr/>
          </p:nvSpPr>
          <p:spPr>
            <a:xfrm>
              <a:off x="8001000" y="468868"/>
              <a:ext cx="745717" cy="261610"/>
            </a:xfrm>
            <a:prstGeom prst="rect">
              <a:avLst/>
            </a:prstGeom>
            <a:noFill/>
          </p:spPr>
          <p:txBody>
            <a:bodyPr wrap="none" rtlCol="0">
              <a:spAutoFit/>
            </a:bodyPr>
            <a:lstStyle/>
            <a:p>
              <a:r>
                <a:rPr lang="en-US" sz="1100" b="1" dirty="0" smtClean="0">
                  <a:solidFill>
                    <a:schemeClr val="bg1"/>
                  </a:solidFill>
                  <a:latin typeface="Book Antiqua" pitchFamily="18" charset="0"/>
                </a:rPr>
                <a:t>EME 580</a:t>
              </a:r>
              <a:endParaRPr lang="en-US" sz="1100" b="1" dirty="0">
                <a:solidFill>
                  <a:schemeClr val="bg1"/>
                </a:solidFill>
                <a:latin typeface="Book Antiqua" pitchFamily="18" charset="0"/>
              </a:endParaRPr>
            </a:p>
          </p:txBody>
        </p:sp>
      </p:grpSp>
    </p:spTree>
    <p:extLst>
      <p:ext uri="{BB962C8B-B14F-4D97-AF65-F5344CB8AC3E}">
        <p14:creationId xmlns:p14="http://schemas.microsoft.com/office/powerpoint/2010/main" val="396957724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54684"/>
            <a:ext cx="3352800" cy="1056042"/>
          </a:xfrm>
        </p:spPr>
        <p:txBody>
          <a:bodyPr/>
          <a:lstStyle/>
          <a:p>
            <a:r>
              <a:rPr lang="en-US" dirty="0" smtClean="0">
                <a:latin typeface="Centaur" pitchFamily="18" charset="0"/>
              </a:rPr>
              <a:t>Drilling Fluid</a:t>
            </a:r>
            <a:endParaRPr lang="en-US" dirty="0">
              <a:latin typeface="Centaur" pitchFamily="18" charset="0"/>
            </a:endParaRPr>
          </a:p>
        </p:txBody>
      </p:sp>
      <p:sp>
        <p:nvSpPr>
          <p:cNvPr id="3" name="Content Placeholder 2"/>
          <p:cNvSpPr>
            <a:spLocks noGrp="1"/>
          </p:cNvSpPr>
          <p:nvPr>
            <p:ph idx="1"/>
          </p:nvPr>
        </p:nvSpPr>
        <p:spPr/>
        <p:txBody>
          <a:bodyPr/>
          <a:lstStyle/>
          <a:p>
            <a:r>
              <a:rPr lang="en-US" dirty="0">
                <a:latin typeface="Centaur" pitchFamily="18" charset="0"/>
              </a:rPr>
              <a:t>S</a:t>
            </a:r>
            <a:r>
              <a:rPr lang="en-US" dirty="0" smtClean="0">
                <a:latin typeface="Centaur" pitchFamily="18" charset="0"/>
              </a:rPr>
              <a:t>ilicate </a:t>
            </a:r>
            <a:r>
              <a:rPr lang="en-US" dirty="0">
                <a:latin typeface="Centaur" pitchFamily="18" charset="0"/>
              </a:rPr>
              <a:t>based drilling </a:t>
            </a:r>
            <a:r>
              <a:rPr lang="en-US" dirty="0" smtClean="0">
                <a:latin typeface="Centaur" pitchFamily="18" charset="0"/>
              </a:rPr>
              <a:t>mud</a:t>
            </a:r>
          </a:p>
          <a:p>
            <a:pPr marL="514350" lvl="0" indent="-514350">
              <a:buFont typeface="+mj-lt"/>
              <a:buAutoNum type="arabicPeriod"/>
            </a:pPr>
            <a:r>
              <a:rPr lang="en-US" dirty="0">
                <a:latin typeface="Centaur" pitchFamily="18" charset="0"/>
              </a:rPr>
              <a:t>Optimum inhibition characteristics.</a:t>
            </a:r>
          </a:p>
          <a:p>
            <a:pPr marL="514350" lvl="0" indent="-514350">
              <a:buFont typeface="+mj-lt"/>
              <a:buAutoNum type="arabicPeriod"/>
            </a:pPr>
            <a:r>
              <a:rPr lang="en-US" dirty="0">
                <a:latin typeface="Centaur" pitchFamily="18" charset="0"/>
              </a:rPr>
              <a:t>High penetration rates.</a:t>
            </a:r>
          </a:p>
          <a:p>
            <a:pPr marL="514350" lvl="0" indent="-514350">
              <a:buFont typeface="+mj-lt"/>
              <a:buAutoNum type="arabicPeriod"/>
            </a:pPr>
            <a:r>
              <a:rPr lang="en-US" dirty="0">
                <a:latin typeface="Centaur" pitchFamily="18" charset="0"/>
              </a:rPr>
              <a:t>Reduced trouble time and superior wellbore integrity.</a:t>
            </a:r>
          </a:p>
          <a:p>
            <a:pPr marL="514350" lvl="0" indent="-514350">
              <a:buFont typeface="+mj-lt"/>
              <a:buAutoNum type="arabicPeriod"/>
            </a:pPr>
            <a:r>
              <a:rPr lang="en-US" dirty="0">
                <a:latin typeface="Centaur" pitchFamily="18" charset="0"/>
              </a:rPr>
              <a:t>Optimum solids removal performance.</a:t>
            </a:r>
          </a:p>
          <a:p>
            <a:pPr marL="514350" indent="-514350">
              <a:buFont typeface="+mj-lt"/>
              <a:buAutoNum type="arabicPeriod"/>
            </a:pPr>
            <a:r>
              <a:rPr lang="en-US" dirty="0">
                <a:latin typeface="Centaur" pitchFamily="18" charset="0"/>
              </a:rPr>
              <a:t>Minimal environment impact</a:t>
            </a:r>
            <a:r>
              <a:rPr lang="en-US" dirty="0" smtClean="0">
                <a:latin typeface="Centaur" pitchFamily="18" charset="0"/>
              </a:rPr>
              <a:t>.</a:t>
            </a:r>
          </a:p>
          <a:p>
            <a:pPr marL="0" indent="0">
              <a:buNone/>
            </a:pPr>
            <a:endParaRPr lang="en-US" dirty="0">
              <a:latin typeface="Centaur" pitchFamily="18" charset="0"/>
            </a:endParaRPr>
          </a:p>
        </p:txBody>
      </p:sp>
      <p:grpSp>
        <p:nvGrpSpPr>
          <p:cNvPr id="4" name="Group 3"/>
          <p:cNvGrpSpPr/>
          <p:nvPr/>
        </p:nvGrpSpPr>
        <p:grpSpPr>
          <a:xfrm>
            <a:off x="6858000" y="228600"/>
            <a:ext cx="1904999" cy="847996"/>
            <a:chOff x="6858000" y="228600"/>
            <a:chExt cx="1904999" cy="847996"/>
          </a:xfrm>
        </p:grpSpPr>
        <p:pic>
          <p:nvPicPr>
            <p:cNvPr id="5" name="Picture 4" descr="C:\Documents and Settings\kzs145\Desktop\psu_wht.emf"/>
            <p:cNvPicPr>
              <a:picLocks noChangeAspect="1" noChangeArrowheads="1"/>
            </p:cNvPicPr>
            <p:nvPr/>
          </p:nvPicPr>
          <p:blipFill>
            <a:blip r:embed="rId2" cstate="print"/>
            <a:srcRect/>
            <a:stretch>
              <a:fillRect/>
            </a:stretch>
          </p:blipFill>
          <p:spPr bwMode="auto">
            <a:xfrm>
              <a:off x="6858000" y="228600"/>
              <a:ext cx="1904999" cy="847996"/>
            </a:xfrm>
            <a:prstGeom prst="rect">
              <a:avLst/>
            </a:prstGeom>
            <a:noFill/>
            <a:ln w="9525">
              <a:noFill/>
              <a:miter lim="800000"/>
              <a:headEnd/>
              <a:tailEnd/>
            </a:ln>
          </p:spPr>
        </p:pic>
        <p:sp>
          <p:nvSpPr>
            <p:cNvPr id="6" name="TextBox 5"/>
            <p:cNvSpPr txBox="1"/>
            <p:nvPr/>
          </p:nvSpPr>
          <p:spPr>
            <a:xfrm>
              <a:off x="8001000" y="468868"/>
              <a:ext cx="745717" cy="261610"/>
            </a:xfrm>
            <a:prstGeom prst="rect">
              <a:avLst/>
            </a:prstGeom>
            <a:noFill/>
          </p:spPr>
          <p:txBody>
            <a:bodyPr wrap="none" rtlCol="0">
              <a:spAutoFit/>
            </a:bodyPr>
            <a:lstStyle/>
            <a:p>
              <a:r>
                <a:rPr lang="en-US" sz="1100" b="1" dirty="0" smtClean="0">
                  <a:solidFill>
                    <a:schemeClr val="bg1"/>
                  </a:solidFill>
                  <a:latin typeface="Book Antiqua" pitchFamily="18" charset="0"/>
                </a:rPr>
                <a:t>EME 580</a:t>
              </a:r>
              <a:endParaRPr lang="en-US" sz="1100" b="1" dirty="0">
                <a:solidFill>
                  <a:schemeClr val="bg1"/>
                </a:solidFill>
                <a:latin typeface="Book Antiqua" pitchFamily="18" charset="0"/>
              </a:endParaRPr>
            </a:p>
          </p:txBody>
        </p:sp>
      </p:grpSp>
    </p:spTree>
    <p:extLst>
      <p:ext uri="{BB962C8B-B14F-4D97-AF65-F5344CB8AC3E}">
        <p14:creationId xmlns:p14="http://schemas.microsoft.com/office/powerpoint/2010/main" val="235192103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Centaur" pitchFamily="18" charset="0"/>
              </a:rPr>
              <a:t>Drilling fluid composition</a:t>
            </a:r>
            <a:endParaRPr lang="en-US" dirty="0">
              <a:latin typeface="Centaur" pitchFamily="18" charset="0"/>
            </a:endParaRPr>
          </a:p>
        </p:txBody>
      </p:sp>
      <p:sp>
        <p:nvSpPr>
          <p:cNvPr id="3" name="Content Placeholder 2"/>
          <p:cNvSpPr>
            <a:spLocks noGrp="1"/>
          </p:cNvSpPr>
          <p:nvPr>
            <p:ph idx="1"/>
          </p:nvPr>
        </p:nvSpPr>
        <p:spPr/>
        <p:txBody>
          <a:bodyPr>
            <a:normAutofit fontScale="92500" lnSpcReduction="10000"/>
          </a:bodyPr>
          <a:lstStyle/>
          <a:p>
            <a:r>
              <a:rPr lang="en-US" dirty="0">
                <a:latin typeface="Centaur" pitchFamily="18" charset="0"/>
              </a:rPr>
              <a:t>Potassium carbonate (40 kg/m3</a:t>
            </a:r>
            <a:r>
              <a:rPr lang="en-US" dirty="0" smtClean="0">
                <a:latin typeface="Centaur" pitchFamily="18" charset="0"/>
              </a:rPr>
              <a:t>),</a:t>
            </a:r>
          </a:p>
          <a:p>
            <a:r>
              <a:rPr lang="en-US" dirty="0" smtClean="0">
                <a:latin typeface="Centaur" pitchFamily="18" charset="0"/>
              </a:rPr>
              <a:t>Sodium </a:t>
            </a:r>
            <a:r>
              <a:rPr lang="en-US" dirty="0">
                <a:latin typeface="Centaur" pitchFamily="18" charset="0"/>
              </a:rPr>
              <a:t>chloride, </a:t>
            </a:r>
            <a:endParaRPr lang="en-US" dirty="0" smtClean="0">
              <a:latin typeface="Centaur" pitchFamily="18" charset="0"/>
            </a:endParaRPr>
          </a:p>
          <a:p>
            <a:r>
              <a:rPr lang="en-US" dirty="0" smtClean="0">
                <a:latin typeface="Centaur" pitchFamily="18" charset="0"/>
              </a:rPr>
              <a:t>Sodium </a:t>
            </a:r>
            <a:r>
              <a:rPr lang="en-US" dirty="0">
                <a:latin typeface="Centaur" pitchFamily="18" charset="0"/>
              </a:rPr>
              <a:t>silicate liquid (8% </a:t>
            </a:r>
            <a:r>
              <a:rPr lang="en-US" dirty="0" smtClean="0">
                <a:latin typeface="Centaur" pitchFamily="18" charset="0"/>
              </a:rPr>
              <a:t>),</a:t>
            </a:r>
          </a:p>
          <a:p>
            <a:r>
              <a:rPr lang="en-US" dirty="0" smtClean="0">
                <a:latin typeface="Centaur" pitchFamily="18" charset="0"/>
              </a:rPr>
              <a:t>xanthan </a:t>
            </a:r>
            <a:r>
              <a:rPr lang="en-US" dirty="0">
                <a:latin typeface="Centaur" pitchFamily="18" charset="0"/>
              </a:rPr>
              <a:t>gum (YP 25 lb./100ft2</a:t>
            </a:r>
            <a:r>
              <a:rPr lang="en-US" dirty="0" smtClean="0">
                <a:latin typeface="Centaur" pitchFamily="18" charset="0"/>
              </a:rPr>
              <a:t>),</a:t>
            </a:r>
          </a:p>
          <a:p>
            <a:r>
              <a:rPr lang="en-US" dirty="0" smtClean="0">
                <a:latin typeface="Centaur" pitchFamily="18" charset="0"/>
              </a:rPr>
              <a:t>poly </a:t>
            </a:r>
            <a:r>
              <a:rPr lang="en-US" dirty="0">
                <a:latin typeface="Centaur" pitchFamily="18" charset="0"/>
              </a:rPr>
              <a:t>anionic cellulose (8 kg/m3</a:t>
            </a:r>
            <a:r>
              <a:rPr lang="en-US" dirty="0" smtClean="0">
                <a:latin typeface="Centaur" pitchFamily="18" charset="0"/>
              </a:rPr>
              <a:t>),</a:t>
            </a:r>
          </a:p>
          <a:p>
            <a:r>
              <a:rPr lang="en-US" dirty="0" smtClean="0">
                <a:latin typeface="Centaur" pitchFamily="18" charset="0"/>
              </a:rPr>
              <a:t>starch </a:t>
            </a:r>
            <a:r>
              <a:rPr lang="en-US" dirty="0">
                <a:latin typeface="Centaur" pitchFamily="18" charset="0"/>
              </a:rPr>
              <a:t>( API-FL &lt; 5ml/30 min), </a:t>
            </a:r>
            <a:endParaRPr lang="en-US" dirty="0" smtClean="0">
              <a:latin typeface="Centaur" pitchFamily="18" charset="0"/>
            </a:endParaRPr>
          </a:p>
          <a:p>
            <a:r>
              <a:rPr lang="en-US" dirty="0" smtClean="0">
                <a:latin typeface="Centaur" pitchFamily="18" charset="0"/>
              </a:rPr>
              <a:t>biocide </a:t>
            </a:r>
            <a:r>
              <a:rPr lang="en-US" dirty="0">
                <a:latin typeface="Centaur" pitchFamily="18" charset="0"/>
              </a:rPr>
              <a:t>(1kg/m3</a:t>
            </a:r>
            <a:r>
              <a:rPr lang="en-US" dirty="0" smtClean="0">
                <a:latin typeface="Centaur" pitchFamily="18" charset="0"/>
              </a:rPr>
              <a:t>),</a:t>
            </a:r>
          </a:p>
          <a:p>
            <a:r>
              <a:rPr lang="en-US" dirty="0" smtClean="0">
                <a:latin typeface="Centaur" pitchFamily="18" charset="0"/>
              </a:rPr>
              <a:t>calcium </a:t>
            </a:r>
            <a:r>
              <a:rPr lang="en-US" dirty="0">
                <a:latin typeface="Centaur" pitchFamily="18" charset="0"/>
              </a:rPr>
              <a:t>carbonate fine (25 kg/m3) </a:t>
            </a:r>
            <a:r>
              <a:rPr lang="en-US" dirty="0" smtClean="0">
                <a:latin typeface="Centaur" pitchFamily="18" charset="0"/>
              </a:rPr>
              <a:t>and</a:t>
            </a:r>
          </a:p>
          <a:p>
            <a:r>
              <a:rPr lang="en-US" dirty="0" smtClean="0">
                <a:latin typeface="Centaur" pitchFamily="18" charset="0"/>
              </a:rPr>
              <a:t>calcium </a:t>
            </a:r>
            <a:r>
              <a:rPr lang="en-US" dirty="0">
                <a:latin typeface="Centaur" pitchFamily="18" charset="0"/>
              </a:rPr>
              <a:t>carbonate med (25 kg/m3).</a:t>
            </a:r>
          </a:p>
          <a:p>
            <a:endParaRPr lang="en-US" dirty="0">
              <a:latin typeface="Centaur" pitchFamily="18" charset="0"/>
            </a:endParaRPr>
          </a:p>
        </p:txBody>
      </p:sp>
      <p:grpSp>
        <p:nvGrpSpPr>
          <p:cNvPr id="4" name="Group 3"/>
          <p:cNvGrpSpPr/>
          <p:nvPr/>
        </p:nvGrpSpPr>
        <p:grpSpPr>
          <a:xfrm>
            <a:off x="6858000" y="228600"/>
            <a:ext cx="1904999" cy="847996"/>
            <a:chOff x="6858000" y="228600"/>
            <a:chExt cx="1904999" cy="847996"/>
          </a:xfrm>
        </p:grpSpPr>
        <p:pic>
          <p:nvPicPr>
            <p:cNvPr id="5" name="Picture 4" descr="C:\Documents and Settings\kzs145\Desktop\psu_wht.emf"/>
            <p:cNvPicPr>
              <a:picLocks noChangeAspect="1" noChangeArrowheads="1"/>
            </p:cNvPicPr>
            <p:nvPr/>
          </p:nvPicPr>
          <p:blipFill>
            <a:blip r:embed="rId2" cstate="print"/>
            <a:srcRect/>
            <a:stretch>
              <a:fillRect/>
            </a:stretch>
          </p:blipFill>
          <p:spPr bwMode="auto">
            <a:xfrm>
              <a:off x="6858000" y="228600"/>
              <a:ext cx="1904999" cy="847996"/>
            </a:xfrm>
            <a:prstGeom prst="rect">
              <a:avLst/>
            </a:prstGeom>
            <a:noFill/>
            <a:ln w="9525">
              <a:noFill/>
              <a:miter lim="800000"/>
              <a:headEnd/>
              <a:tailEnd/>
            </a:ln>
          </p:spPr>
        </p:pic>
        <p:sp>
          <p:nvSpPr>
            <p:cNvPr id="6" name="TextBox 5"/>
            <p:cNvSpPr txBox="1"/>
            <p:nvPr/>
          </p:nvSpPr>
          <p:spPr>
            <a:xfrm>
              <a:off x="8001000" y="468868"/>
              <a:ext cx="745717" cy="261610"/>
            </a:xfrm>
            <a:prstGeom prst="rect">
              <a:avLst/>
            </a:prstGeom>
            <a:noFill/>
          </p:spPr>
          <p:txBody>
            <a:bodyPr wrap="none" rtlCol="0">
              <a:spAutoFit/>
            </a:bodyPr>
            <a:lstStyle/>
            <a:p>
              <a:r>
                <a:rPr lang="en-US" sz="1100" b="1" dirty="0" smtClean="0">
                  <a:solidFill>
                    <a:schemeClr val="bg1"/>
                  </a:solidFill>
                  <a:latin typeface="Book Antiqua" pitchFamily="18" charset="0"/>
                </a:rPr>
                <a:t>EME 580</a:t>
              </a:r>
              <a:endParaRPr lang="en-US" sz="1100" b="1" dirty="0">
                <a:solidFill>
                  <a:schemeClr val="bg1"/>
                </a:solidFill>
                <a:latin typeface="Book Antiqua" pitchFamily="18" charset="0"/>
              </a:endParaRPr>
            </a:p>
          </p:txBody>
        </p:sp>
      </p:grpSp>
    </p:spTree>
    <p:extLst>
      <p:ext uri="{BB962C8B-B14F-4D97-AF65-F5344CB8AC3E}">
        <p14:creationId xmlns:p14="http://schemas.microsoft.com/office/powerpoint/2010/main" val="213871064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www.sctvchannel.com/images/misc/iStock_000007411540XSmall_25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57412" y="2228664"/>
            <a:ext cx="3560730" cy="267767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normAutofit/>
          </a:bodyPr>
          <a:lstStyle/>
          <a:p>
            <a:r>
              <a:rPr lang="en-US" sz="3200" dirty="0" smtClean="0">
                <a:latin typeface="Centaur" pitchFamily="18" charset="0"/>
              </a:rPr>
              <a:t>Integrated Planning Approach</a:t>
            </a:r>
            <a:endParaRPr lang="en-US" sz="3200" dirty="0">
              <a:latin typeface="Centaur" pitchFamily="18" charset="0"/>
            </a:endParaRPr>
          </a:p>
        </p:txBody>
      </p:sp>
      <p:grpSp>
        <p:nvGrpSpPr>
          <p:cNvPr id="4" name="Group 3"/>
          <p:cNvGrpSpPr/>
          <p:nvPr/>
        </p:nvGrpSpPr>
        <p:grpSpPr>
          <a:xfrm>
            <a:off x="6858000" y="228600"/>
            <a:ext cx="1904999" cy="847996"/>
            <a:chOff x="6858000" y="228600"/>
            <a:chExt cx="1904999" cy="847996"/>
          </a:xfrm>
        </p:grpSpPr>
        <p:pic>
          <p:nvPicPr>
            <p:cNvPr id="7" name="Picture 6" descr="C:\Documents and Settings\kzs145\Desktop\psu_wht.emf"/>
            <p:cNvPicPr>
              <a:picLocks noChangeAspect="1" noChangeArrowheads="1"/>
            </p:cNvPicPr>
            <p:nvPr/>
          </p:nvPicPr>
          <p:blipFill>
            <a:blip r:embed="rId3" cstate="print"/>
            <a:srcRect/>
            <a:stretch>
              <a:fillRect/>
            </a:stretch>
          </p:blipFill>
          <p:spPr bwMode="auto">
            <a:xfrm>
              <a:off x="6858000" y="228600"/>
              <a:ext cx="1904999" cy="847996"/>
            </a:xfrm>
            <a:prstGeom prst="rect">
              <a:avLst/>
            </a:prstGeom>
            <a:noFill/>
            <a:ln w="9525">
              <a:noFill/>
              <a:miter lim="800000"/>
              <a:headEnd/>
              <a:tailEnd/>
            </a:ln>
          </p:spPr>
        </p:pic>
        <p:sp>
          <p:nvSpPr>
            <p:cNvPr id="3" name="TextBox 2"/>
            <p:cNvSpPr txBox="1"/>
            <p:nvPr/>
          </p:nvSpPr>
          <p:spPr>
            <a:xfrm>
              <a:off x="8001000" y="468868"/>
              <a:ext cx="745717" cy="261610"/>
            </a:xfrm>
            <a:prstGeom prst="rect">
              <a:avLst/>
            </a:prstGeom>
            <a:noFill/>
          </p:spPr>
          <p:txBody>
            <a:bodyPr wrap="none" rtlCol="0">
              <a:spAutoFit/>
            </a:bodyPr>
            <a:lstStyle/>
            <a:p>
              <a:r>
                <a:rPr lang="en-US" sz="1100" b="1" dirty="0" smtClean="0">
                  <a:solidFill>
                    <a:schemeClr val="bg1"/>
                  </a:solidFill>
                  <a:latin typeface="Book Antiqua" pitchFamily="18" charset="0"/>
                </a:rPr>
                <a:t>EME 580</a:t>
              </a:r>
              <a:endParaRPr lang="en-US" sz="1100" b="1" dirty="0">
                <a:solidFill>
                  <a:schemeClr val="bg1"/>
                </a:solidFill>
                <a:latin typeface="Book Antiqua" pitchFamily="18" charset="0"/>
              </a:endParaRPr>
            </a:p>
          </p:txBody>
        </p:sp>
      </p:grpSp>
      <p:sp>
        <p:nvSpPr>
          <p:cNvPr id="5" name="Rectangle 4"/>
          <p:cNvSpPr/>
          <p:nvPr/>
        </p:nvSpPr>
        <p:spPr>
          <a:xfrm>
            <a:off x="457199" y="1928590"/>
            <a:ext cx="8305799" cy="3554371"/>
          </a:xfrm>
          <a:prstGeom prst="rect">
            <a:avLst/>
          </a:prstGeom>
        </p:spPr>
        <p:txBody>
          <a:bodyPr wrap="square">
            <a:spAutoFit/>
          </a:bodyPr>
          <a:lstStyle/>
          <a:p>
            <a:pPr algn="just">
              <a:lnSpc>
                <a:spcPct val="150000"/>
              </a:lnSpc>
            </a:pPr>
            <a:r>
              <a:rPr lang="en-US" sz="2000" b="1" dirty="0">
                <a:solidFill>
                  <a:schemeClr val="accent4">
                    <a:lumMod val="75000"/>
                  </a:schemeClr>
                </a:solidFill>
                <a:latin typeface="Centaur" pitchFamily="18" charset="0"/>
                <a:cs typeface="Times New Roman" pitchFamily="18" charset="0"/>
              </a:rPr>
              <a:t>Our IPA </a:t>
            </a:r>
            <a:r>
              <a:rPr lang="en-US" sz="2000" b="1" dirty="0" smtClean="0">
                <a:solidFill>
                  <a:schemeClr val="accent4">
                    <a:lumMod val="75000"/>
                  </a:schemeClr>
                </a:solidFill>
                <a:latin typeface="Centaur" pitchFamily="18" charset="0"/>
                <a:cs typeface="Times New Roman" pitchFamily="18" charset="0"/>
              </a:rPr>
              <a:t>reveal </a:t>
            </a:r>
            <a:r>
              <a:rPr lang="en-US" sz="2000" b="1" dirty="0">
                <a:solidFill>
                  <a:schemeClr val="accent4">
                    <a:lumMod val="75000"/>
                  </a:schemeClr>
                </a:solidFill>
                <a:latin typeface="Centaur" pitchFamily="18" charset="0"/>
                <a:cs typeface="Times New Roman" pitchFamily="18" charset="0"/>
              </a:rPr>
              <a:t>synergies </a:t>
            </a:r>
            <a:r>
              <a:rPr lang="en-US" sz="2000" b="1" dirty="0" smtClean="0">
                <a:solidFill>
                  <a:schemeClr val="accent4">
                    <a:lumMod val="75000"/>
                  </a:schemeClr>
                </a:solidFill>
                <a:latin typeface="Centaur" pitchFamily="18" charset="0"/>
                <a:cs typeface="Times New Roman" pitchFamily="18" charset="0"/>
              </a:rPr>
              <a:t>that;</a:t>
            </a:r>
            <a:endParaRPr lang="en-US" sz="2000" b="1" dirty="0">
              <a:solidFill>
                <a:schemeClr val="accent4">
                  <a:lumMod val="75000"/>
                </a:schemeClr>
              </a:solidFill>
              <a:latin typeface="Centaur" pitchFamily="18" charset="0"/>
              <a:cs typeface="Times New Roman" pitchFamily="18" charset="0"/>
            </a:endParaRPr>
          </a:p>
          <a:p>
            <a:pPr marL="342900" indent="-342900" algn="just">
              <a:lnSpc>
                <a:spcPct val="200000"/>
              </a:lnSpc>
              <a:buFont typeface="Wingdings" pitchFamily="2" charset="2"/>
              <a:buChar char="Ø"/>
            </a:pPr>
            <a:r>
              <a:rPr lang="en-US" sz="2000" dirty="0" smtClean="0">
                <a:latin typeface="Centaur" pitchFamily="18" charset="0"/>
                <a:cs typeface="Times New Roman" pitchFamily="18" charset="0"/>
              </a:rPr>
              <a:t>reduced </a:t>
            </a:r>
            <a:r>
              <a:rPr lang="en-US" sz="2000" dirty="0">
                <a:latin typeface="Centaur" pitchFamily="18" charset="0"/>
                <a:cs typeface="Times New Roman" pitchFamily="18" charset="0"/>
              </a:rPr>
              <a:t>life-cycle costs </a:t>
            </a:r>
            <a:r>
              <a:rPr lang="en-US" sz="2000" dirty="0" smtClean="0">
                <a:latin typeface="Centaur" pitchFamily="18" charset="0"/>
                <a:cs typeface="Times New Roman" pitchFamily="18" charset="0"/>
              </a:rPr>
              <a:t>of </a:t>
            </a:r>
            <a:r>
              <a:rPr lang="en-US" sz="2000" dirty="0">
                <a:latin typeface="Centaur" pitchFamily="18" charset="0"/>
                <a:cs typeface="Times New Roman" pitchFamily="18" charset="0"/>
              </a:rPr>
              <a:t>infrastructure, </a:t>
            </a:r>
          </a:p>
          <a:p>
            <a:pPr marL="342900" indent="-342900" algn="just">
              <a:lnSpc>
                <a:spcPct val="200000"/>
              </a:lnSpc>
              <a:buFont typeface="Wingdings" pitchFamily="2" charset="2"/>
              <a:buChar char="Ø"/>
            </a:pPr>
            <a:r>
              <a:rPr lang="en-US" sz="2000" dirty="0">
                <a:latin typeface="Centaur" pitchFamily="18" charset="0"/>
                <a:cs typeface="Times New Roman" pitchFamily="18" charset="0"/>
              </a:rPr>
              <a:t>reduced greenhouse gas </a:t>
            </a:r>
            <a:r>
              <a:rPr lang="en-US" sz="2000" dirty="0" smtClean="0">
                <a:latin typeface="Centaur" pitchFamily="18" charset="0"/>
                <a:cs typeface="Times New Roman" pitchFamily="18" charset="0"/>
              </a:rPr>
              <a:t>emissions, </a:t>
            </a:r>
          </a:p>
          <a:p>
            <a:pPr marL="342900" indent="-342900" algn="just">
              <a:lnSpc>
                <a:spcPct val="200000"/>
              </a:lnSpc>
              <a:buFont typeface="Wingdings" pitchFamily="2" charset="2"/>
              <a:buChar char="Ø"/>
            </a:pPr>
            <a:r>
              <a:rPr lang="en-US" sz="2000" dirty="0">
                <a:latin typeface="Centaur" pitchFamily="18" charset="0"/>
                <a:cs typeface="Times New Roman" pitchFamily="18" charset="0"/>
              </a:rPr>
              <a:t>r</a:t>
            </a:r>
            <a:r>
              <a:rPr lang="en-US" sz="2000" dirty="0" smtClean="0">
                <a:latin typeface="Centaur" pitchFamily="18" charset="0"/>
                <a:cs typeface="Times New Roman" pitchFamily="18" charset="0"/>
              </a:rPr>
              <a:t>educed energy usage from conventional sources,</a:t>
            </a:r>
            <a:endParaRPr lang="en-US" sz="2000" dirty="0">
              <a:latin typeface="Centaur" pitchFamily="18" charset="0"/>
              <a:cs typeface="Times New Roman" pitchFamily="18" charset="0"/>
            </a:endParaRPr>
          </a:p>
          <a:p>
            <a:pPr marL="342900" indent="-342900" algn="just">
              <a:lnSpc>
                <a:spcPct val="200000"/>
              </a:lnSpc>
              <a:buFont typeface="Wingdings" pitchFamily="2" charset="2"/>
              <a:buChar char="Ø"/>
            </a:pPr>
            <a:r>
              <a:rPr lang="en-US" sz="2000" dirty="0">
                <a:latin typeface="Centaur" pitchFamily="18" charset="0"/>
                <a:cs typeface="Times New Roman" pitchFamily="18" charset="0"/>
              </a:rPr>
              <a:t>enhance other environmental benefits, </a:t>
            </a:r>
          </a:p>
          <a:p>
            <a:pPr marL="342900" indent="-342900" algn="just">
              <a:lnSpc>
                <a:spcPct val="200000"/>
              </a:lnSpc>
              <a:buFont typeface="Wingdings" pitchFamily="2" charset="2"/>
              <a:buChar char="Ø"/>
            </a:pPr>
            <a:r>
              <a:rPr lang="en-US" sz="2000" dirty="0">
                <a:latin typeface="Centaur" pitchFamily="18" charset="0"/>
                <a:cs typeface="Times New Roman" pitchFamily="18" charset="0"/>
              </a:rPr>
              <a:t>reduce environmental impact without sacrificing performance.</a:t>
            </a:r>
          </a:p>
        </p:txBody>
      </p:sp>
    </p:spTree>
    <p:extLst>
      <p:ext uri="{BB962C8B-B14F-4D97-AF65-F5344CB8AC3E}">
        <p14:creationId xmlns:p14="http://schemas.microsoft.com/office/powerpoint/2010/main" val="3090815455"/>
      </p:ext>
    </p:extLst>
  </p:cSld>
  <p:clrMapOvr>
    <a:masterClrMapping/>
  </p:clrMapOvr>
  <p:transition spd="slow">
    <p:push dir="u"/>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54684"/>
            <a:ext cx="2438400" cy="1056042"/>
          </a:xfrm>
        </p:spPr>
        <p:txBody>
          <a:bodyPr/>
          <a:lstStyle/>
          <a:p>
            <a:r>
              <a:rPr lang="en-US" dirty="0" smtClean="0">
                <a:latin typeface="Centaur" pitchFamily="18" charset="0"/>
              </a:rPr>
              <a:t>Casing</a:t>
            </a:r>
            <a:endParaRPr lang="en-US" dirty="0">
              <a:latin typeface="Centaur" pitchFamily="18" charset="0"/>
            </a:endParaRPr>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19200" y="1512635"/>
            <a:ext cx="1809750" cy="47326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4579883" y="3609771"/>
            <a:ext cx="4419600" cy="1200329"/>
          </a:xfrm>
          <a:prstGeom prst="rect">
            <a:avLst/>
          </a:prstGeom>
          <a:noFill/>
        </p:spPr>
        <p:txBody>
          <a:bodyPr wrap="square" rtlCol="0">
            <a:spAutoFit/>
          </a:bodyPr>
          <a:lstStyle/>
          <a:p>
            <a:r>
              <a:rPr lang="en-US" dirty="0" smtClean="0">
                <a:latin typeface="Centaur" pitchFamily="18" charset="0"/>
              </a:rPr>
              <a:t>2000 </a:t>
            </a:r>
            <a:r>
              <a:rPr lang="en-US" dirty="0">
                <a:latin typeface="Centaur" pitchFamily="18" charset="0"/>
              </a:rPr>
              <a:t>feet (14inches) </a:t>
            </a:r>
            <a:r>
              <a:rPr lang="en-US" dirty="0" smtClean="0">
                <a:latin typeface="Centaur" pitchFamily="18" charset="0"/>
              </a:rPr>
              <a:t>which </a:t>
            </a:r>
            <a:r>
              <a:rPr lang="en-US" dirty="0">
                <a:latin typeface="Centaur" pitchFamily="18" charset="0"/>
              </a:rPr>
              <a:t>protect the fresh water deposits near the surface of the well from the contamination which can happen by leaking of hydrocarbon or salt water</a:t>
            </a:r>
          </a:p>
        </p:txBody>
      </p:sp>
      <p:sp>
        <p:nvSpPr>
          <p:cNvPr id="10" name="Left Arrow 9"/>
          <p:cNvSpPr/>
          <p:nvPr/>
        </p:nvSpPr>
        <p:spPr>
          <a:xfrm>
            <a:off x="2819400" y="1756018"/>
            <a:ext cx="1676400" cy="170765"/>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aur" pitchFamily="18" charset="0"/>
            </a:endParaRPr>
          </a:p>
        </p:txBody>
      </p:sp>
      <p:sp>
        <p:nvSpPr>
          <p:cNvPr id="12" name="TextBox 11"/>
          <p:cNvSpPr txBox="1"/>
          <p:nvPr/>
        </p:nvSpPr>
        <p:spPr>
          <a:xfrm>
            <a:off x="4648200" y="1756018"/>
            <a:ext cx="4419600" cy="646331"/>
          </a:xfrm>
          <a:prstGeom prst="rect">
            <a:avLst/>
          </a:prstGeom>
          <a:noFill/>
        </p:spPr>
        <p:txBody>
          <a:bodyPr wrap="square" rtlCol="0">
            <a:spAutoFit/>
          </a:bodyPr>
          <a:lstStyle/>
          <a:p>
            <a:r>
              <a:rPr lang="en-US" dirty="0">
                <a:latin typeface="Centaur" pitchFamily="18" charset="0"/>
              </a:rPr>
              <a:t>50 feet long (24 inches) which is used in preventing the top of the will from caving </a:t>
            </a:r>
          </a:p>
        </p:txBody>
      </p:sp>
      <p:sp>
        <p:nvSpPr>
          <p:cNvPr id="13" name="Left Arrow 12"/>
          <p:cNvSpPr/>
          <p:nvPr/>
        </p:nvSpPr>
        <p:spPr>
          <a:xfrm rot="1573368">
            <a:off x="2802695" y="2800443"/>
            <a:ext cx="1676400" cy="17394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lumMod val="75000"/>
                </a:schemeClr>
              </a:solidFill>
              <a:latin typeface="Centaur" pitchFamily="18" charset="0"/>
            </a:endParaRPr>
          </a:p>
        </p:txBody>
      </p:sp>
      <p:sp>
        <p:nvSpPr>
          <p:cNvPr id="14" name="TextBox 13"/>
          <p:cNvSpPr txBox="1"/>
          <p:nvPr/>
        </p:nvSpPr>
        <p:spPr>
          <a:xfrm>
            <a:off x="4598276" y="5087099"/>
            <a:ext cx="4419600" cy="646331"/>
          </a:xfrm>
          <a:prstGeom prst="rect">
            <a:avLst/>
          </a:prstGeom>
          <a:noFill/>
        </p:spPr>
        <p:txBody>
          <a:bodyPr wrap="square" rtlCol="0">
            <a:spAutoFit/>
          </a:bodyPr>
          <a:lstStyle/>
          <a:p>
            <a:r>
              <a:rPr lang="en-US" dirty="0" smtClean="0">
                <a:latin typeface="Centaur" pitchFamily="18" charset="0"/>
              </a:rPr>
              <a:t>6070 </a:t>
            </a:r>
            <a:r>
              <a:rPr lang="en-US" dirty="0">
                <a:latin typeface="Centaur" pitchFamily="18" charset="0"/>
              </a:rPr>
              <a:t>feet long (6inches) to connect the production casing with the surface</a:t>
            </a:r>
          </a:p>
        </p:txBody>
      </p:sp>
      <p:sp>
        <p:nvSpPr>
          <p:cNvPr id="15" name="Left Arrow 14"/>
          <p:cNvSpPr/>
          <p:nvPr/>
        </p:nvSpPr>
        <p:spPr>
          <a:xfrm rot="2102308">
            <a:off x="2702640" y="3684851"/>
            <a:ext cx="1994002" cy="222704"/>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aur" pitchFamily="18" charset="0"/>
            </a:endParaRPr>
          </a:p>
        </p:txBody>
      </p:sp>
      <p:sp>
        <p:nvSpPr>
          <p:cNvPr id="16" name="TextBox 15"/>
          <p:cNvSpPr txBox="1"/>
          <p:nvPr/>
        </p:nvSpPr>
        <p:spPr>
          <a:xfrm>
            <a:off x="4598276" y="2483693"/>
            <a:ext cx="4419600" cy="923330"/>
          </a:xfrm>
          <a:prstGeom prst="rect">
            <a:avLst/>
          </a:prstGeom>
          <a:noFill/>
        </p:spPr>
        <p:txBody>
          <a:bodyPr wrap="square" rtlCol="0">
            <a:spAutoFit/>
          </a:bodyPr>
          <a:lstStyle/>
          <a:p>
            <a:r>
              <a:rPr lang="en-US" dirty="0">
                <a:latin typeface="Centaur" pitchFamily="18" charset="0"/>
              </a:rPr>
              <a:t>500 feet long (20 inches) connecting the conductor casing and this part is to protect and isolate the near surface ground water</a:t>
            </a:r>
          </a:p>
        </p:txBody>
      </p:sp>
      <p:sp>
        <p:nvSpPr>
          <p:cNvPr id="17" name="Left Arrow 16"/>
          <p:cNvSpPr/>
          <p:nvPr/>
        </p:nvSpPr>
        <p:spPr>
          <a:xfrm rot="1500559">
            <a:off x="2470621" y="4744678"/>
            <a:ext cx="2019229" cy="239779"/>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aur" pitchFamily="18" charset="0"/>
            </a:endParaRPr>
          </a:p>
        </p:txBody>
      </p:sp>
      <p:grpSp>
        <p:nvGrpSpPr>
          <p:cNvPr id="3" name="Group 2"/>
          <p:cNvGrpSpPr/>
          <p:nvPr/>
        </p:nvGrpSpPr>
        <p:grpSpPr>
          <a:xfrm>
            <a:off x="6858000" y="228600"/>
            <a:ext cx="1904999" cy="847996"/>
            <a:chOff x="6858000" y="228600"/>
            <a:chExt cx="1904999" cy="847996"/>
          </a:xfrm>
        </p:grpSpPr>
        <p:pic>
          <p:nvPicPr>
            <p:cNvPr id="19" name="Picture 18" descr="C:\Documents and Settings\kzs145\Desktop\psu_wht.emf"/>
            <p:cNvPicPr>
              <a:picLocks noChangeAspect="1" noChangeArrowheads="1"/>
            </p:cNvPicPr>
            <p:nvPr/>
          </p:nvPicPr>
          <p:blipFill>
            <a:blip r:embed="rId3" cstate="print"/>
            <a:srcRect/>
            <a:stretch>
              <a:fillRect/>
            </a:stretch>
          </p:blipFill>
          <p:spPr bwMode="auto">
            <a:xfrm>
              <a:off x="6858000" y="228600"/>
              <a:ext cx="1904999" cy="847996"/>
            </a:xfrm>
            <a:prstGeom prst="rect">
              <a:avLst/>
            </a:prstGeom>
            <a:noFill/>
            <a:ln w="9525">
              <a:noFill/>
              <a:miter lim="800000"/>
              <a:headEnd/>
              <a:tailEnd/>
            </a:ln>
          </p:spPr>
        </p:pic>
        <p:sp>
          <p:nvSpPr>
            <p:cNvPr id="20" name="TextBox 19"/>
            <p:cNvSpPr txBox="1"/>
            <p:nvPr/>
          </p:nvSpPr>
          <p:spPr>
            <a:xfrm>
              <a:off x="8001000" y="468868"/>
              <a:ext cx="745717" cy="261610"/>
            </a:xfrm>
            <a:prstGeom prst="rect">
              <a:avLst/>
            </a:prstGeom>
            <a:noFill/>
          </p:spPr>
          <p:txBody>
            <a:bodyPr wrap="none" rtlCol="0">
              <a:spAutoFit/>
            </a:bodyPr>
            <a:lstStyle/>
            <a:p>
              <a:r>
                <a:rPr lang="en-US" sz="1100" b="1" dirty="0" smtClean="0">
                  <a:solidFill>
                    <a:schemeClr val="bg1"/>
                  </a:solidFill>
                  <a:latin typeface="Book Antiqua" pitchFamily="18" charset="0"/>
                </a:rPr>
                <a:t>EME 580</a:t>
              </a:r>
              <a:endParaRPr lang="en-US" sz="1100" b="1" dirty="0">
                <a:solidFill>
                  <a:schemeClr val="bg1"/>
                </a:solidFill>
                <a:latin typeface="Book Antiqua" pitchFamily="18" charset="0"/>
              </a:endParaRPr>
            </a:p>
          </p:txBody>
        </p:sp>
      </p:grpSp>
    </p:spTree>
    <p:extLst>
      <p:ext uri="{BB962C8B-B14F-4D97-AF65-F5344CB8AC3E}">
        <p14:creationId xmlns:p14="http://schemas.microsoft.com/office/powerpoint/2010/main" val="97358598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54684"/>
            <a:ext cx="2514600" cy="1056042"/>
          </a:xfrm>
        </p:spPr>
        <p:txBody>
          <a:bodyPr>
            <a:normAutofit/>
          </a:bodyPr>
          <a:lstStyle/>
          <a:p>
            <a:r>
              <a:rPr lang="en-US" dirty="0" smtClean="0">
                <a:effectLst/>
                <a:latin typeface="Centaur" pitchFamily="18" charset="0"/>
              </a:rPr>
              <a:t>Cementing</a:t>
            </a:r>
            <a:endParaRPr lang="en-US" dirty="0">
              <a:latin typeface="Centaur" pitchFamily="18" charset="0"/>
            </a:endParaRPr>
          </a:p>
        </p:txBody>
      </p:sp>
      <p:sp>
        <p:nvSpPr>
          <p:cNvPr id="3" name="Content Placeholder 2"/>
          <p:cNvSpPr>
            <a:spLocks noGrp="1"/>
          </p:cNvSpPr>
          <p:nvPr>
            <p:ph idx="1"/>
          </p:nvPr>
        </p:nvSpPr>
        <p:spPr>
          <a:xfrm>
            <a:off x="381000" y="1572283"/>
            <a:ext cx="4495800" cy="4648200"/>
          </a:xfrm>
        </p:spPr>
        <p:txBody>
          <a:bodyPr/>
          <a:lstStyle/>
          <a:p>
            <a:r>
              <a:rPr lang="en-US" dirty="0" smtClean="0">
                <a:latin typeface="Centaur" pitchFamily="18" charset="0"/>
              </a:rPr>
              <a:t>We decide to </a:t>
            </a:r>
            <a:r>
              <a:rPr lang="en-US" dirty="0">
                <a:latin typeface="Centaur" pitchFamily="18" charset="0"/>
              </a:rPr>
              <a:t>use the bentonite </a:t>
            </a:r>
            <a:r>
              <a:rPr lang="en-US" dirty="0" smtClean="0">
                <a:latin typeface="Centaur" pitchFamily="18" charset="0"/>
              </a:rPr>
              <a:t>cementing.</a:t>
            </a:r>
          </a:p>
          <a:p>
            <a:r>
              <a:rPr lang="en-US" dirty="0" smtClean="0">
                <a:latin typeface="Centaur" pitchFamily="18" charset="0"/>
              </a:rPr>
              <a:t>decrease </a:t>
            </a:r>
            <a:r>
              <a:rPr lang="en-US" dirty="0">
                <a:latin typeface="Centaur" pitchFamily="18" charset="0"/>
              </a:rPr>
              <a:t>the slurry cost </a:t>
            </a:r>
            <a:endParaRPr lang="en-US" dirty="0" smtClean="0">
              <a:latin typeface="Centaur" pitchFamily="18" charset="0"/>
            </a:endParaRPr>
          </a:p>
          <a:p>
            <a:r>
              <a:rPr lang="en-US" dirty="0" smtClean="0">
                <a:latin typeface="Centaur" pitchFamily="18" charset="0"/>
              </a:rPr>
              <a:t>causing </a:t>
            </a:r>
            <a:r>
              <a:rPr lang="en-US" dirty="0">
                <a:latin typeface="Centaur" pitchFamily="18" charset="0"/>
              </a:rPr>
              <a:t>reduction in the cement strength and thickening time.</a:t>
            </a:r>
          </a:p>
          <a:p>
            <a:endParaRPr lang="en-US" dirty="0">
              <a:latin typeface="Centaur" pitchFamily="18" charset="0"/>
            </a:endParaRPr>
          </a:p>
        </p:txBody>
      </p:sp>
      <p:pic>
        <p:nvPicPr>
          <p:cNvPr id="6146" name="Picture 2" descr="http://www.ma.hw.ac.uk/~andrewl/ESGI/Shfg1.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13279" y="1828800"/>
            <a:ext cx="4568819" cy="4791076"/>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p:cNvGrpSpPr/>
          <p:nvPr/>
        </p:nvGrpSpPr>
        <p:grpSpPr>
          <a:xfrm>
            <a:off x="6858000" y="228600"/>
            <a:ext cx="1904999" cy="847996"/>
            <a:chOff x="6858000" y="228600"/>
            <a:chExt cx="1904999" cy="847996"/>
          </a:xfrm>
        </p:grpSpPr>
        <p:pic>
          <p:nvPicPr>
            <p:cNvPr id="8" name="Picture 7" descr="C:\Documents and Settings\kzs145\Desktop\psu_wht.emf"/>
            <p:cNvPicPr>
              <a:picLocks noChangeAspect="1" noChangeArrowheads="1"/>
            </p:cNvPicPr>
            <p:nvPr/>
          </p:nvPicPr>
          <p:blipFill>
            <a:blip r:embed="rId3" cstate="print"/>
            <a:srcRect/>
            <a:stretch>
              <a:fillRect/>
            </a:stretch>
          </p:blipFill>
          <p:spPr bwMode="auto">
            <a:xfrm>
              <a:off x="6858000" y="228600"/>
              <a:ext cx="1904999" cy="847996"/>
            </a:xfrm>
            <a:prstGeom prst="rect">
              <a:avLst/>
            </a:prstGeom>
            <a:noFill/>
            <a:ln w="9525">
              <a:noFill/>
              <a:miter lim="800000"/>
              <a:headEnd/>
              <a:tailEnd/>
            </a:ln>
          </p:spPr>
        </p:pic>
        <p:sp>
          <p:nvSpPr>
            <p:cNvPr id="9" name="TextBox 8"/>
            <p:cNvSpPr txBox="1"/>
            <p:nvPr/>
          </p:nvSpPr>
          <p:spPr>
            <a:xfrm>
              <a:off x="8001000" y="468868"/>
              <a:ext cx="745717" cy="261610"/>
            </a:xfrm>
            <a:prstGeom prst="rect">
              <a:avLst/>
            </a:prstGeom>
            <a:noFill/>
          </p:spPr>
          <p:txBody>
            <a:bodyPr wrap="none" rtlCol="0">
              <a:spAutoFit/>
            </a:bodyPr>
            <a:lstStyle/>
            <a:p>
              <a:r>
                <a:rPr lang="en-US" sz="1100" b="1" dirty="0" smtClean="0">
                  <a:solidFill>
                    <a:schemeClr val="bg1"/>
                  </a:solidFill>
                  <a:latin typeface="Book Antiqua" pitchFamily="18" charset="0"/>
                </a:rPr>
                <a:t>EME 580</a:t>
              </a:r>
              <a:endParaRPr lang="en-US" sz="1100" b="1" dirty="0">
                <a:solidFill>
                  <a:schemeClr val="bg1"/>
                </a:solidFill>
                <a:latin typeface="Book Antiqua" pitchFamily="18" charset="0"/>
              </a:endParaRPr>
            </a:p>
          </p:txBody>
        </p:sp>
      </p:grpSp>
    </p:spTree>
    <p:extLst>
      <p:ext uri="{BB962C8B-B14F-4D97-AF65-F5344CB8AC3E}">
        <p14:creationId xmlns:p14="http://schemas.microsoft.com/office/powerpoint/2010/main" val="296049009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76200" y="0"/>
            <a:ext cx="6324600" cy="1143000"/>
          </a:xfrm>
        </p:spPr>
        <p:txBody>
          <a:bodyPr wrap="square" numCol="1" anchorCtr="0" compatLnSpc="1">
            <a:prstTxWarp prst="textNoShape">
              <a:avLst/>
            </a:prstTxWarp>
            <a:normAutofit/>
          </a:bodyPr>
          <a:lstStyle/>
          <a:p>
            <a:pPr algn="ctr" eaLnBrk="1" hangingPunct="1">
              <a:defRPr/>
            </a:pPr>
            <a:r>
              <a:rPr lang="en-US" altLang="ko-KR" sz="3200" b="1" cap="none" dirty="0" smtClean="0">
                <a:latin typeface="Centaur" pitchFamily="18" charset="0"/>
                <a:ea typeface="굴림" charset="-127"/>
                <a:cs typeface="Times New Roman" pitchFamily="18" charset="0"/>
              </a:rPr>
              <a:t>Minimizing negative impacts through</a:t>
            </a:r>
            <a:br>
              <a:rPr lang="en-US" altLang="ko-KR" sz="3200" b="1" cap="none" dirty="0" smtClean="0">
                <a:latin typeface="Centaur" pitchFamily="18" charset="0"/>
                <a:ea typeface="굴림" charset="-127"/>
                <a:cs typeface="Times New Roman" pitchFamily="18" charset="0"/>
              </a:rPr>
            </a:br>
            <a:r>
              <a:rPr lang="en-US" altLang="ko-KR" sz="3200" b="1" cap="none" dirty="0" smtClean="0">
                <a:latin typeface="Centaur" pitchFamily="18" charset="0"/>
                <a:ea typeface="굴림" charset="-127"/>
                <a:cs typeface="Times New Roman" pitchFamily="18" charset="0"/>
              </a:rPr>
              <a:t>fracture fluid Design</a:t>
            </a:r>
          </a:p>
        </p:txBody>
      </p:sp>
      <p:sp>
        <p:nvSpPr>
          <p:cNvPr id="10" name="Content Placeholder 9"/>
          <p:cNvSpPr>
            <a:spLocks noGrp="1"/>
          </p:cNvSpPr>
          <p:nvPr>
            <p:ph idx="1"/>
          </p:nvPr>
        </p:nvSpPr>
        <p:spPr>
          <a:xfrm>
            <a:off x="762000" y="1676400"/>
            <a:ext cx="6858000" cy="5029200"/>
          </a:xfrm>
        </p:spPr>
        <p:txBody>
          <a:bodyPr/>
          <a:lstStyle/>
          <a:p>
            <a:pPr algn="just" eaLnBrk="1" hangingPunct="1">
              <a:lnSpc>
                <a:spcPct val="150000"/>
              </a:lnSpc>
              <a:buFont typeface="Wingdings" pitchFamily="2" charset="2"/>
              <a:buChar char="Ø"/>
              <a:defRPr/>
            </a:pPr>
            <a:r>
              <a:rPr lang="en-US" altLang="ko-KR" sz="2400" dirty="0" smtClean="0">
                <a:latin typeface="Centaur" pitchFamily="18" charset="0"/>
                <a:ea typeface="굴림" charset="-127"/>
                <a:cs typeface="Times New Roman" pitchFamily="18" charset="0"/>
              </a:rPr>
              <a:t> </a:t>
            </a:r>
            <a:r>
              <a:rPr lang="en-US" altLang="ko-KR" sz="2400" b="1" dirty="0" smtClean="0">
                <a:latin typeface="Centaur" pitchFamily="18" charset="0"/>
                <a:ea typeface="굴림" charset="-127"/>
                <a:cs typeface="Times New Roman" pitchFamily="18" charset="0"/>
              </a:rPr>
              <a:t>Target fracture fluid : </a:t>
            </a:r>
          </a:p>
          <a:p>
            <a:pPr lvl="1" algn="just" eaLnBrk="1" hangingPunct="1">
              <a:buFont typeface="Wingdings" pitchFamily="2" charset="2"/>
              <a:buChar char="§"/>
              <a:defRPr/>
            </a:pPr>
            <a:r>
              <a:rPr lang="en-US" altLang="ko-KR" dirty="0" smtClean="0">
                <a:latin typeface="Centaur" pitchFamily="18" charset="0"/>
                <a:ea typeface="굴림" charset="-127"/>
                <a:cs typeface="Times New Roman" pitchFamily="18" charset="0"/>
              </a:rPr>
              <a:t>Enhances production,</a:t>
            </a:r>
          </a:p>
          <a:p>
            <a:pPr lvl="1" algn="just" eaLnBrk="1" hangingPunct="1">
              <a:buFont typeface="Wingdings" pitchFamily="2" charset="2"/>
              <a:buChar char="§"/>
              <a:defRPr/>
            </a:pPr>
            <a:r>
              <a:rPr lang="en-US" altLang="ko-KR" dirty="0" smtClean="0">
                <a:latin typeface="Centaur" pitchFamily="18" charset="0"/>
                <a:ea typeface="굴림" charset="-127"/>
                <a:cs typeface="Times New Roman" pitchFamily="18" charset="0"/>
              </a:rPr>
              <a:t>Facilitates post fracture fluid recovery,</a:t>
            </a:r>
          </a:p>
          <a:p>
            <a:pPr lvl="1" algn="just" eaLnBrk="1" hangingPunct="1">
              <a:buFont typeface="Wingdings" pitchFamily="2" charset="2"/>
              <a:buChar char="§"/>
              <a:defRPr/>
            </a:pPr>
            <a:r>
              <a:rPr lang="en-US" altLang="ko-KR" dirty="0" smtClean="0">
                <a:latin typeface="Centaur" pitchFamily="18" charset="0"/>
                <a:ea typeface="굴림" charset="-127"/>
                <a:cs typeface="Times New Roman" pitchFamily="18" charset="0"/>
              </a:rPr>
              <a:t>Consumes less amount of water, </a:t>
            </a:r>
          </a:p>
          <a:p>
            <a:pPr lvl="1" algn="just" eaLnBrk="1" hangingPunct="1">
              <a:buFont typeface="Wingdings" pitchFamily="2" charset="2"/>
              <a:buChar char="§"/>
              <a:defRPr/>
            </a:pPr>
            <a:r>
              <a:rPr lang="en-US" altLang="ko-KR" dirty="0" smtClean="0">
                <a:latin typeface="Centaur" pitchFamily="18" charset="0"/>
                <a:ea typeface="굴림" charset="-127"/>
                <a:cs typeface="Times New Roman" pitchFamily="18" charset="0"/>
              </a:rPr>
              <a:t>Cost-friendly</a:t>
            </a:r>
          </a:p>
          <a:p>
            <a:pPr lvl="1" algn="just" eaLnBrk="1" hangingPunct="1">
              <a:buNone/>
              <a:defRPr/>
            </a:pPr>
            <a:endParaRPr lang="en-US" altLang="ko-KR" dirty="0" smtClean="0">
              <a:latin typeface="Centaur" pitchFamily="18" charset="0"/>
              <a:ea typeface="굴림" charset="-127"/>
              <a:cs typeface="Times New Roman" pitchFamily="18" charset="0"/>
            </a:endParaRPr>
          </a:p>
          <a:p>
            <a:pPr algn="just" eaLnBrk="1" hangingPunct="1">
              <a:buFont typeface="Wingdings" pitchFamily="2" charset="2"/>
              <a:buChar char="Ø"/>
              <a:defRPr/>
            </a:pPr>
            <a:r>
              <a:rPr lang="en-US" altLang="ko-KR" sz="2400" b="1" dirty="0" smtClean="0">
                <a:latin typeface="Centaur" pitchFamily="18" charset="0"/>
                <a:ea typeface="굴림" charset="-127"/>
                <a:cs typeface="Times New Roman" pitchFamily="18" charset="0"/>
              </a:rPr>
              <a:t>Key </a:t>
            </a:r>
            <a:r>
              <a:rPr lang="en-US" altLang="ko-KR" sz="2400" b="1" dirty="0" err="1" smtClean="0">
                <a:latin typeface="Centaur" pitchFamily="18" charset="0"/>
                <a:ea typeface="굴림" charset="-127"/>
                <a:cs typeface="Times New Roman" pitchFamily="18" charset="0"/>
              </a:rPr>
              <a:t>Technogoly</a:t>
            </a:r>
            <a:r>
              <a:rPr lang="en-US" altLang="ko-KR" sz="2400" b="1" dirty="0" smtClean="0">
                <a:latin typeface="Centaur" pitchFamily="18" charset="0"/>
                <a:ea typeface="굴림" charset="-127"/>
                <a:cs typeface="Times New Roman" pitchFamily="18" charset="0"/>
              </a:rPr>
              <a:t> (Novelty of Fluid Design)</a:t>
            </a:r>
          </a:p>
          <a:p>
            <a:pPr lvl="1" algn="just" eaLnBrk="1" hangingPunct="1">
              <a:buFont typeface="Wingdings" pitchFamily="2" charset="2"/>
              <a:buChar char="§"/>
              <a:defRPr/>
            </a:pPr>
            <a:r>
              <a:rPr lang="en-US" altLang="ko-KR" dirty="0" err="1" smtClean="0">
                <a:latin typeface="Centaur" pitchFamily="18" charset="0"/>
                <a:ea typeface="굴림" charset="-127"/>
                <a:cs typeface="Times New Roman" pitchFamily="18" charset="0"/>
              </a:rPr>
              <a:t>Microemulsion</a:t>
            </a:r>
            <a:r>
              <a:rPr lang="en-US" altLang="ko-KR" dirty="0" smtClean="0">
                <a:latin typeface="Centaur" pitchFamily="18" charset="0"/>
                <a:ea typeface="굴림" charset="-127"/>
                <a:cs typeface="Times New Roman" pitchFamily="18" charset="0"/>
              </a:rPr>
              <a:t>(ME) </a:t>
            </a:r>
          </a:p>
          <a:p>
            <a:pPr marL="742950" lvl="1" indent="-285750" algn="just">
              <a:buFont typeface="Wingdings" pitchFamily="2" charset="2"/>
              <a:buChar char="§"/>
              <a:defRPr/>
            </a:pPr>
            <a:r>
              <a:rPr lang="en-US" altLang="ko-KR" dirty="0" err="1" smtClean="0">
                <a:latin typeface="Centaur" pitchFamily="18" charset="0"/>
                <a:ea typeface="굴림" charset="-127"/>
                <a:cs typeface="Times New Roman" pitchFamily="18" charset="0"/>
              </a:rPr>
              <a:t>Proppant</a:t>
            </a:r>
            <a:r>
              <a:rPr lang="en-US" altLang="ko-KR" dirty="0" smtClean="0">
                <a:latin typeface="Centaur" pitchFamily="18" charset="0"/>
                <a:ea typeface="굴림" charset="-127"/>
                <a:cs typeface="Times New Roman" pitchFamily="18" charset="0"/>
              </a:rPr>
              <a:t> transportation modifier(PTM)</a:t>
            </a:r>
          </a:p>
        </p:txBody>
      </p:sp>
      <p:grpSp>
        <p:nvGrpSpPr>
          <p:cNvPr id="4" name="Group 3"/>
          <p:cNvGrpSpPr/>
          <p:nvPr/>
        </p:nvGrpSpPr>
        <p:grpSpPr>
          <a:xfrm>
            <a:off x="6858000" y="228600"/>
            <a:ext cx="1904999" cy="847996"/>
            <a:chOff x="6858000" y="228600"/>
            <a:chExt cx="1904999" cy="847996"/>
          </a:xfrm>
        </p:grpSpPr>
        <p:pic>
          <p:nvPicPr>
            <p:cNvPr id="5" name="Picture 4" descr="C:\Documents and Settings\kzs145\Desktop\psu_wht.emf"/>
            <p:cNvPicPr>
              <a:picLocks noChangeAspect="1" noChangeArrowheads="1"/>
            </p:cNvPicPr>
            <p:nvPr/>
          </p:nvPicPr>
          <p:blipFill>
            <a:blip r:embed="rId2" cstate="print"/>
            <a:srcRect/>
            <a:stretch>
              <a:fillRect/>
            </a:stretch>
          </p:blipFill>
          <p:spPr bwMode="auto">
            <a:xfrm>
              <a:off x="6858000" y="228600"/>
              <a:ext cx="1904999" cy="847996"/>
            </a:xfrm>
            <a:prstGeom prst="rect">
              <a:avLst/>
            </a:prstGeom>
            <a:noFill/>
            <a:ln w="9525">
              <a:noFill/>
              <a:miter lim="800000"/>
              <a:headEnd/>
              <a:tailEnd/>
            </a:ln>
          </p:spPr>
        </p:pic>
        <p:sp>
          <p:nvSpPr>
            <p:cNvPr id="6" name="TextBox 5"/>
            <p:cNvSpPr txBox="1"/>
            <p:nvPr/>
          </p:nvSpPr>
          <p:spPr>
            <a:xfrm>
              <a:off x="8001000" y="468868"/>
              <a:ext cx="710451" cy="261610"/>
            </a:xfrm>
            <a:prstGeom prst="rect">
              <a:avLst/>
            </a:prstGeom>
            <a:noFill/>
          </p:spPr>
          <p:txBody>
            <a:bodyPr wrap="none" rtlCol="0">
              <a:spAutoFit/>
            </a:bodyPr>
            <a:lstStyle/>
            <a:p>
              <a:r>
                <a:rPr lang="en-US" sz="1100" b="1" dirty="0" smtClean="0">
                  <a:solidFill>
                    <a:schemeClr val="bg1"/>
                  </a:solidFill>
                  <a:latin typeface="Centaur" pitchFamily="18" charset="0"/>
                </a:rPr>
                <a:t>EME 580</a:t>
              </a:r>
              <a:endParaRPr lang="en-US" sz="1100" b="1" dirty="0">
                <a:solidFill>
                  <a:schemeClr val="bg1"/>
                </a:solidFill>
                <a:latin typeface="Centaur" pitchFamily="18" charset="0"/>
              </a:endParaRPr>
            </a:p>
          </p:txBody>
        </p:sp>
      </p:grpSp>
    </p:spTree>
    <p:extLst>
      <p:ext uri="{BB962C8B-B14F-4D97-AF65-F5344CB8AC3E}">
        <p14:creationId xmlns:p14="http://schemas.microsoft.com/office/powerpoint/2010/main" val="3911754737"/>
      </p:ext>
    </p:extLst>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304800" y="0"/>
            <a:ext cx="6324600" cy="1143000"/>
          </a:xfrm>
        </p:spPr>
        <p:txBody>
          <a:bodyPr wrap="square" numCol="1" anchorCtr="0" compatLnSpc="1">
            <a:prstTxWarp prst="textNoShape">
              <a:avLst/>
            </a:prstTxWarp>
            <a:normAutofit/>
          </a:bodyPr>
          <a:lstStyle/>
          <a:p>
            <a:pPr algn="ctr" eaLnBrk="1" hangingPunct="1">
              <a:defRPr/>
            </a:pPr>
            <a:r>
              <a:rPr lang="en-US" altLang="ko-KR" sz="4800" b="1" cap="none" dirty="0" smtClean="0">
                <a:latin typeface="Centaur" pitchFamily="18" charset="0"/>
                <a:ea typeface="굴림" charset="-127"/>
                <a:cs typeface="Times New Roman" pitchFamily="18" charset="0"/>
              </a:rPr>
              <a:t>Additive Selection </a:t>
            </a:r>
          </a:p>
        </p:txBody>
      </p:sp>
      <p:sp>
        <p:nvSpPr>
          <p:cNvPr id="10" name="Content Placeholder 9"/>
          <p:cNvSpPr>
            <a:spLocks noGrp="1"/>
          </p:cNvSpPr>
          <p:nvPr>
            <p:ph idx="1"/>
          </p:nvPr>
        </p:nvSpPr>
        <p:spPr>
          <a:xfrm>
            <a:off x="685800" y="1676400"/>
            <a:ext cx="7848600" cy="5029200"/>
          </a:xfrm>
        </p:spPr>
        <p:txBody>
          <a:bodyPr/>
          <a:lstStyle/>
          <a:p>
            <a:pPr algn="just">
              <a:lnSpc>
                <a:spcPct val="150000"/>
              </a:lnSpc>
              <a:buFont typeface="Wingdings" pitchFamily="2" charset="2"/>
              <a:buChar char="Ø"/>
              <a:defRPr/>
            </a:pPr>
            <a:r>
              <a:rPr lang="en-US" altLang="ko-KR" sz="2800" dirty="0" smtClean="0">
                <a:latin typeface="Centaur" pitchFamily="18" charset="0"/>
              </a:rPr>
              <a:t>Thickening agent : </a:t>
            </a:r>
            <a:r>
              <a:rPr lang="en-US" altLang="ko-KR" sz="2800" dirty="0" err="1" smtClean="0">
                <a:latin typeface="Centaur" pitchFamily="18" charset="0"/>
              </a:rPr>
              <a:t>Hydrozypropylguar</a:t>
            </a:r>
            <a:r>
              <a:rPr lang="en-US" altLang="ko-KR" sz="2800" dirty="0" smtClean="0">
                <a:latin typeface="Centaur" pitchFamily="18" charset="0"/>
              </a:rPr>
              <a:t> gels (HPG) without breaker</a:t>
            </a:r>
            <a:endParaRPr lang="ko-KR" altLang="ko-KR" sz="2800" dirty="0" smtClean="0">
              <a:latin typeface="Centaur" pitchFamily="18" charset="0"/>
            </a:endParaRPr>
          </a:p>
          <a:p>
            <a:pPr lvl="1" algn="just">
              <a:defRPr/>
            </a:pPr>
            <a:r>
              <a:rPr lang="en-US" altLang="ko-KR" dirty="0" smtClean="0">
                <a:latin typeface="Centaur" pitchFamily="18" charset="0"/>
                <a:ea typeface="굴림" charset="-127"/>
                <a:cs typeface="Times New Roman" pitchFamily="18" charset="0"/>
              </a:rPr>
              <a:t> </a:t>
            </a:r>
            <a:r>
              <a:rPr lang="en-US" altLang="ko-KR" sz="2400" dirty="0" smtClean="0">
                <a:latin typeface="Centaur" pitchFamily="18" charset="0"/>
                <a:ea typeface="굴림" charset="-127"/>
                <a:cs typeface="Times New Roman" pitchFamily="18" charset="0"/>
              </a:rPr>
              <a:t>Cost friendly and performance is proven from numerous </a:t>
            </a:r>
            <a:r>
              <a:rPr lang="en-US" altLang="ko-KR" sz="2400" dirty="0" err="1" smtClean="0">
                <a:latin typeface="Centaur" pitchFamily="18" charset="0"/>
                <a:ea typeface="굴림" charset="-127"/>
                <a:cs typeface="Times New Roman" pitchFamily="18" charset="0"/>
              </a:rPr>
              <a:t>fracs</a:t>
            </a:r>
            <a:endParaRPr lang="en-US" altLang="ko-KR" sz="2400" dirty="0" smtClean="0">
              <a:latin typeface="Centaur" pitchFamily="18" charset="0"/>
              <a:ea typeface="굴림" charset="-127"/>
              <a:cs typeface="Times New Roman" pitchFamily="18" charset="0"/>
            </a:endParaRPr>
          </a:p>
          <a:p>
            <a:pPr algn="just">
              <a:lnSpc>
                <a:spcPct val="150000"/>
              </a:lnSpc>
              <a:buFont typeface="Wingdings" pitchFamily="2" charset="2"/>
              <a:buChar char="Ø"/>
              <a:defRPr/>
            </a:pPr>
            <a:r>
              <a:rPr lang="en-US" altLang="ko-KR" sz="2800" dirty="0" smtClean="0">
                <a:latin typeface="Centaur" pitchFamily="18" charset="0"/>
              </a:rPr>
              <a:t>Friction Reducer : salt tolerant (</a:t>
            </a:r>
            <a:r>
              <a:rPr lang="en-US" altLang="ko-KR" sz="2800" dirty="0" smtClean="0">
                <a:latin typeface="Centaur" pitchFamily="18" charset="0"/>
              </a:rPr>
              <a:t>up to </a:t>
            </a:r>
            <a:r>
              <a:rPr lang="en-US" altLang="ko-KR" sz="2800" dirty="0" smtClean="0">
                <a:latin typeface="Centaur" pitchFamily="18" charset="0"/>
              </a:rPr>
              <a:t>12% </a:t>
            </a:r>
            <a:r>
              <a:rPr lang="en-US" altLang="ko-KR" sz="2800" dirty="0" err="1" smtClean="0">
                <a:latin typeface="Centaur" pitchFamily="18" charset="0"/>
              </a:rPr>
              <a:t>NaCl</a:t>
            </a:r>
            <a:r>
              <a:rPr lang="en-US" altLang="ko-KR" sz="2800" dirty="0" smtClean="0">
                <a:latin typeface="Centaur" pitchFamily="18" charset="0"/>
              </a:rPr>
              <a:t>) Anionic </a:t>
            </a:r>
            <a:r>
              <a:rPr lang="en-US" altLang="ko-KR" sz="2800" dirty="0" err="1" smtClean="0">
                <a:latin typeface="Centaur" pitchFamily="18" charset="0"/>
              </a:rPr>
              <a:t>Polycrylamide</a:t>
            </a:r>
            <a:r>
              <a:rPr lang="en-US" altLang="ko-KR" sz="2800" dirty="0" smtClean="0">
                <a:latin typeface="Centaur" pitchFamily="18" charset="0"/>
              </a:rPr>
              <a:t> </a:t>
            </a:r>
            <a:endParaRPr lang="ko-KR" altLang="ko-KR" sz="2800" dirty="0" smtClean="0">
              <a:latin typeface="Centaur" pitchFamily="18" charset="0"/>
            </a:endParaRPr>
          </a:p>
          <a:p>
            <a:pPr lvl="1" algn="just">
              <a:defRPr/>
            </a:pPr>
            <a:r>
              <a:rPr lang="en-US" altLang="ko-KR" dirty="0" smtClean="0">
                <a:latin typeface="Centaur" pitchFamily="18" charset="0"/>
                <a:ea typeface="굴림" charset="-127"/>
                <a:cs typeface="Times New Roman" pitchFamily="18" charset="0"/>
              </a:rPr>
              <a:t> </a:t>
            </a:r>
            <a:r>
              <a:rPr lang="en-US" altLang="ko-KR" sz="2400" dirty="0" smtClean="0">
                <a:latin typeface="Centaur" pitchFamily="18" charset="0"/>
                <a:ea typeface="굴림" charset="-127"/>
                <a:cs typeface="Times New Roman" pitchFamily="18" charset="0"/>
              </a:rPr>
              <a:t>Most effective friction reducer </a:t>
            </a:r>
            <a:r>
              <a:rPr lang="en-US" altLang="ko-KR" sz="2400" dirty="0" smtClean="0">
                <a:latin typeface="Centaur" pitchFamily="18" charset="0"/>
              </a:rPr>
              <a:t>exhibits in the Marcellus shale with high salinity.</a:t>
            </a:r>
            <a:endParaRPr lang="en-US" altLang="ko-KR" sz="2400" dirty="0" smtClean="0">
              <a:latin typeface="Centaur" pitchFamily="18" charset="0"/>
              <a:ea typeface="굴림" charset="-127"/>
              <a:cs typeface="Times New Roman" pitchFamily="18" charset="0"/>
            </a:endParaRPr>
          </a:p>
          <a:p>
            <a:pPr lvl="1" algn="just">
              <a:defRPr/>
            </a:pPr>
            <a:endParaRPr lang="en-US" altLang="ko-KR" sz="2400" dirty="0" smtClean="0">
              <a:latin typeface="Centaur" pitchFamily="18" charset="0"/>
              <a:ea typeface="굴림" charset="-127"/>
              <a:cs typeface="Times New Roman" pitchFamily="18" charset="0"/>
            </a:endParaRPr>
          </a:p>
        </p:txBody>
      </p:sp>
      <p:grpSp>
        <p:nvGrpSpPr>
          <p:cNvPr id="4" name="Group 3"/>
          <p:cNvGrpSpPr/>
          <p:nvPr/>
        </p:nvGrpSpPr>
        <p:grpSpPr>
          <a:xfrm>
            <a:off x="6858000" y="228600"/>
            <a:ext cx="1904999" cy="847996"/>
            <a:chOff x="6858000" y="228600"/>
            <a:chExt cx="1904999" cy="847996"/>
          </a:xfrm>
        </p:grpSpPr>
        <p:pic>
          <p:nvPicPr>
            <p:cNvPr id="5" name="Picture 4" descr="C:\Documents and Settings\kzs145\Desktop\psu_wht.emf"/>
            <p:cNvPicPr>
              <a:picLocks noChangeAspect="1" noChangeArrowheads="1"/>
            </p:cNvPicPr>
            <p:nvPr/>
          </p:nvPicPr>
          <p:blipFill>
            <a:blip r:embed="rId2" cstate="print"/>
            <a:srcRect/>
            <a:stretch>
              <a:fillRect/>
            </a:stretch>
          </p:blipFill>
          <p:spPr bwMode="auto">
            <a:xfrm>
              <a:off x="6858000" y="228600"/>
              <a:ext cx="1904999" cy="847996"/>
            </a:xfrm>
            <a:prstGeom prst="rect">
              <a:avLst/>
            </a:prstGeom>
            <a:noFill/>
            <a:ln w="9525">
              <a:noFill/>
              <a:miter lim="800000"/>
              <a:headEnd/>
              <a:tailEnd/>
            </a:ln>
          </p:spPr>
        </p:pic>
        <p:sp>
          <p:nvSpPr>
            <p:cNvPr id="6" name="TextBox 5"/>
            <p:cNvSpPr txBox="1"/>
            <p:nvPr/>
          </p:nvSpPr>
          <p:spPr>
            <a:xfrm>
              <a:off x="8001000" y="468868"/>
              <a:ext cx="710451" cy="261610"/>
            </a:xfrm>
            <a:prstGeom prst="rect">
              <a:avLst/>
            </a:prstGeom>
            <a:noFill/>
          </p:spPr>
          <p:txBody>
            <a:bodyPr wrap="none" rtlCol="0">
              <a:spAutoFit/>
            </a:bodyPr>
            <a:lstStyle/>
            <a:p>
              <a:r>
                <a:rPr lang="en-US" sz="1100" b="1" dirty="0" smtClean="0">
                  <a:solidFill>
                    <a:schemeClr val="bg1"/>
                  </a:solidFill>
                  <a:latin typeface="Centaur" pitchFamily="18" charset="0"/>
                </a:rPr>
                <a:t>EME 580</a:t>
              </a:r>
              <a:endParaRPr lang="en-US" sz="1100" b="1" dirty="0">
                <a:solidFill>
                  <a:schemeClr val="bg1"/>
                </a:solidFill>
                <a:latin typeface="Centaur" pitchFamily="18" charset="0"/>
              </a:endParaRPr>
            </a:p>
          </p:txBody>
        </p:sp>
      </p:grpSp>
    </p:spTree>
    <p:extLst>
      <p:ext uri="{BB962C8B-B14F-4D97-AF65-F5344CB8AC3E}">
        <p14:creationId xmlns:p14="http://schemas.microsoft.com/office/powerpoint/2010/main" val="777500609"/>
      </p:ext>
    </p:extLst>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304800" y="0"/>
            <a:ext cx="6324600" cy="1143000"/>
          </a:xfrm>
        </p:spPr>
        <p:txBody>
          <a:bodyPr wrap="square" numCol="1" anchorCtr="0" compatLnSpc="1">
            <a:prstTxWarp prst="textNoShape">
              <a:avLst/>
            </a:prstTxWarp>
            <a:normAutofit/>
          </a:bodyPr>
          <a:lstStyle/>
          <a:p>
            <a:pPr algn="ctr" eaLnBrk="1" hangingPunct="1">
              <a:defRPr/>
            </a:pPr>
            <a:r>
              <a:rPr lang="en-US" altLang="ko-KR" sz="4800" b="1" cap="none" dirty="0" smtClean="0">
                <a:latin typeface="Centaur" pitchFamily="18" charset="0"/>
                <a:ea typeface="굴림" charset="-127"/>
                <a:cs typeface="Times New Roman" pitchFamily="18" charset="0"/>
              </a:rPr>
              <a:t>Additive Selection </a:t>
            </a:r>
          </a:p>
        </p:txBody>
      </p:sp>
      <p:pic>
        <p:nvPicPr>
          <p:cNvPr id="69634" name="Picture 2"/>
          <p:cNvPicPr>
            <a:picLocks noGrp="1" noChangeAspect="1" noChangeArrowheads="1"/>
          </p:cNvPicPr>
          <p:nvPr>
            <p:ph idx="1"/>
          </p:nvPr>
        </p:nvPicPr>
        <p:blipFill>
          <a:blip r:embed="rId2" cstate="print"/>
          <a:srcRect/>
          <a:stretch>
            <a:fillRect/>
          </a:stretch>
        </p:blipFill>
        <p:spPr bwMode="auto">
          <a:xfrm>
            <a:off x="1752600" y="2209800"/>
            <a:ext cx="6117237" cy="4267200"/>
          </a:xfrm>
          <a:prstGeom prst="rect">
            <a:avLst/>
          </a:prstGeom>
          <a:noFill/>
          <a:ln w="9525">
            <a:noFill/>
            <a:miter lim="800000"/>
            <a:headEnd/>
            <a:tailEnd/>
          </a:ln>
        </p:spPr>
      </p:pic>
      <p:sp>
        <p:nvSpPr>
          <p:cNvPr id="7" name="Rectangle 6"/>
          <p:cNvSpPr/>
          <p:nvPr/>
        </p:nvSpPr>
        <p:spPr>
          <a:xfrm>
            <a:off x="381000" y="1447800"/>
            <a:ext cx="5715000" cy="707886"/>
          </a:xfrm>
          <a:prstGeom prst="rect">
            <a:avLst/>
          </a:prstGeom>
        </p:spPr>
        <p:txBody>
          <a:bodyPr wrap="square">
            <a:spAutoFit/>
          </a:bodyPr>
          <a:lstStyle/>
          <a:p>
            <a:r>
              <a:rPr lang="en-US" altLang="ko-KR" sz="2000" b="1" dirty="0" smtClean="0">
                <a:latin typeface="Centaur" pitchFamily="18" charset="0"/>
              </a:rPr>
              <a:t>The percentage of friction reduction </a:t>
            </a:r>
          </a:p>
          <a:p>
            <a:r>
              <a:rPr lang="en-US" altLang="ko-KR" sz="2000" b="1" dirty="0" smtClean="0">
                <a:latin typeface="Centaur" pitchFamily="18" charset="0"/>
              </a:rPr>
              <a:t>Caused by adding salt-</a:t>
            </a:r>
            <a:r>
              <a:rPr lang="en-US" altLang="ko-KR" sz="2000" b="1" dirty="0" err="1" smtClean="0">
                <a:latin typeface="Centaur" pitchFamily="18" charset="0"/>
              </a:rPr>
              <a:t>toerlant</a:t>
            </a:r>
            <a:endParaRPr lang="ko-KR" altLang="en-US" sz="2000" dirty="0">
              <a:latin typeface="Centaur" pitchFamily="18" charset="0"/>
            </a:endParaRPr>
          </a:p>
        </p:txBody>
      </p:sp>
      <p:sp>
        <p:nvSpPr>
          <p:cNvPr id="11" name="TextBox 10"/>
          <p:cNvSpPr txBox="1"/>
          <p:nvPr/>
        </p:nvSpPr>
        <p:spPr>
          <a:xfrm rot="18328564">
            <a:off x="7720422" y="5445807"/>
            <a:ext cx="1676400" cy="923330"/>
          </a:xfrm>
          <a:prstGeom prst="rect">
            <a:avLst/>
          </a:prstGeom>
          <a:noFill/>
        </p:spPr>
        <p:txBody>
          <a:bodyPr wrap="square" rtlCol="0">
            <a:spAutoFit/>
          </a:bodyPr>
          <a:lstStyle/>
          <a:p>
            <a:r>
              <a:rPr lang="en-US" altLang="ko-KR" b="1" i="1" dirty="0" smtClean="0">
                <a:latin typeface="Centaur" pitchFamily="18" charset="0"/>
              </a:rPr>
              <a:t>Source: SPE 125987</a:t>
            </a:r>
            <a:endParaRPr lang="ko-KR" altLang="ko-KR" dirty="0" smtClean="0">
              <a:latin typeface="Centaur" pitchFamily="18" charset="0"/>
            </a:endParaRPr>
          </a:p>
          <a:p>
            <a:endParaRPr lang="ko-KR" altLang="en-US" dirty="0">
              <a:solidFill>
                <a:sysClr val="windowText" lastClr="000000"/>
              </a:solidFill>
              <a:latin typeface="Centaur" pitchFamily="18" charset="0"/>
            </a:endParaRPr>
          </a:p>
        </p:txBody>
      </p:sp>
      <p:grpSp>
        <p:nvGrpSpPr>
          <p:cNvPr id="6" name="Group 5"/>
          <p:cNvGrpSpPr/>
          <p:nvPr/>
        </p:nvGrpSpPr>
        <p:grpSpPr>
          <a:xfrm>
            <a:off x="6858000" y="228600"/>
            <a:ext cx="1904999" cy="847996"/>
            <a:chOff x="6858000" y="228600"/>
            <a:chExt cx="1904999" cy="847996"/>
          </a:xfrm>
        </p:grpSpPr>
        <p:pic>
          <p:nvPicPr>
            <p:cNvPr id="8" name="Picture 7" descr="C:\Documents and Settings\kzs145\Desktop\psu_wht.emf"/>
            <p:cNvPicPr>
              <a:picLocks noChangeAspect="1" noChangeArrowheads="1"/>
            </p:cNvPicPr>
            <p:nvPr/>
          </p:nvPicPr>
          <p:blipFill>
            <a:blip r:embed="rId3" cstate="print"/>
            <a:srcRect/>
            <a:stretch>
              <a:fillRect/>
            </a:stretch>
          </p:blipFill>
          <p:spPr bwMode="auto">
            <a:xfrm>
              <a:off x="6858000" y="228600"/>
              <a:ext cx="1904999" cy="847996"/>
            </a:xfrm>
            <a:prstGeom prst="rect">
              <a:avLst/>
            </a:prstGeom>
            <a:noFill/>
            <a:ln w="9525">
              <a:noFill/>
              <a:miter lim="800000"/>
              <a:headEnd/>
              <a:tailEnd/>
            </a:ln>
          </p:spPr>
        </p:pic>
        <p:sp>
          <p:nvSpPr>
            <p:cNvPr id="10" name="TextBox 9"/>
            <p:cNvSpPr txBox="1"/>
            <p:nvPr/>
          </p:nvSpPr>
          <p:spPr>
            <a:xfrm>
              <a:off x="8001000" y="468868"/>
              <a:ext cx="710451" cy="261610"/>
            </a:xfrm>
            <a:prstGeom prst="rect">
              <a:avLst/>
            </a:prstGeom>
            <a:noFill/>
          </p:spPr>
          <p:txBody>
            <a:bodyPr wrap="none" rtlCol="0">
              <a:spAutoFit/>
            </a:bodyPr>
            <a:lstStyle/>
            <a:p>
              <a:r>
                <a:rPr lang="en-US" sz="1100" b="1" dirty="0" smtClean="0">
                  <a:solidFill>
                    <a:schemeClr val="bg1"/>
                  </a:solidFill>
                  <a:latin typeface="Centaur" pitchFamily="18" charset="0"/>
                </a:rPr>
                <a:t>EME 580</a:t>
              </a:r>
              <a:endParaRPr lang="en-US" sz="1100" b="1" dirty="0">
                <a:solidFill>
                  <a:schemeClr val="bg1"/>
                </a:solidFill>
                <a:latin typeface="Centaur" pitchFamily="18" charset="0"/>
              </a:endParaRPr>
            </a:p>
          </p:txBody>
        </p:sp>
      </p:grpSp>
    </p:spTree>
    <p:extLst>
      <p:ext uri="{BB962C8B-B14F-4D97-AF65-F5344CB8AC3E}">
        <p14:creationId xmlns:p14="http://schemas.microsoft.com/office/powerpoint/2010/main" val="1312380693"/>
      </p:ext>
    </p:extLst>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304800" y="0"/>
            <a:ext cx="6324600" cy="1143000"/>
          </a:xfrm>
        </p:spPr>
        <p:txBody>
          <a:bodyPr wrap="square" numCol="1" anchorCtr="0" compatLnSpc="1">
            <a:prstTxWarp prst="textNoShape">
              <a:avLst/>
            </a:prstTxWarp>
            <a:normAutofit/>
          </a:bodyPr>
          <a:lstStyle/>
          <a:p>
            <a:pPr algn="ctr" eaLnBrk="1" hangingPunct="1">
              <a:defRPr/>
            </a:pPr>
            <a:r>
              <a:rPr lang="en-US" altLang="ko-KR" sz="4800" b="1" cap="none" dirty="0" smtClean="0">
                <a:latin typeface="Centaur" pitchFamily="18" charset="0"/>
                <a:ea typeface="굴림" charset="-127"/>
                <a:cs typeface="Times New Roman" pitchFamily="18" charset="0"/>
              </a:rPr>
              <a:t>Additive Selection </a:t>
            </a:r>
          </a:p>
        </p:txBody>
      </p:sp>
      <p:sp>
        <p:nvSpPr>
          <p:cNvPr id="10" name="Content Placeholder 9"/>
          <p:cNvSpPr>
            <a:spLocks noGrp="1"/>
          </p:cNvSpPr>
          <p:nvPr>
            <p:ph idx="1"/>
          </p:nvPr>
        </p:nvSpPr>
        <p:spPr>
          <a:xfrm>
            <a:off x="685800" y="1676400"/>
            <a:ext cx="7848600" cy="5029200"/>
          </a:xfrm>
        </p:spPr>
        <p:txBody>
          <a:bodyPr/>
          <a:lstStyle/>
          <a:p>
            <a:pPr>
              <a:buFont typeface="Wingdings" pitchFamily="2" charset="2"/>
              <a:buChar char="Ø"/>
            </a:pPr>
            <a:r>
              <a:rPr lang="en-US" altLang="ko-KR" sz="2800" dirty="0" smtClean="0">
                <a:latin typeface="Centaur" pitchFamily="18" charset="0"/>
              </a:rPr>
              <a:t>Biocide : DBNPA</a:t>
            </a:r>
          </a:p>
          <a:p>
            <a:pPr>
              <a:buNone/>
            </a:pPr>
            <a:r>
              <a:rPr lang="en-US" altLang="ko-KR" sz="2800" dirty="0" smtClean="0">
                <a:latin typeface="Centaur" pitchFamily="18" charset="0"/>
              </a:rPr>
              <a:t>          (20% active </a:t>
            </a:r>
            <a:r>
              <a:rPr lang="en-US" altLang="ko-KR" sz="2800" dirty="0" err="1" smtClean="0">
                <a:latin typeface="Centaur" pitchFamily="18" charset="0"/>
              </a:rPr>
              <a:t>dibrominated</a:t>
            </a:r>
            <a:r>
              <a:rPr lang="en-US" altLang="ko-KR" sz="2800" dirty="0" smtClean="0">
                <a:latin typeface="Centaur" pitchFamily="18" charset="0"/>
              </a:rPr>
              <a:t> </a:t>
            </a:r>
            <a:r>
              <a:rPr lang="en-US" altLang="ko-KR" sz="2800" dirty="0" err="1" smtClean="0">
                <a:latin typeface="Centaur" pitchFamily="18" charset="0"/>
              </a:rPr>
              <a:t>nitrilopropionamide</a:t>
            </a:r>
            <a:r>
              <a:rPr lang="en-US" altLang="ko-KR" sz="2800" dirty="0" smtClean="0">
                <a:latin typeface="Centaur" pitchFamily="18" charset="0"/>
              </a:rPr>
              <a:t>)</a:t>
            </a:r>
            <a:endParaRPr lang="ko-KR" altLang="ko-KR" sz="2800" dirty="0" smtClean="0">
              <a:latin typeface="Centaur" pitchFamily="18" charset="0"/>
            </a:endParaRPr>
          </a:p>
          <a:p>
            <a:pPr lvl="1" algn="just">
              <a:defRPr/>
            </a:pPr>
            <a:r>
              <a:rPr lang="en-US" altLang="ko-KR" sz="2400" dirty="0" smtClean="0">
                <a:latin typeface="Centaur" pitchFamily="18" charset="0"/>
              </a:rPr>
              <a:t>highly effective on reducing SRB, easy to apply and considered one of the safest biocides for the environment</a:t>
            </a:r>
            <a:endParaRPr lang="en-US" altLang="ko-KR" sz="2400" dirty="0" smtClean="0">
              <a:latin typeface="Centaur" pitchFamily="18" charset="0"/>
              <a:ea typeface="굴림" charset="-127"/>
              <a:cs typeface="Times New Roman" pitchFamily="18" charset="0"/>
            </a:endParaRPr>
          </a:p>
          <a:p>
            <a:pPr>
              <a:buFont typeface="Wingdings" pitchFamily="2" charset="2"/>
              <a:buChar char="Ø"/>
            </a:pPr>
            <a:r>
              <a:rPr lang="en-US" altLang="ko-KR" sz="2800" dirty="0" smtClean="0">
                <a:latin typeface="Centaur" pitchFamily="18" charset="0"/>
              </a:rPr>
              <a:t>Iron Controller</a:t>
            </a:r>
            <a:endParaRPr lang="ko-KR" altLang="ko-KR" sz="2800" dirty="0" smtClean="0">
              <a:latin typeface="Centaur" pitchFamily="18" charset="0"/>
            </a:endParaRPr>
          </a:p>
          <a:p>
            <a:pPr lvl="1" algn="just">
              <a:defRPr/>
            </a:pPr>
            <a:r>
              <a:rPr lang="en-US" altLang="ko-KR" dirty="0" smtClean="0">
                <a:latin typeface="Centaur" pitchFamily="18" charset="0"/>
                <a:ea typeface="굴림" charset="-127"/>
                <a:cs typeface="Times New Roman" pitchFamily="18" charset="0"/>
              </a:rPr>
              <a:t> </a:t>
            </a:r>
            <a:r>
              <a:rPr lang="en-US" altLang="ko-KR" sz="2400" dirty="0" smtClean="0">
                <a:latin typeface="Centaur" pitchFamily="18" charset="0"/>
              </a:rPr>
              <a:t>Iron-reducing and chelating agents consist of acidic chemicals such as citric acid, acetic acid, and </a:t>
            </a:r>
            <a:r>
              <a:rPr lang="en-US" altLang="ko-KR" sz="2400" dirty="0" err="1" smtClean="0">
                <a:latin typeface="Centaur" pitchFamily="18" charset="0"/>
              </a:rPr>
              <a:t>ethylenediaminetrataacetic</a:t>
            </a:r>
            <a:r>
              <a:rPr lang="en-US" altLang="ko-KR" sz="2400" dirty="0" smtClean="0">
                <a:latin typeface="Centaur" pitchFamily="18" charset="0"/>
              </a:rPr>
              <a:t> acid (EDTA)</a:t>
            </a:r>
          </a:p>
          <a:p>
            <a:pPr lvl="1" algn="just">
              <a:defRPr/>
            </a:pPr>
            <a:r>
              <a:rPr lang="en-US" altLang="ko-KR" sz="2400" dirty="0" smtClean="0">
                <a:latin typeface="Centaur" pitchFamily="18" charset="0"/>
                <a:ea typeface="굴림" charset="-127"/>
                <a:cs typeface="Times New Roman" pitchFamily="18" charset="0"/>
              </a:rPr>
              <a:t> prevents polymer degradation</a:t>
            </a:r>
          </a:p>
        </p:txBody>
      </p:sp>
      <p:grpSp>
        <p:nvGrpSpPr>
          <p:cNvPr id="4" name="Group 3"/>
          <p:cNvGrpSpPr/>
          <p:nvPr/>
        </p:nvGrpSpPr>
        <p:grpSpPr>
          <a:xfrm>
            <a:off x="6858000" y="228600"/>
            <a:ext cx="1904999" cy="847996"/>
            <a:chOff x="6858000" y="228600"/>
            <a:chExt cx="1904999" cy="847996"/>
          </a:xfrm>
        </p:grpSpPr>
        <p:pic>
          <p:nvPicPr>
            <p:cNvPr id="5" name="Picture 4" descr="C:\Documents and Settings\kzs145\Desktop\psu_wht.emf"/>
            <p:cNvPicPr>
              <a:picLocks noChangeAspect="1" noChangeArrowheads="1"/>
            </p:cNvPicPr>
            <p:nvPr/>
          </p:nvPicPr>
          <p:blipFill>
            <a:blip r:embed="rId2" cstate="print"/>
            <a:srcRect/>
            <a:stretch>
              <a:fillRect/>
            </a:stretch>
          </p:blipFill>
          <p:spPr bwMode="auto">
            <a:xfrm>
              <a:off x="6858000" y="228600"/>
              <a:ext cx="1904999" cy="847996"/>
            </a:xfrm>
            <a:prstGeom prst="rect">
              <a:avLst/>
            </a:prstGeom>
            <a:noFill/>
            <a:ln w="9525">
              <a:noFill/>
              <a:miter lim="800000"/>
              <a:headEnd/>
              <a:tailEnd/>
            </a:ln>
          </p:spPr>
        </p:pic>
        <p:sp>
          <p:nvSpPr>
            <p:cNvPr id="6" name="TextBox 5"/>
            <p:cNvSpPr txBox="1"/>
            <p:nvPr/>
          </p:nvSpPr>
          <p:spPr>
            <a:xfrm>
              <a:off x="8001000" y="468868"/>
              <a:ext cx="710451" cy="261610"/>
            </a:xfrm>
            <a:prstGeom prst="rect">
              <a:avLst/>
            </a:prstGeom>
            <a:noFill/>
          </p:spPr>
          <p:txBody>
            <a:bodyPr wrap="none" rtlCol="0">
              <a:spAutoFit/>
            </a:bodyPr>
            <a:lstStyle/>
            <a:p>
              <a:r>
                <a:rPr lang="en-US" sz="1100" b="1" dirty="0" smtClean="0">
                  <a:solidFill>
                    <a:schemeClr val="bg1"/>
                  </a:solidFill>
                  <a:latin typeface="Centaur" pitchFamily="18" charset="0"/>
                </a:rPr>
                <a:t>EME 580</a:t>
              </a:r>
              <a:endParaRPr lang="en-US" sz="1100" b="1" dirty="0">
                <a:solidFill>
                  <a:schemeClr val="bg1"/>
                </a:solidFill>
                <a:latin typeface="Centaur" pitchFamily="18" charset="0"/>
              </a:endParaRPr>
            </a:p>
          </p:txBody>
        </p:sp>
      </p:grpSp>
    </p:spTree>
    <p:extLst>
      <p:ext uri="{BB962C8B-B14F-4D97-AF65-F5344CB8AC3E}">
        <p14:creationId xmlns:p14="http://schemas.microsoft.com/office/powerpoint/2010/main" val="3932311493"/>
      </p:ext>
    </p:extLst>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304800" y="0"/>
            <a:ext cx="6324600" cy="1143000"/>
          </a:xfrm>
        </p:spPr>
        <p:txBody>
          <a:bodyPr wrap="square" numCol="1" anchorCtr="0" compatLnSpc="1">
            <a:prstTxWarp prst="textNoShape">
              <a:avLst/>
            </a:prstTxWarp>
            <a:normAutofit/>
          </a:bodyPr>
          <a:lstStyle/>
          <a:p>
            <a:pPr algn="ctr" eaLnBrk="1" hangingPunct="1">
              <a:defRPr/>
            </a:pPr>
            <a:r>
              <a:rPr lang="en-US" altLang="ko-KR" sz="4800" b="1" cap="none" dirty="0" smtClean="0">
                <a:latin typeface="Centaur" pitchFamily="18" charset="0"/>
                <a:ea typeface="굴림" charset="-127"/>
                <a:cs typeface="Times New Roman" pitchFamily="18" charset="0"/>
              </a:rPr>
              <a:t>Additive Selection </a:t>
            </a:r>
          </a:p>
        </p:txBody>
      </p:sp>
      <p:sp>
        <p:nvSpPr>
          <p:cNvPr id="7" name="Rectangle 6"/>
          <p:cNvSpPr/>
          <p:nvPr/>
        </p:nvSpPr>
        <p:spPr>
          <a:xfrm>
            <a:off x="1524000" y="1828800"/>
            <a:ext cx="6858000" cy="954107"/>
          </a:xfrm>
          <a:prstGeom prst="rect">
            <a:avLst/>
          </a:prstGeom>
        </p:spPr>
        <p:txBody>
          <a:bodyPr wrap="square">
            <a:spAutoFit/>
          </a:bodyPr>
          <a:lstStyle/>
          <a:p>
            <a:r>
              <a:rPr lang="en-US" altLang="ko-KR" sz="2800" b="1" dirty="0" err="1" smtClean="0">
                <a:latin typeface="Centaur" pitchFamily="18" charset="0"/>
              </a:rPr>
              <a:t>Effctiveness</a:t>
            </a:r>
            <a:r>
              <a:rPr lang="en-US" altLang="ko-KR" sz="2800" b="1" dirty="0" smtClean="0">
                <a:latin typeface="Centaur" pitchFamily="18" charset="0"/>
              </a:rPr>
              <a:t> of 20% active DBNPA biocide against SRB</a:t>
            </a:r>
            <a:endParaRPr lang="ko-KR" altLang="en-US" sz="2800" dirty="0">
              <a:latin typeface="Centaur" pitchFamily="18" charset="0"/>
            </a:endParaRPr>
          </a:p>
        </p:txBody>
      </p:sp>
      <p:sp>
        <p:nvSpPr>
          <p:cNvPr id="11" name="TextBox 10"/>
          <p:cNvSpPr txBox="1"/>
          <p:nvPr/>
        </p:nvSpPr>
        <p:spPr>
          <a:xfrm>
            <a:off x="1828800" y="6172200"/>
            <a:ext cx="5867400" cy="369332"/>
          </a:xfrm>
          <a:prstGeom prst="rect">
            <a:avLst/>
          </a:prstGeom>
          <a:noFill/>
        </p:spPr>
        <p:txBody>
          <a:bodyPr wrap="square" rtlCol="0">
            <a:spAutoFit/>
          </a:bodyPr>
          <a:lstStyle/>
          <a:p>
            <a:r>
              <a:rPr lang="en-US" altLang="ko-KR" i="1" dirty="0" smtClean="0">
                <a:latin typeface="Centaur" pitchFamily="18" charset="0"/>
              </a:rPr>
              <a:t>Source : Fracture-Stimulation in the Marcellus Shale, 2009</a:t>
            </a:r>
            <a:endParaRPr lang="ko-KR" altLang="en-US" dirty="0">
              <a:solidFill>
                <a:sysClr val="windowText" lastClr="000000"/>
              </a:solidFill>
              <a:latin typeface="Centaur" pitchFamily="18" charset="0"/>
            </a:endParaRPr>
          </a:p>
        </p:txBody>
      </p:sp>
      <p:pic>
        <p:nvPicPr>
          <p:cNvPr id="109570" name="Picture 2"/>
          <p:cNvPicPr>
            <a:picLocks noGrp="1" noChangeAspect="1" noChangeArrowheads="1"/>
          </p:cNvPicPr>
          <p:nvPr>
            <p:ph idx="1"/>
          </p:nvPr>
        </p:nvPicPr>
        <p:blipFill>
          <a:blip r:embed="rId2" cstate="print"/>
          <a:srcRect/>
          <a:stretch>
            <a:fillRect/>
          </a:stretch>
        </p:blipFill>
        <p:spPr bwMode="auto">
          <a:xfrm>
            <a:off x="1371600" y="2286000"/>
            <a:ext cx="6696890" cy="3962400"/>
          </a:xfrm>
          <a:prstGeom prst="rect">
            <a:avLst/>
          </a:prstGeom>
          <a:noFill/>
          <a:ln w="9525">
            <a:noFill/>
            <a:miter lim="800000"/>
            <a:headEnd/>
            <a:tailEnd/>
          </a:ln>
        </p:spPr>
      </p:pic>
      <p:grpSp>
        <p:nvGrpSpPr>
          <p:cNvPr id="6" name="Group 5"/>
          <p:cNvGrpSpPr/>
          <p:nvPr/>
        </p:nvGrpSpPr>
        <p:grpSpPr>
          <a:xfrm>
            <a:off x="6858000" y="228600"/>
            <a:ext cx="1904999" cy="847996"/>
            <a:chOff x="6858000" y="228600"/>
            <a:chExt cx="1904999" cy="847996"/>
          </a:xfrm>
        </p:grpSpPr>
        <p:pic>
          <p:nvPicPr>
            <p:cNvPr id="8" name="Picture 7" descr="C:\Documents and Settings\kzs145\Desktop\psu_wht.emf"/>
            <p:cNvPicPr>
              <a:picLocks noChangeAspect="1" noChangeArrowheads="1"/>
            </p:cNvPicPr>
            <p:nvPr/>
          </p:nvPicPr>
          <p:blipFill>
            <a:blip r:embed="rId3" cstate="print"/>
            <a:srcRect/>
            <a:stretch>
              <a:fillRect/>
            </a:stretch>
          </p:blipFill>
          <p:spPr bwMode="auto">
            <a:xfrm>
              <a:off x="6858000" y="228600"/>
              <a:ext cx="1904999" cy="847996"/>
            </a:xfrm>
            <a:prstGeom prst="rect">
              <a:avLst/>
            </a:prstGeom>
            <a:noFill/>
            <a:ln w="9525">
              <a:noFill/>
              <a:miter lim="800000"/>
              <a:headEnd/>
              <a:tailEnd/>
            </a:ln>
          </p:spPr>
        </p:pic>
        <p:sp>
          <p:nvSpPr>
            <p:cNvPr id="10" name="TextBox 9"/>
            <p:cNvSpPr txBox="1"/>
            <p:nvPr/>
          </p:nvSpPr>
          <p:spPr>
            <a:xfrm>
              <a:off x="8001000" y="468868"/>
              <a:ext cx="710451" cy="261610"/>
            </a:xfrm>
            <a:prstGeom prst="rect">
              <a:avLst/>
            </a:prstGeom>
            <a:noFill/>
          </p:spPr>
          <p:txBody>
            <a:bodyPr wrap="none" rtlCol="0">
              <a:spAutoFit/>
            </a:bodyPr>
            <a:lstStyle/>
            <a:p>
              <a:r>
                <a:rPr lang="en-US" sz="1100" b="1" dirty="0" smtClean="0">
                  <a:solidFill>
                    <a:schemeClr val="bg1"/>
                  </a:solidFill>
                  <a:latin typeface="Centaur" pitchFamily="18" charset="0"/>
                </a:rPr>
                <a:t>EME 580</a:t>
              </a:r>
              <a:endParaRPr lang="en-US" sz="1100" b="1" dirty="0">
                <a:solidFill>
                  <a:schemeClr val="bg1"/>
                </a:solidFill>
                <a:latin typeface="Centaur" pitchFamily="18" charset="0"/>
              </a:endParaRPr>
            </a:p>
          </p:txBody>
        </p:sp>
      </p:grpSp>
    </p:spTree>
    <p:extLst>
      <p:ext uri="{BB962C8B-B14F-4D97-AF65-F5344CB8AC3E}">
        <p14:creationId xmlns:p14="http://schemas.microsoft.com/office/powerpoint/2010/main" val="2361976407"/>
      </p:ext>
    </p:extLst>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304800" y="0"/>
            <a:ext cx="6324600" cy="1143000"/>
          </a:xfrm>
        </p:spPr>
        <p:txBody>
          <a:bodyPr wrap="square" numCol="1" anchorCtr="0" compatLnSpc="1">
            <a:prstTxWarp prst="textNoShape">
              <a:avLst/>
            </a:prstTxWarp>
            <a:normAutofit/>
          </a:bodyPr>
          <a:lstStyle/>
          <a:p>
            <a:pPr algn="ctr" eaLnBrk="1" hangingPunct="1">
              <a:defRPr/>
            </a:pPr>
            <a:r>
              <a:rPr lang="en-US" altLang="ko-KR" sz="4800" b="1" cap="none" dirty="0" smtClean="0">
                <a:latin typeface="Centaur" pitchFamily="18" charset="0"/>
                <a:ea typeface="굴림" charset="-127"/>
                <a:cs typeface="Times New Roman" pitchFamily="18" charset="0"/>
              </a:rPr>
              <a:t>Additive Selection </a:t>
            </a:r>
          </a:p>
        </p:txBody>
      </p:sp>
      <p:sp>
        <p:nvSpPr>
          <p:cNvPr id="10" name="Content Placeholder 9"/>
          <p:cNvSpPr>
            <a:spLocks noGrp="1"/>
          </p:cNvSpPr>
          <p:nvPr>
            <p:ph idx="1"/>
          </p:nvPr>
        </p:nvSpPr>
        <p:spPr>
          <a:xfrm>
            <a:off x="685800" y="1676400"/>
            <a:ext cx="7848600" cy="5029200"/>
          </a:xfrm>
        </p:spPr>
        <p:txBody>
          <a:bodyPr/>
          <a:lstStyle/>
          <a:p>
            <a:pPr>
              <a:buFont typeface="Wingdings" pitchFamily="2" charset="2"/>
              <a:buChar char="Ø"/>
            </a:pPr>
            <a:r>
              <a:rPr lang="en-US" altLang="ko-KR" sz="2800" dirty="0" smtClean="0">
                <a:latin typeface="Centaur" pitchFamily="18" charset="0"/>
              </a:rPr>
              <a:t>Clay Stabilizer : 2% Potassium chloride + 2gpt clay stabilizing agent (CS)</a:t>
            </a:r>
            <a:endParaRPr lang="ko-KR" altLang="ko-KR" sz="2800" dirty="0" smtClean="0">
              <a:latin typeface="Centaur" pitchFamily="18" charset="0"/>
            </a:endParaRPr>
          </a:p>
          <a:p>
            <a:pPr lvl="1" algn="just">
              <a:defRPr/>
            </a:pPr>
            <a:r>
              <a:rPr lang="en-US" altLang="ko-KR" sz="2400" dirty="0" smtClean="0">
                <a:latin typeface="Centaur" pitchFamily="18" charset="0"/>
              </a:rPr>
              <a:t>Essential because of clay abundance </a:t>
            </a:r>
          </a:p>
          <a:p>
            <a:pPr lvl="1" algn="just">
              <a:defRPr/>
            </a:pPr>
            <a:r>
              <a:rPr lang="en-US" altLang="ko-KR" sz="2400" dirty="0" smtClean="0">
                <a:latin typeface="Centaur" pitchFamily="18" charset="0"/>
              </a:rPr>
              <a:t>Cost effective than 4% KCL</a:t>
            </a:r>
          </a:p>
          <a:p>
            <a:pPr lvl="1" algn="just">
              <a:defRPr/>
            </a:pPr>
            <a:endParaRPr lang="en-US" altLang="ko-KR" sz="2400" dirty="0" smtClean="0">
              <a:latin typeface="Centaur" pitchFamily="18" charset="0"/>
              <a:ea typeface="굴림" charset="-127"/>
              <a:cs typeface="Times New Roman" pitchFamily="18" charset="0"/>
            </a:endParaRPr>
          </a:p>
          <a:p>
            <a:pPr>
              <a:buFont typeface="Wingdings" pitchFamily="2" charset="2"/>
              <a:buChar char="Ø"/>
            </a:pPr>
            <a:r>
              <a:rPr lang="en-US" altLang="ko-KR" sz="2800" dirty="0" smtClean="0">
                <a:latin typeface="Centaur" pitchFamily="18" charset="0"/>
              </a:rPr>
              <a:t>Scale inhibitor – anionic </a:t>
            </a:r>
            <a:r>
              <a:rPr lang="en-US" altLang="ko-KR" sz="2800" dirty="0" err="1" smtClean="0">
                <a:latin typeface="Centaur" pitchFamily="18" charset="0"/>
              </a:rPr>
              <a:t>phosponates</a:t>
            </a:r>
            <a:endParaRPr lang="ko-KR" altLang="ko-KR" sz="2800" dirty="0" smtClean="0">
              <a:latin typeface="Centaur" pitchFamily="18" charset="0"/>
            </a:endParaRPr>
          </a:p>
          <a:p>
            <a:pPr lvl="1" algn="just">
              <a:defRPr/>
            </a:pPr>
            <a:r>
              <a:rPr lang="en-US" altLang="ko-KR" dirty="0" smtClean="0">
                <a:latin typeface="Centaur" pitchFamily="18" charset="0"/>
                <a:ea typeface="굴림" charset="-127"/>
                <a:cs typeface="Times New Roman" pitchFamily="18" charset="0"/>
              </a:rPr>
              <a:t> </a:t>
            </a:r>
            <a:r>
              <a:rPr lang="en-US" altLang="ko-KR" sz="2400" dirty="0" smtClean="0">
                <a:latin typeface="Centaur" pitchFamily="18" charset="0"/>
              </a:rPr>
              <a:t>Most commonly used and cost effective </a:t>
            </a:r>
          </a:p>
          <a:p>
            <a:pPr lvl="1" algn="just">
              <a:defRPr/>
            </a:pPr>
            <a:r>
              <a:rPr lang="en-US" altLang="ko-KR" sz="2400" dirty="0" smtClean="0">
                <a:latin typeface="Centaur" pitchFamily="18" charset="0"/>
                <a:ea typeface="굴림" charset="-127"/>
                <a:cs typeface="Times New Roman" pitchFamily="18" charset="0"/>
              </a:rPr>
              <a:t> Compatible with other additives</a:t>
            </a:r>
          </a:p>
        </p:txBody>
      </p:sp>
      <p:grpSp>
        <p:nvGrpSpPr>
          <p:cNvPr id="4" name="Group 3"/>
          <p:cNvGrpSpPr/>
          <p:nvPr/>
        </p:nvGrpSpPr>
        <p:grpSpPr>
          <a:xfrm>
            <a:off x="6858000" y="228600"/>
            <a:ext cx="1904999" cy="847996"/>
            <a:chOff x="6858000" y="228600"/>
            <a:chExt cx="1904999" cy="847996"/>
          </a:xfrm>
        </p:grpSpPr>
        <p:pic>
          <p:nvPicPr>
            <p:cNvPr id="5" name="Picture 4" descr="C:\Documents and Settings\kzs145\Desktop\psu_wht.emf"/>
            <p:cNvPicPr>
              <a:picLocks noChangeAspect="1" noChangeArrowheads="1"/>
            </p:cNvPicPr>
            <p:nvPr/>
          </p:nvPicPr>
          <p:blipFill>
            <a:blip r:embed="rId2" cstate="print"/>
            <a:srcRect/>
            <a:stretch>
              <a:fillRect/>
            </a:stretch>
          </p:blipFill>
          <p:spPr bwMode="auto">
            <a:xfrm>
              <a:off x="6858000" y="228600"/>
              <a:ext cx="1904999" cy="847996"/>
            </a:xfrm>
            <a:prstGeom prst="rect">
              <a:avLst/>
            </a:prstGeom>
            <a:noFill/>
            <a:ln w="9525">
              <a:noFill/>
              <a:miter lim="800000"/>
              <a:headEnd/>
              <a:tailEnd/>
            </a:ln>
          </p:spPr>
        </p:pic>
        <p:sp>
          <p:nvSpPr>
            <p:cNvPr id="6" name="TextBox 5"/>
            <p:cNvSpPr txBox="1"/>
            <p:nvPr/>
          </p:nvSpPr>
          <p:spPr>
            <a:xfrm>
              <a:off x="8001000" y="468868"/>
              <a:ext cx="710451" cy="261610"/>
            </a:xfrm>
            <a:prstGeom prst="rect">
              <a:avLst/>
            </a:prstGeom>
            <a:noFill/>
          </p:spPr>
          <p:txBody>
            <a:bodyPr wrap="none" rtlCol="0">
              <a:spAutoFit/>
            </a:bodyPr>
            <a:lstStyle/>
            <a:p>
              <a:r>
                <a:rPr lang="en-US" sz="1100" b="1" dirty="0" smtClean="0">
                  <a:solidFill>
                    <a:schemeClr val="bg1"/>
                  </a:solidFill>
                  <a:latin typeface="Centaur" pitchFamily="18" charset="0"/>
                </a:rPr>
                <a:t>EME 580</a:t>
              </a:r>
              <a:endParaRPr lang="en-US" sz="1100" b="1" dirty="0">
                <a:solidFill>
                  <a:schemeClr val="bg1"/>
                </a:solidFill>
                <a:latin typeface="Centaur" pitchFamily="18" charset="0"/>
              </a:endParaRPr>
            </a:p>
          </p:txBody>
        </p:sp>
      </p:grpSp>
    </p:spTree>
    <p:extLst>
      <p:ext uri="{BB962C8B-B14F-4D97-AF65-F5344CB8AC3E}">
        <p14:creationId xmlns:p14="http://schemas.microsoft.com/office/powerpoint/2010/main" val="1334010043"/>
      </p:ext>
    </p:extLst>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304800" y="0"/>
            <a:ext cx="6324600" cy="1143000"/>
          </a:xfrm>
        </p:spPr>
        <p:txBody>
          <a:bodyPr wrap="square" numCol="1" anchorCtr="0" compatLnSpc="1">
            <a:prstTxWarp prst="textNoShape">
              <a:avLst/>
            </a:prstTxWarp>
            <a:normAutofit/>
          </a:bodyPr>
          <a:lstStyle/>
          <a:p>
            <a:pPr algn="ctr" eaLnBrk="1" hangingPunct="1">
              <a:defRPr/>
            </a:pPr>
            <a:r>
              <a:rPr lang="en-US" altLang="ko-KR" sz="4800" b="1" cap="none" dirty="0" smtClean="0">
                <a:latin typeface="Centaur" pitchFamily="18" charset="0"/>
                <a:ea typeface="굴림" charset="-127"/>
                <a:cs typeface="Times New Roman" pitchFamily="18" charset="0"/>
              </a:rPr>
              <a:t>Additive Selection </a:t>
            </a:r>
          </a:p>
        </p:txBody>
      </p:sp>
      <p:sp>
        <p:nvSpPr>
          <p:cNvPr id="7" name="Rectangle 6"/>
          <p:cNvSpPr/>
          <p:nvPr/>
        </p:nvSpPr>
        <p:spPr>
          <a:xfrm>
            <a:off x="533400" y="1447800"/>
            <a:ext cx="5715000" cy="954107"/>
          </a:xfrm>
          <a:prstGeom prst="rect">
            <a:avLst/>
          </a:prstGeom>
        </p:spPr>
        <p:txBody>
          <a:bodyPr wrap="square">
            <a:spAutoFit/>
          </a:bodyPr>
          <a:lstStyle/>
          <a:p>
            <a:r>
              <a:rPr lang="en-US" altLang="ko-KR" sz="2800" b="1" dirty="0" smtClean="0">
                <a:latin typeface="Centaur" pitchFamily="18" charset="0"/>
              </a:rPr>
              <a:t>Clay and </a:t>
            </a:r>
            <a:r>
              <a:rPr lang="en-US" altLang="ko-KR" sz="2800" b="1" dirty="0" smtClean="0">
                <a:latin typeface="Centaur" pitchFamily="18" charset="0"/>
              </a:rPr>
              <a:t>Mineralogy </a:t>
            </a:r>
            <a:endParaRPr lang="en-US" altLang="ko-KR" sz="2800" b="1" dirty="0" smtClean="0">
              <a:latin typeface="Centaur" pitchFamily="18" charset="0"/>
            </a:endParaRPr>
          </a:p>
          <a:p>
            <a:endParaRPr lang="ko-KR" altLang="en-US" sz="2800" dirty="0">
              <a:latin typeface="Centaur" pitchFamily="18" charset="0"/>
            </a:endParaRPr>
          </a:p>
        </p:txBody>
      </p:sp>
      <p:sp>
        <p:nvSpPr>
          <p:cNvPr id="11" name="TextBox 10"/>
          <p:cNvSpPr txBox="1"/>
          <p:nvPr/>
        </p:nvSpPr>
        <p:spPr>
          <a:xfrm rot="18328564">
            <a:off x="7720422" y="5445807"/>
            <a:ext cx="1676400" cy="923330"/>
          </a:xfrm>
          <a:prstGeom prst="rect">
            <a:avLst/>
          </a:prstGeom>
          <a:noFill/>
        </p:spPr>
        <p:txBody>
          <a:bodyPr wrap="square" rtlCol="0">
            <a:spAutoFit/>
          </a:bodyPr>
          <a:lstStyle/>
          <a:p>
            <a:r>
              <a:rPr lang="en-US" altLang="ko-KR" b="1" i="1" dirty="0" smtClean="0"/>
              <a:t>Source: SPE 119900</a:t>
            </a:r>
            <a:endParaRPr lang="ko-KR" altLang="ko-KR" dirty="0" smtClean="0"/>
          </a:p>
          <a:p>
            <a:endParaRPr lang="ko-KR" altLang="en-US" dirty="0">
              <a:solidFill>
                <a:sysClr val="windowText" lastClr="000000"/>
              </a:solidFill>
            </a:endParaRPr>
          </a:p>
        </p:txBody>
      </p:sp>
      <p:pic>
        <p:nvPicPr>
          <p:cNvPr id="10" name="Picture 2"/>
          <p:cNvPicPr>
            <a:picLocks noGrp="1" noChangeAspect="1" noChangeArrowheads="1"/>
          </p:cNvPicPr>
          <p:nvPr>
            <p:ph idx="1"/>
          </p:nvPr>
        </p:nvPicPr>
        <p:blipFill>
          <a:blip r:embed="rId2" cstate="print"/>
          <a:srcRect/>
          <a:stretch>
            <a:fillRect/>
          </a:stretch>
        </p:blipFill>
        <p:spPr bwMode="auto">
          <a:xfrm>
            <a:off x="1447800" y="2057400"/>
            <a:ext cx="6400800" cy="4191000"/>
          </a:xfrm>
          <a:prstGeom prst="rect">
            <a:avLst/>
          </a:prstGeom>
          <a:noFill/>
          <a:ln w="9525">
            <a:noFill/>
            <a:miter lim="800000"/>
            <a:headEnd/>
            <a:tailEnd/>
          </a:ln>
        </p:spPr>
      </p:pic>
      <p:grpSp>
        <p:nvGrpSpPr>
          <p:cNvPr id="6" name="Group 5"/>
          <p:cNvGrpSpPr/>
          <p:nvPr/>
        </p:nvGrpSpPr>
        <p:grpSpPr>
          <a:xfrm>
            <a:off x="6858000" y="228600"/>
            <a:ext cx="1904999" cy="847996"/>
            <a:chOff x="6858000" y="228600"/>
            <a:chExt cx="1904999" cy="847996"/>
          </a:xfrm>
        </p:grpSpPr>
        <p:pic>
          <p:nvPicPr>
            <p:cNvPr id="8" name="Picture 7" descr="C:\Documents and Settings\kzs145\Desktop\psu_wht.emf"/>
            <p:cNvPicPr>
              <a:picLocks noChangeAspect="1" noChangeArrowheads="1"/>
            </p:cNvPicPr>
            <p:nvPr/>
          </p:nvPicPr>
          <p:blipFill>
            <a:blip r:embed="rId3" cstate="print"/>
            <a:srcRect/>
            <a:stretch>
              <a:fillRect/>
            </a:stretch>
          </p:blipFill>
          <p:spPr bwMode="auto">
            <a:xfrm>
              <a:off x="6858000" y="228600"/>
              <a:ext cx="1904999" cy="847996"/>
            </a:xfrm>
            <a:prstGeom prst="rect">
              <a:avLst/>
            </a:prstGeom>
            <a:noFill/>
            <a:ln w="9525">
              <a:noFill/>
              <a:miter lim="800000"/>
              <a:headEnd/>
              <a:tailEnd/>
            </a:ln>
          </p:spPr>
        </p:pic>
        <p:sp>
          <p:nvSpPr>
            <p:cNvPr id="12" name="TextBox 11"/>
            <p:cNvSpPr txBox="1"/>
            <p:nvPr/>
          </p:nvSpPr>
          <p:spPr>
            <a:xfrm>
              <a:off x="8001000" y="468868"/>
              <a:ext cx="710451" cy="261610"/>
            </a:xfrm>
            <a:prstGeom prst="rect">
              <a:avLst/>
            </a:prstGeom>
            <a:noFill/>
          </p:spPr>
          <p:txBody>
            <a:bodyPr wrap="none" rtlCol="0">
              <a:spAutoFit/>
            </a:bodyPr>
            <a:lstStyle/>
            <a:p>
              <a:r>
                <a:rPr lang="en-US" sz="1100" b="1" dirty="0" smtClean="0">
                  <a:solidFill>
                    <a:schemeClr val="bg1"/>
                  </a:solidFill>
                  <a:latin typeface="Centaur" pitchFamily="18" charset="0"/>
                </a:rPr>
                <a:t>EME 580</a:t>
              </a:r>
              <a:endParaRPr lang="en-US" sz="1100" b="1" dirty="0">
                <a:solidFill>
                  <a:schemeClr val="bg1"/>
                </a:solidFill>
                <a:latin typeface="Centaur" pitchFamily="18" charset="0"/>
              </a:endParaRPr>
            </a:p>
          </p:txBody>
        </p:sp>
      </p:grpSp>
    </p:spTree>
    <p:extLst>
      <p:ext uri="{BB962C8B-B14F-4D97-AF65-F5344CB8AC3E}">
        <p14:creationId xmlns:p14="http://schemas.microsoft.com/office/powerpoint/2010/main" val="3315519053"/>
      </p:ext>
    </p:extLst>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304800" y="0"/>
            <a:ext cx="6324600" cy="1143000"/>
          </a:xfrm>
        </p:spPr>
        <p:txBody>
          <a:bodyPr wrap="square" numCol="1" anchorCtr="0" compatLnSpc="1">
            <a:prstTxWarp prst="textNoShape">
              <a:avLst/>
            </a:prstTxWarp>
            <a:normAutofit/>
          </a:bodyPr>
          <a:lstStyle/>
          <a:p>
            <a:pPr algn="ctr" eaLnBrk="1" hangingPunct="1">
              <a:defRPr/>
            </a:pPr>
            <a:r>
              <a:rPr lang="en-US" altLang="ko-KR" sz="4800" b="1" cap="none" dirty="0" smtClean="0">
                <a:latin typeface="Centaur" pitchFamily="18" charset="0"/>
                <a:ea typeface="굴림" charset="-127"/>
                <a:cs typeface="Times New Roman" pitchFamily="18" charset="0"/>
              </a:rPr>
              <a:t>Additive Selection </a:t>
            </a:r>
          </a:p>
        </p:txBody>
      </p:sp>
      <p:sp>
        <p:nvSpPr>
          <p:cNvPr id="10" name="Content Placeholder 9"/>
          <p:cNvSpPr>
            <a:spLocks noGrp="1"/>
          </p:cNvSpPr>
          <p:nvPr>
            <p:ph idx="1"/>
          </p:nvPr>
        </p:nvSpPr>
        <p:spPr>
          <a:xfrm>
            <a:off x="685800" y="1676400"/>
            <a:ext cx="7848600" cy="5029200"/>
          </a:xfrm>
        </p:spPr>
        <p:txBody>
          <a:bodyPr/>
          <a:lstStyle/>
          <a:p>
            <a:pPr>
              <a:buFont typeface="Wingdings" pitchFamily="2" charset="2"/>
              <a:buChar char="Ø"/>
            </a:pPr>
            <a:r>
              <a:rPr lang="en-US" altLang="ko-KR" sz="2800" dirty="0" smtClean="0">
                <a:latin typeface="Centaur" pitchFamily="18" charset="0"/>
              </a:rPr>
              <a:t>Corrosion inhibitor – </a:t>
            </a:r>
            <a:r>
              <a:rPr lang="en-US" altLang="ko-KR" sz="2800" dirty="0" err="1" smtClean="0">
                <a:latin typeface="Centaur" pitchFamily="18" charset="0"/>
              </a:rPr>
              <a:t>N,n,dimethyl</a:t>
            </a:r>
            <a:r>
              <a:rPr lang="en-US" altLang="ko-KR" sz="2800" dirty="0" smtClean="0">
                <a:latin typeface="Centaur" pitchFamily="18" charset="0"/>
              </a:rPr>
              <a:t> </a:t>
            </a:r>
            <a:r>
              <a:rPr lang="en-US" altLang="ko-KR" sz="2800" dirty="0" err="1" smtClean="0">
                <a:latin typeface="Centaur" pitchFamily="18" charset="0"/>
              </a:rPr>
              <a:t>formamide</a:t>
            </a:r>
            <a:endParaRPr lang="ko-KR" altLang="ko-KR" sz="2800" dirty="0" smtClean="0">
              <a:latin typeface="Centaur" pitchFamily="18" charset="0"/>
            </a:endParaRPr>
          </a:p>
          <a:p>
            <a:pPr lvl="1" algn="just">
              <a:defRPr/>
            </a:pPr>
            <a:r>
              <a:rPr lang="en-US" altLang="ko-KR" sz="2400" dirty="0" smtClean="0">
                <a:latin typeface="Centaur" pitchFamily="18" charset="0"/>
              </a:rPr>
              <a:t>Performs well at our temperature range of 100-300F</a:t>
            </a:r>
          </a:p>
          <a:p>
            <a:pPr lvl="1" algn="just">
              <a:defRPr/>
            </a:pPr>
            <a:r>
              <a:rPr lang="en-US" altLang="ko-KR" sz="2400" dirty="0" smtClean="0">
                <a:latin typeface="Centaur" pitchFamily="18" charset="0"/>
              </a:rPr>
              <a:t>Cost effective</a:t>
            </a:r>
          </a:p>
          <a:p>
            <a:pPr lvl="1" algn="just">
              <a:defRPr/>
            </a:pPr>
            <a:endParaRPr lang="en-US" altLang="ko-KR" sz="2400" dirty="0" smtClean="0">
              <a:latin typeface="Centaur" pitchFamily="18" charset="0"/>
            </a:endParaRPr>
          </a:p>
          <a:p>
            <a:pPr>
              <a:buFont typeface="Wingdings" pitchFamily="2" charset="2"/>
              <a:buChar char="Ø"/>
            </a:pPr>
            <a:r>
              <a:rPr lang="en-US" altLang="ko-KR" sz="2800" dirty="0" smtClean="0">
                <a:latin typeface="Centaur" pitchFamily="18" charset="0"/>
              </a:rPr>
              <a:t>Breaker – </a:t>
            </a:r>
            <a:r>
              <a:rPr lang="en-US" altLang="ko-KR" sz="2800" dirty="0" err="1" smtClean="0">
                <a:latin typeface="Centaur" pitchFamily="18" charset="0"/>
              </a:rPr>
              <a:t>peroxydisulfate</a:t>
            </a:r>
            <a:endParaRPr lang="ko-KR" altLang="ko-KR" sz="2800" dirty="0" smtClean="0">
              <a:latin typeface="Centaur" pitchFamily="18" charset="0"/>
            </a:endParaRPr>
          </a:p>
          <a:p>
            <a:pPr lvl="1" algn="just">
              <a:defRPr/>
            </a:pPr>
            <a:r>
              <a:rPr lang="en-US" altLang="ko-KR" dirty="0" smtClean="0">
                <a:latin typeface="Centaur" pitchFamily="18" charset="0"/>
                <a:ea typeface="굴림" charset="-127"/>
                <a:cs typeface="Times New Roman" pitchFamily="18" charset="0"/>
              </a:rPr>
              <a:t> </a:t>
            </a:r>
            <a:r>
              <a:rPr lang="en-US" altLang="ko-KR" sz="2400" dirty="0" smtClean="0">
                <a:latin typeface="Centaur" pitchFamily="18" charset="0"/>
              </a:rPr>
              <a:t>Breaks down the viscosity of the gelling agent to aid in releasing the </a:t>
            </a:r>
            <a:r>
              <a:rPr lang="en-US" altLang="ko-KR" sz="2400" dirty="0" err="1" smtClean="0">
                <a:latin typeface="Centaur" pitchFamily="18" charset="0"/>
              </a:rPr>
              <a:t>proppant</a:t>
            </a:r>
            <a:r>
              <a:rPr lang="en-US" altLang="ko-KR" sz="2400" dirty="0" smtClean="0">
                <a:latin typeface="Centaur" pitchFamily="18" charset="0"/>
              </a:rPr>
              <a:t> and enhance the volume of </a:t>
            </a:r>
            <a:r>
              <a:rPr lang="en-US" altLang="ko-KR" sz="2400" dirty="0" err="1" smtClean="0">
                <a:latin typeface="Centaur" pitchFamily="18" charset="0"/>
              </a:rPr>
              <a:t>flowback</a:t>
            </a:r>
            <a:r>
              <a:rPr lang="en-US" altLang="ko-KR" sz="2400" dirty="0" smtClean="0">
                <a:latin typeface="Centaur" pitchFamily="18" charset="0"/>
              </a:rPr>
              <a:t> water after completion. </a:t>
            </a:r>
          </a:p>
          <a:p>
            <a:pPr lvl="1" algn="just">
              <a:defRPr/>
            </a:pPr>
            <a:r>
              <a:rPr lang="en-US" altLang="ko-KR" sz="2400" dirty="0" smtClean="0">
                <a:latin typeface="Centaur" pitchFamily="18" charset="0"/>
              </a:rPr>
              <a:t>Most commonly used and cost effective </a:t>
            </a:r>
          </a:p>
          <a:p>
            <a:pPr lvl="1" algn="just">
              <a:buNone/>
              <a:defRPr/>
            </a:pPr>
            <a:r>
              <a:rPr lang="en-US" altLang="ko-KR" sz="2400" dirty="0" smtClean="0">
                <a:latin typeface="Centaur" pitchFamily="18" charset="0"/>
                <a:ea typeface="굴림" charset="-127"/>
                <a:cs typeface="Times New Roman" pitchFamily="18" charset="0"/>
              </a:rPr>
              <a:t> </a:t>
            </a:r>
          </a:p>
        </p:txBody>
      </p:sp>
      <p:grpSp>
        <p:nvGrpSpPr>
          <p:cNvPr id="4" name="Group 3"/>
          <p:cNvGrpSpPr/>
          <p:nvPr/>
        </p:nvGrpSpPr>
        <p:grpSpPr>
          <a:xfrm>
            <a:off x="6858000" y="228600"/>
            <a:ext cx="1904999" cy="847996"/>
            <a:chOff x="6858000" y="228600"/>
            <a:chExt cx="1904999" cy="847996"/>
          </a:xfrm>
        </p:grpSpPr>
        <p:pic>
          <p:nvPicPr>
            <p:cNvPr id="5" name="Picture 4" descr="C:\Documents and Settings\kzs145\Desktop\psu_wht.emf"/>
            <p:cNvPicPr>
              <a:picLocks noChangeAspect="1" noChangeArrowheads="1"/>
            </p:cNvPicPr>
            <p:nvPr/>
          </p:nvPicPr>
          <p:blipFill>
            <a:blip r:embed="rId2" cstate="print"/>
            <a:srcRect/>
            <a:stretch>
              <a:fillRect/>
            </a:stretch>
          </p:blipFill>
          <p:spPr bwMode="auto">
            <a:xfrm>
              <a:off x="6858000" y="228600"/>
              <a:ext cx="1904999" cy="847996"/>
            </a:xfrm>
            <a:prstGeom prst="rect">
              <a:avLst/>
            </a:prstGeom>
            <a:noFill/>
            <a:ln w="9525">
              <a:noFill/>
              <a:miter lim="800000"/>
              <a:headEnd/>
              <a:tailEnd/>
            </a:ln>
          </p:spPr>
        </p:pic>
        <p:sp>
          <p:nvSpPr>
            <p:cNvPr id="6" name="TextBox 5"/>
            <p:cNvSpPr txBox="1"/>
            <p:nvPr/>
          </p:nvSpPr>
          <p:spPr>
            <a:xfrm>
              <a:off x="8001000" y="468868"/>
              <a:ext cx="710451" cy="261610"/>
            </a:xfrm>
            <a:prstGeom prst="rect">
              <a:avLst/>
            </a:prstGeom>
            <a:noFill/>
          </p:spPr>
          <p:txBody>
            <a:bodyPr wrap="none" rtlCol="0">
              <a:spAutoFit/>
            </a:bodyPr>
            <a:lstStyle/>
            <a:p>
              <a:r>
                <a:rPr lang="en-US" sz="1100" b="1" dirty="0" smtClean="0">
                  <a:solidFill>
                    <a:schemeClr val="bg1"/>
                  </a:solidFill>
                  <a:latin typeface="Centaur" pitchFamily="18" charset="0"/>
                </a:rPr>
                <a:t>EME 580</a:t>
              </a:r>
              <a:endParaRPr lang="en-US" sz="1100" b="1" dirty="0">
                <a:solidFill>
                  <a:schemeClr val="bg1"/>
                </a:solidFill>
                <a:latin typeface="Centaur" pitchFamily="18" charset="0"/>
              </a:endParaRPr>
            </a:p>
          </p:txBody>
        </p:sp>
      </p:grpSp>
    </p:spTree>
    <p:extLst>
      <p:ext uri="{BB962C8B-B14F-4D97-AF65-F5344CB8AC3E}">
        <p14:creationId xmlns:p14="http://schemas.microsoft.com/office/powerpoint/2010/main" val="584397759"/>
      </p:ext>
    </p:extLst>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www.gaiaactive.com/wordpress/wp-content/uploads/2008/11/energy-efficiency-conservation.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943600" y="4517232"/>
            <a:ext cx="3107491" cy="2264568"/>
          </a:xfrm>
          <a:prstGeom prst="rect">
            <a:avLst/>
          </a:prstGeom>
          <a:extLst>
            <a:ext uri="{909E8E84-426E-40DD-AFC4-6F175D3DCCD1}">
              <a14:hiddenFill xmlns:a14="http://schemas.microsoft.com/office/drawing/2010/main">
                <a:solidFill>
                  <a:srgbClr val="FFFFFF"/>
                </a:solidFill>
              </a14:hiddenFill>
            </a:ext>
          </a:extLst>
        </p:spPr>
        <p:style>
          <a:lnRef idx="0">
            <a:schemeClr val="accent4"/>
          </a:lnRef>
          <a:fillRef idx="3">
            <a:schemeClr val="accent4"/>
          </a:fillRef>
          <a:effectRef idx="3">
            <a:schemeClr val="accent4"/>
          </a:effectRef>
          <a:fontRef idx="minor">
            <a:schemeClr val="lt1"/>
          </a:fontRef>
        </p:style>
      </p:pic>
      <p:sp>
        <p:nvSpPr>
          <p:cNvPr id="2" name="Title 1"/>
          <p:cNvSpPr>
            <a:spLocks noGrp="1"/>
          </p:cNvSpPr>
          <p:nvPr>
            <p:ph type="title"/>
          </p:nvPr>
        </p:nvSpPr>
        <p:spPr/>
        <p:txBody>
          <a:bodyPr>
            <a:normAutofit/>
          </a:bodyPr>
          <a:lstStyle/>
          <a:p>
            <a:r>
              <a:rPr lang="en-US" sz="3200" dirty="0">
                <a:latin typeface="Centaur" pitchFamily="18" charset="0"/>
                <a:cs typeface="Times New Roman" pitchFamily="18" charset="0"/>
              </a:rPr>
              <a:t>Efficient Centralized Solutions </a:t>
            </a:r>
            <a:endParaRPr lang="en-US" sz="3200" dirty="0">
              <a:latin typeface="Centaur" pitchFamily="18" charset="0"/>
            </a:endParaRPr>
          </a:p>
        </p:txBody>
      </p:sp>
      <p:grpSp>
        <p:nvGrpSpPr>
          <p:cNvPr id="4" name="Group 3"/>
          <p:cNvGrpSpPr/>
          <p:nvPr/>
        </p:nvGrpSpPr>
        <p:grpSpPr>
          <a:xfrm>
            <a:off x="6858000" y="228600"/>
            <a:ext cx="1904999" cy="847996"/>
            <a:chOff x="6858000" y="228600"/>
            <a:chExt cx="1904999" cy="847996"/>
          </a:xfrm>
        </p:grpSpPr>
        <p:pic>
          <p:nvPicPr>
            <p:cNvPr id="7" name="Picture 6" descr="C:\Documents and Settings\kzs145\Desktop\psu_wht.emf"/>
            <p:cNvPicPr>
              <a:picLocks noChangeAspect="1" noChangeArrowheads="1"/>
            </p:cNvPicPr>
            <p:nvPr/>
          </p:nvPicPr>
          <p:blipFill>
            <a:blip r:embed="rId3" cstate="print"/>
            <a:srcRect/>
            <a:stretch>
              <a:fillRect/>
            </a:stretch>
          </p:blipFill>
          <p:spPr bwMode="auto">
            <a:xfrm>
              <a:off x="6858000" y="228600"/>
              <a:ext cx="1904999" cy="847996"/>
            </a:xfrm>
            <a:prstGeom prst="rect">
              <a:avLst/>
            </a:prstGeom>
            <a:noFill/>
            <a:ln w="9525">
              <a:noFill/>
              <a:miter lim="800000"/>
              <a:headEnd/>
              <a:tailEnd/>
            </a:ln>
          </p:spPr>
        </p:pic>
        <p:sp>
          <p:nvSpPr>
            <p:cNvPr id="3" name="TextBox 2"/>
            <p:cNvSpPr txBox="1"/>
            <p:nvPr/>
          </p:nvSpPr>
          <p:spPr>
            <a:xfrm>
              <a:off x="8001000" y="468868"/>
              <a:ext cx="745717" cy="261610"/>
            </a:xfrm>
            <a:prstGeom prst="rect">
              <a:avLst/>
            </a:prstGeom>
            <a:noFill/>
          </p:spPr>
          <p:txBody>
            <a:bodyPr wrap="none" rtlCol="0">
              <a:spAutoFit/>
            </a:bodyPr>
            <a:lstStyle/>
            <a:p>
              <a:r>
                <a:rPr lang="en-US" sz="1100" b="1" dirty="0" smtClean="0">
                  <a:solidFill>
                    <a:schemeClr val="bg1"/>
                  </a:solidFill>
                  <a:latin typeface="Book Antiqua" pitchFamily="18" charset="0"/>
                </a:rPr>
                <a:t>EME 580</a:t>
              </a:r>
              <a:endParaRPr lang="en-US" sz="1100" b="1" dirty="0">
                <a:solidFill>
                  <a:schemeClr val="bg1"/>
                </a:solidFill>
                <a:latin typeface="Book Antiqua" pitchFamily="18" charset="0"/>
              </a:endParaRPr>
            </a:p>
          </p:txBody>
        </p:sp>
      </p:grpSp>
      <p:sp>
        <p:nvSpPr>
          <p:cNvPr id="5" name="Rectangle 4"/>
          <p:cNvSpPr/>
          <p:nvPr/>
        </p:nvSpPr>
        <p:spPr>
          <a:xfrm>
            <a:off x="342325" y="1219200"/>
            <a:ext cx="2324675" cy="369332"/>
          </a:xfrm>
          <a:prstGeom prst="rect">
            <a:avLst/>
          </a:prstGeom>
        </p:spPr>
        <p:txBody>
          <a:bodyPr wrap="none">
            <a:spAutoFit/>
          </a:bodyPr>
          <a:lstStyle/>
          <a:p>
            <a:r>
              <a:rPr lang="en-US" b="1" dirty="0">
                <a:solidFill>
                  <a:schemeClr val="accent4">
                    <a:lumMod val="75000"/>
                  </a:schemeClr>
                </a:solidFill>
                <a:latin typeface="Centaur" pitchFamily="18" charset="0"/>
                <a:cs typeface="Times New Roman" pitchFamily="18" charset="0"/>
              </a:rPr>
              <a:t>Our central design offers:</a:t>
            </a:r>
          </a:p>
        </p:txBody>
      </p:sp>
      <p:sp>
        <p:nvSpPr>
          <p:cNvPr id="6" name="Rectangle 5"/>
          <p:cNvSpPr/>
          <p:nvPr/>
        </p:nvSpPr>
        <p:spPr>
          <a:xfrm>
            <a:off x="245733" y="1752600"/>
            <a:ext cx="8669667" cy="3170099"/>
          </a:xfrm>
          <a:prstGeom prst="rect">
            <a:avLst/>
          </a:prstGeom>
        </p:spPr>
        <p:txBody>
          <a:bodyPr wrap="square">
            <a:spAutoFit/>
          </a:bodyPr>
          <a:lstStyle/>
          <a:p>
            <a:pPr marL="457200" indent="-457200">
              <a:buFont typeface="Wingdings" pitchFamily="2" charset="2"/>
              <a:buChar char="Ø"/>
            </a:pPr>
            <a:r>
              <a:rPr lang="en-US" sz="2000" dirty="0">
                <a:latin typeface="Centaur" pitchFamily="18" charset="0"/>
                <a:cs typeface="Times New Roman" pitchFamily="18" charset="0"/>
              </a:rPr>
              <a:t>Efficient well completion techniques and fracture fluids </a:t>
            </a:r>
            <a:r>
              <a:rPr lang="en-US" sz="2000" dirty="0" smtClean="0">
                <a:latin typeface="Centaur" pitchFamily="18" charset="0"/>
                <a:cs typeface="Times New Roman" pitchFamily="18" charset="0"/>
              </a:rPr>
              <a:t>design</a:t>
            </a:r>
            <a:br>
              <a:rPr lang="en-US" sz="2000" dirty="0" smtClean="0">
                <a:latin typeface="Centaur" pitchFamily="18" charset="0"/>
                <a:cs typeface="Times New Roman" pitchFamily="18" charset="0"/>
              </a:rPr>
            </a:br>
            <a:endParaRPr lang="en-US" sz="2000" dirty="0">
              <a:latin typeface="Centaur" pitchFamily="18" charset="0"/>
              <a:cs typeface="Times New Roman" pitchFamily="18" charset="0"/>
            </a:endParaRPr>
          </a:p>
          <a:p>
            <a:pPr marL="457200" indent="-457200">
              <a:buFont typeface="Wingdings" pitchFamily="2" charset="2"/>
              <a:buChar char="Ø"/>
            </a:pPr>
            <a:r>
              <a:rPr lang="en-US" sz="2000" dirty="0" smtClean="0">
                <a:latin typeface="Centaur" pitchFamily="18" charset="0"/>
                <a:cs typeface="Times New Roman" pitchFamily="18" charset="0"/>
              </a:rPr>
              <a:t>Higher </a:t>
            </a:r>
            <a:r>
              <a:rPr lang="en-US" sz="2000" dirty="0">
                <a:latin typeface="Centaur" pitchFamily="18" charset="0"/>
                <a:cs typeface="Times New Roman" pitchFamily="18" charset="0"/>
              </a:rPr>
              <a:t>recovery of fracture and produced water for reuse and less need for fresh water to be trucked to and from a site</a:t>
            </a:r>
            <a:r>
              <a:rPr lang="en-US" sz="2000" dirty="0" smtClean="0">
                <a:latin typeface="Centaur" pitchFamily="18" charset="0"/>
                <a:cs typeface="Times New Roman" pitchFamily="18" charset="0"/>
              </a:rPr>
              <a:t>.</a:t>
            </a:r>
            <a:endParaRPr lang="en-US" sz="2000" dirty="0">
              <a:latin typeface="Centaur" pitchFamily="18" charset="0"/>
              <a:cs typeface="Times New Roman" pitchFamily="18" charset="0"/>
            </a:endParaRPr>
          </a:p>
          <a:p>
            <a:pPr marL="457200" indent="-457200">
              <a:lnSpc>
                <a:spcPct val="200000"/>
              </a:lnSpc>
              <a:buFont typeface="Wingdings" pitchFamily="2" charset="2"/>
              <a:buChar char="Ø"/>
            </a:pPr>
            <a:r>
              <a:rPr lang="en-US" sz="2000" dirty="0" smtClean="0">
                <a:latin typeface="Centaur" pitchFamily="18" charset="0"/>
                <a:cs typeface="Times New Roman" pitchFamily="18" charset="0"/>
              </a:rPr>
              <a:t>Treated </a:t>
            </a:r>
            <a:r>
              <a:rPr lang="en-US" sz="2000" dirty="0">
                <a:latin typeface="Centaur" pitchFamily="18" charset="0"/>
                <a:cs typeface="Times New Roman" pitchFamily="18" charset="0"/>
              </a:rPr>
              <a:t>distillate can be immediately reused or stored for ongoing fracture </a:t>
            </a:r>
            <a:r>
              <a:rPr lang="en-US" sz="2000" dirty="0" smtClean="0">
                <a:latin typeface="Centaur" pitchFamily="18" charset="0"/>
                <a:cs typeface="Times New Roman" pitchFamily="18" charset="0"/>
              </a:rPr>
              <a:t>operations</a:t>
            </a:r>
          </a:p>
          <a:p>
            <a:pPr marL="457200" indent="-457200"/>
            <a:endParaRPr lang="en-US" sz="2000" dirty="0">
              <a:latin typeface="Centaur" pitchFamily="18" charset="0"/>
              <a:cs typeface="Times New Roman" pitchFamily="18" charset="0"/>
            </a:endParaRPr>
          </a:p>
          <a:p>
            <a:pPr marL="457200" indent="-457200">
              <a:buFont typeface="Wingdings" pitchFamily="2" charset="2"/>
              <a:buChar char="Ø"/>
            </a:pPr>
            <a:r>
              <a:rPr lang="en-US" sz="2000" dirty="0" smtClean="0">
                <a:latin typeface="Centaur" pitchFamily="18" charset="0"/>
                <a:cs typeface="Times New Roman" pitchFamily="18" charset="0"/>
              </a:rPr>
              <a:t>Generating </a:t>
            </a:r>
            <a:r>
              <a:rPr lang="en-US" sz="2000" dirty="0">
                <a:latin typeface="Centaur" pitchFamily="18" charset="0"/>
                <a:cs typeface="Times New Roman" pitchFamily="18" charset="0"/>
              </a:rPr>
              <a:t>revenue that can help reduce overall treatment costs from beneficial byproduct such </a:t>
            </a:r>
            <a:r>
              <a:rPr lang="en-US" sz="2000" dirty="0" smtClean="0">
                <a:latin typeface="Centaur" pitchFamily="18" charset="0"/>
                <a:cs typeface="Times New Roman" pitchFamily="18" charset="0"/>
              </a:rPr>
              <a:t>as the production of industrial salt and </a:t>
            </a:r>
            <a:r>
              <a:rPr lang="en-US" sz="2000" dirty="0">
                <a:latin typeface="Centaur" pitchFamily="18" charset="0"/>
                <a:cs typeface="Times New Roman" pitchFamily="18" charset="0"/>
              </a:rPr>
              <a:t>road de-icing salt </a:t>
            </a:r>
            <a:r>
              <a:rPr lang="en-US" sz="2000" dirty="0" smtClean="0">
                <a:latin typeface="Centaur" pitchFamily="18" charset="0"/>
                <a:cs typeface="Times New Roman" pitchFamily="18" charset="0"/>
              </a:rPr>
              <a:t>and also clean water.</a:t>
            </a:r>
            <a:endParaRPr lang="en-US" sz="2000" dirty="0">
              <a:latin typeface="Centaur" pitchFamily="18" charset="0"/>
            </a:endParaRPr>
          </a:p>
        </p:txBody>
      </p:sp>
    </p:spTree>
    <p:extLst>
      <p:ext uri="{BB962C8B-B14F-4D97-AF65-F5344CB8AC3E}">
        <p14:creationId xmlns:p14="http://schemas.microsoft.com/office/powerpoint/2010/main" val="9595796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304800" y="0"/>
            <a:ext cx="6324600" cy="1143000"/>
          </a:xfrm>
        </p:spPr>
        <p:txBody>
          <a:bodyPr wrap="square" numCol="1" anchorCtr="0" compatLnSpc="1">
            <a:prstTxWarp prst="textNoShape">
              <a:avLst/>
            </a:prstTxWarp>
            <a:normAutofit/>
          </a:bodyPr>
          <a:lstStyle/>
          <a:p>
            <a:pPr algn="ctr" eaLnBrk="1" hangingPunct="1">
              <a:defRPr/>
            </a:pPr>
            <a:r>
              <a:rPr lang="en-US" altLang="ko-KR" sz="4800" b="1" cap="none" dirty="0" smtClean="0">
                <a:latin typeface="Centaur" pitchFamily="18" charset="0"/>
                <a:ea typeface="굴림" charset="-127"/>
                <a:cs typeface="Times New Roman" pitchFamily="18" charset="0"/>
              </a:rPr>
              <a:t>Additive Selection </a:t>
            </a:r>
          </a:p>
        </p:txBody>
      </p:sp>
      <p:sp>
        <p:nvSpPr>
          <p:cNvPr id="10" name="Content Placeholder 9"/>
          <p:cNvSpPr>
            <a:spLocks noGrp="1"/>
          </p:cNvSpPr>
          <p:nvPr>
            <p:ph idx="1"/>
          </p:nvPr>
        </p:nvSpPr>
        <p:spPr>
          <a:xfrm>
            <a:off x="838200" y="1828800"/>
            <a:ext cx="7848600" cy="5029200"/>
          </a:xfrm>
        </p:spPr>
        <p:txBody>
          <a:bodyPr>
            <a:normAutofit/>
          </a:bodyPr>
          <a:lstStyle/>
          <a:p>
            <a:pPr>
              <a:buFont typeface="Wingdings" pitchFamily="2" charset="2"/>
              <a:buChar char="Ø"/>
            </a:pPr>
            <a:r>
              <a:rPr lang="en-US" altLang="ko-KR" sz="2800" dirty="0" err="1" smtClean="0">
                <a:latin typeface="Centaur" pitchFamily="18" charset="0"/>
              </a:rPr>
              <a:t>Sulfactant</a:t>
            </a:r>
            <a:r>
              <a:rPr lang="en-US" altLang="ko-KR" sz="2800" dirty="0" smtClean="0">
                <a:latin typeface="Centaur" pitchFamily="18" charset="0"/>
              </a:rPr>
              <a:t> :  nonionic </a:t>
            </a:r>
            <a:r>
              <a:rPr lang="en-US" altLang="ko-KR" sz="2800" dirty="0" err="1" smtClean="0">
                <a:latin typeface="Centaur" pitchFamily="18" charset="0"/>
              </a:rPr>
              <a:t>microemulsion</a:t>
            </a:r>
            <a:r>
              <a:rPr lang="en-US" altLang="ko-KR" sz="2800" dirty="0" smtClean="0">
                <a:latin typeface="Centaur" pitchFamily="18" charset="0"/>
              </a:rPr>
              <a:t> containing linier and branched alcohol </a:t>
            </a:r>
            <a:r>
              <a:rPr lang="en-US" altLang="ko-KR" sz="2800" dirty="0" err="1" smtClean="0">
                <a:latin typeface="Centaur" pitchFamily="18" charset="0"/>
              </a:rPr>
              <a:t>ethoxylates</a:t>
            </a:r>
            <a:r>
              <a:rPr lang="en-US" altLang="ko-KR" sz="2800" dirty="0" smtClean="0">
                <a:latin typeface="Centaur" pitchFamily="18" charset="0"/>
              </a:rPr>
              <a:t>  + 2% </a:t>
            </a:r>
            <a:r>
              <a:rPr lang="en-US" altLang="ko-KR" sz="2800" dirty="0" err="1" smtClean="0">
                <a:latin typeface="Centaur" pitchFamily="18" charset="0"/>
              </a:rPr>
              <a:t>ethoxylated</a:t>
            </a:r>
            <a:r>
              <a:rPr lang="en-US" altLang="ko-KR" sz="2800" dirty="0" smtClean="0">
                <a:latin typeface="Centaur" pitchFamily="18" charset="0"/>
              </a:rPr>
              <a:t> alcohol </a:t>
            </a:r>
            <a:r>
              <a:rPr lang="en-US" altLang="ko-KR" sz="2800" dirty="0" err="1" smtClean="0">
                <a:latin typeface="Centaur" pitchFamily="18" charset="0"/>
              </a:rPr>
              <a:t>fluorosurfactant</a:t>
            </a:r>
            <a:endParaRPr lang="en-US" altLang="ko-KR" sz="2800" dirty="0" smtClean="0">
              <a:latin typeface="Centaur" pitchFamily="18" charset="0"/>
            </a:endParaRPr>
          </a:p>
          <a:p>
            <a:pPr lvl="1" algn="just">
              <a:defRPr/>
            </a:pPr>
            <a:r>
              <a:rPr lang="en-US" altLang="ko-KR" sz="2400" dirty="0" smtClean="0">
                <a:latin typeface="Centaur" pitchFamily="18" charset="0"/>
              </a:rPr>
              <a:t>Enhances </a:t>
            </a:r>
            <a:r>
              <a:rPr lang="en-US" altLang="ko-KR" sz="2400" dirty="0" err="1" smtClean="0">
                <a:latin typeface="Centaur" pitchFamily="18" charset="0"/>
              </a:rPr>
              <a:t>flowback</a:t>
            </a:r>
            <a:r>
              <a:rPr lang="en-US" altLang="ko-KR" sz="2400" dirty="0" smtClean="0">
                <a:latin typeface="Centaur" pitchFamily="18" charset="0"/>
              </a:rPr>
              <a:t> recovery up to 86% </a:t>
            </a:r>
          </a:p>
          <a:p>
            <a:pPr lvl="1" algn="just">
              <a:defRPr/>
            </a:pPr>
            <a:r>
              <a:rPr lang="en-US" altLang="ko-KR" sz="2400" dirty="0" smtClean="0">
                <a:latin typeface="Centaur" pitchFamily="18" charset="0"/>
              </a:rPr>
              <a:t>Lowers interfacial tension drastically</a:t>
            </a:r>
          </a:p>
          <a:p>
            <a:pPr>
              <a:buFont typeface="Wingdings" pitchFamily="2" charset="2"/>
              <a:buChar char="Ø"/>
            </a:pPr>
            <a:r>
              <a:rPr lang="en-US" altLang="ko-KR" sz="2800" dirty="0" err="1" smtClean="0">
                <a:latin typeface="Centaur" pitchFamily="18" charset="0"/>
              </a:rPr>
              <a:t>Proppant</a:t>
            </a:r>
            <a:r>
              <a:rPr lang="en-US" altLang="ko-KR" sz="2800" dirty="0" smtClean="0">
                <a:latin typeface="Centaur" pitchFamily="18" charset="0"/>
              </a:rPr>
              <a:t> Transportation modifier (PTM) : N/A</a:t>
            </a:r>
            <a:r>
              <a:rPr lang="en-US" altLang="ko-KR" dirty="0" smtClean="0">
                <a:latin typeface="Centaur" pitchFamily="18" charset="0"/>
                <a:ea typeface="굴림" charset="-127"/>
                <a:cs typeface="Times New Roman" pitchFamily="18" charset="0"/>
              </a:rPr>
              <a:t>    </a:t>
            </a:r>
            <a:endParaRPr lang="en-US" altLang="ko-KR" sz="2400" dirty="0" smtClean="0">
              <a:latin typeface="Centaur" pitchFamily="18" charset="0"/>
            </a:endParaRPr>
          </a:p>
          <a:p>
            <a:pPr lvl="1" algn="just">
              <a:buNone/>
              <a:defRPr/>
            </a:pPr>
            <a:r>
              <a:rPr lang="en-US" altLang="ko-KR" sz="2400" dirty="0" smtClean="0">
                <a:latin typeface="Centaur" pitchFamily="18" charset="0"/>
              </a:rPr>
              <a:t>Information gathered from TIORCO chemical </a:t>
            </a:r>
          </a:p>
          <a:p>
            <a:pPr lvl="1" algn="just">
              <a:defRPr/>
            </a:pPr>
            <a:r>
              <a:rPr lang="en-US" altLang="ko-KR" sz="2400" dirty="0" smtClean="0">
                <a:latin typeface="Centaur" pitchFamily="18" charset="0"/>
              </a:rPr>
              <a:t>Too expensive, impossible apply buoyancy changing technique with current gas price</a:t>
            </a:r>
          </a:p>
          <a:p>
            <a:pPr lvl="1" algn="just">
              <a:defRPr/>
            </a:pPr>
            <a:r>
              <a:rPr lang="en-US" altLang="ko-KR" sz="2400" dirty="0" smtClean="0">
                <a:latin typeface="Centaur" pitchFamily="18" charset="0"/>
                <a:ea typeface="굴림" charset="-127"/>
                <a:cs typeface="Times New Roman" pitchFamily="18" charset="0"/>
              </a:rPr>
              <a:t>No company producing PTM for commercial use. </a:t>
            </a:r>
          </a:p>
          <a:p>
            <a:pPr lvl="1" algn="just">
              <a:defRPr/>
            </a:pPr>
            <a:r>
              <a:rPr lang="en-US" altLang="ko-KR" sz="2400" dirty="0" smtClean="0">
                <a:latin typeface="Centaur" pitchFamily="18" charset="0"/>
                <a:ea typeface="굴림" charset="-127"/>
                <a:cs typeface="Times New Roman" pitchFamily="18" charset="0"/>
              </a:rPr>
              <a:t>Ceramic </a:t>
            </a:r>
            <a:r>
              <a:rPr lang="en-US" altLang="ko-KR" sz="2400" dirty="0" err="1" smtClean="0">
                <a:latin typeface="Centaur" pitchFamily="18" charset="0"/>
                <a:ea typeface="굴림" charset="-127"/>
                <a:cs typeface="Times New Roman" pitchFamily="18" charset="0"/>
              </a:rPr>
              <a:t>proppant</a:t>
            </a:r>
            <a:r>
              <a:rPr lang="en-US" altLang="ko-KR" sz="2400" dirty="0" smtClean="0">
                <a:latin typeface="Centaur" pitchFamily="18" charset="0"/>
                <a:ea typeface="굴림" charset="-127"/>
                <a:cs typeface="Times New Roman" pitchFamily="18" charset="0"/>
              </a:rPr>
              <a:t> is better regarding cost</a:t>
            </a:r>
          </a:p>
        </p:txBody>
      </p:sp>
      <p:grpSp>
        <p:nvGrpSpPr>
          <p:cNvPr id="4" name="Group 3"/>
          <p:cNvGrpSpPr/>
          <p:nvPr/>
        </p:nvGrpSpPr>
        <p:grpSpPr>
          <a:xfrm>
            <a:off x="6858000" y="228600"/>
            <a:ext cx="1904999" cy="847996"/>
            <a:chOff x="6858000" y="228600"/>
            <a:chExt cx="1904999" cy="847996"/>
          </a:xfrm>
        </p:grpSpPr>
        <p:pic>
          <p:nvPicPr>
            <p:cNvPr id="5" name="Picture 4" descr="C:\Documents and Settings\kzs145\Desktop\psu_wht.emf"/>
            <p:cNvPicPr>
              <a:picLocks noChangeAspect="1" noChangeArrowheads="1"/>
            </p:cNvPicPr>
            <p:nvPr/>
          </p:nvPicPr>
          <p:blipFill>
            <a:blip r:embed="rId2" cstate="print"/>
            <a:srcRect/>
            <a:stretch>
              <a:fillRect/>
            </a:stretch>
          </p:blipFill>
          <p:spPr bwMode="auto">
            <a:xfrm>
              <a:off x="6858000" y="228600"/>
              <a:ext cx="1904999" cy="847996"/>
            </a:xfrm>
            <a:prstGeom prst="rect">
              <a:avLst/>
            </a:prstGeom>
            <a:noFill/>
            <a:ln w="9525">
              <a:noFill/>
              <a:miter lim="800000"/>
              <a:headEnd/>
              <a:tailEnd/>
            </a:ln>
          </p:spPr>
        </p:pic>
        <p:sp>
          <p:nvSpPr>
            <p:cNvPr id="6" name="TextBox 5"/>
            <p:cNvSpPr txBox="1"/>
            <p:nvPr/>
          </p:nvSpPr>
          <p:spPr>
            <a:xfrm>
              <a:off x="8001000" y="468868"/>
              <a:ext cx="710451" cy="261610"/>
            </a:xfrm>
            <a:prstGeom prst="rect">
              <a:avLst/>
            </a:prstGeom>
            <a:noFill/>
          </p:spPr>
          <p:txBody>
            <a:bodyPr wrap="none" rtlCol="0">
              <a:spAutoFit/>
            </a:bodyPr>
            <a:lstStyle/>
            <a:p>
              <a:r>
                <a:rPr lang="en-US" sz="1100" b="1" dirty="0" smtClean="0">
                  <a:solidFill>
                    <a:schemeClr val="bg1"/>
                  </a:solidFill>
                  <a:latin typeface="Centaur" pitchFamily="18" charset="0"/>
                </a:rPr>
                <a:t>EME 580</a:t>
              </a:r>
              <a:endParaRPr lang="en-US" sz="1100" b="1" dirty="0">
                <a:solidFill>
                  <a:schemeClr val="bg1"/>
                </a:solidFill>
                <a:latin typeface="Centaur" pitchFamily="18" charset="0"/>
              </a:endParaRPr>
            </a:p>
          </p:txBody>
        </p:sp>
      </p:grpSp>
    </p:spTree>
    <p:extLst>
      <p:ext uri="{BB962C8B-B14F-4D97-AF65-F5344CB8AC3E}">
        <p14:creationId xmlns:p14="http://schemas.microsoft.com/office/powerpoint/2010/main" val="2173870954"/>
      </p:ext>
    </p:extLst>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304800" y="0"/>
            <a:ext cx="6324600" cy="1143000"/>
          </a:xfrm>
        </p:spPr>
        <p:txBody>
          <a:bodyPr wrap="square" numCol="1" anchorCtr="0" compatLnSpc="1">
            <a:prstTxWarp prst="textNoShape">
              <a:avLst/>
            </a:prstTxWarp>
            <a:normAutofit/>
          </a:bodyPr>
          <a:lstStyle/>
          <a:p>
            <a:pPr algn="ctr" eaLnBrk="1" hangingPunct="1">
              <a:defRPr/>
            </a:pPr>
            <a:r>
              <a:rPr lang="en-US" altLang="ko-KR" sz="4800" b="1" cap="none" dirty="0" smtClean="0">
                <a:latin typeface="Centaur" pitchFamily="18" charset="0"/>
                <a:ea typeface="굴림" charset="-127"/>
                <a:cs typeface="Times New Roman" pitchFamily="18" charset="0"/>
              </a:rPr>
              <a:t>Additive Selection </a:t>
            </a:r>
          </a:p>
        </p:txBody>
      </p:sp>
      <p:sp>
        <p:nvSpPr>
          <p:cNvPr id="7" name="Rectangle 6"/>
          <p:cNvSpPr/>
          <p:nvPr/>
        </p:nvSpPr>
        <p:spPr>
          <a:xfrm>
            <a:off x="228600" y="1676400"/>
            <a:ext cx="5715000" cy="523220"/>
          </a:xfrm>
          <a:prstGeom prst="rect">
            <a:avLst/>
          </a:prstGeom>
        </p:spPr>
        <p:txBody>
          <a:bodyPr wrap="square">
            <a:spAutoFit/>
          </a:bodyPr>
          <a:lstStyle/>
          <a:p>
            <a:r>
              <a:rPr lang="en-US" altLang="ko-KR" sz="2800" b="1" dirty="0" smtClean="0">
                <a:latin typeface="Centaur" pitchFamily="18" charset="0"/>
              </a:rPr>
              <a:t>Surface tension test of Surfactant</a:t>
            </a:r>
            <a:endParaRPr lang="ko-KR" altLang="en-US" sz="2800" dirty="0">
              <a:latin typeface="Centaur" pitchFamily="18" charset="0"/>
            </a:endParaRPr>
          </a:p>
        </p:txBody>
      </p:sp>
      <p:pic>
        <p:nvPicPr>
          <p:cNvPr id="111619" name="Picture 3"/>
          <p:cNvPicPr>
            <a:picLocks noGrp="1" noChangeAspect="1" noChangeArrowheads="1"/>
          </p:cNvPicPr>
          <p:nvPr>
            <p:ph idx="1"/>
          </p:nvPr>
        </p:nvPicPr>
        <p:blipFill>
          <a:blip r:embed="rId2" cstate="print"/>
          <a:srcRect/>
          <a:stretch>
            <a:fillRect/>
          </a:stretch>
        </p:blipFill>
        <p:spPr bwMode="auto">
          <a:xfrm>
            <a:off x="2057400" y="2209800"/>
            <a:ext cx="6477000" cy="4191000"/>
          </a:xfrm>
          <a:prstGeom prst="rect">
            <a:avLst/>
          </a:prstGeom>
          <a:noFill/>
          <a:ln w="9525">
            <a:noFill/>
            <a:miter lim="800000"/>
            <a:headEnd/>
            <a:tailEnd/>
          </a:ln>
        </p:spPr>
      </p:pic>
      <p:grpSp>
        <p:nvGrpSpPr>
          <p:cNvPr id="5" name="Group 4"/>
          <p:cNvGrpSpPr/>
          <p:nvPr/>
        </p:nvGrpSpPr>
        <p:grpSpPr>
          <a:xfrm>
            <a:off x="6858000" y="228600"/>
            <a:ext cx="1904999" cy="847996"/>
            <a:chOff x="6858000" y="228600"/>
            <a:chExt cx="1904999" cy="847996"/>
          </a:xfrm>
        </p:grpSpPr>
        <p:pic>
          <p:nvPicPr>
            <p:cNvPr id="6" name="Picture 5" descr="C:\Documents and Settings\kzs145\Desktop\psu_wht.emf"/>
            <p:cNvPicPr>
              <a:picLocks noChangeAspect="1" noChangeArrowheads="1"/>
            </p:cNvPicPr>
            <p:nvPr/>
          </p:nvPicPr>
          <p:blipFill>
            <a:blip r:embed="rId3" cstate="print"/>
            <a:srcRect/>
            <a:stretch>
              <a:fillRect/>
            </a:stretch>
          </p:blipFill>
          <p:spPr bwMode="auto">
            <a:xfrm>
              <a:off x="6858000" y="228600"/>
              <a:ext cx="1904999" cy="847996"/>
            </a:xfrm>
            <a:prstGeom prst="rect">
              <a:avLst/>
            </a:prstGeom>
            <a:noFill/>
            <a:ln w="9525">
              <a:noFill/>
              <a:miter lim="800000"/>
              <a:headEnd/>
              <a:tailEnd/>
            </a:ln>
          </p:spPr>
        </p:pic>
        <p:sp>
          <p:nvSpPr>
            <p:cNvPr id="8" name="TextBox 7"/>
            <p:cNvSpPr txBox="1"/>
            <p:nvPr/>
          </p:nvSpPr>
          <p:spPr>
            <a:xfrm>
              <a:off x="8001000" y="468868"/>
              <a:ext cx="710451" cy="261610"/>
            </a:xfrm>
            <a:prstGeom prst="rect">
              <a:avLst/>
            </a:prstGeom>
            <a:noFill/>
          </p:spPr>
          <p:txBody>
            <a:bodyPr wrap="none" rtlCol="0">
              <a:spAutoFit/>
            </a:bodyPr>
            <a:lstStyle/>
            <a:p>
              <a:r>
                <a:rPr lang="en-US" sz="1100" b="1" dirty="0" smtClean="0">
                  <a:solidFill>
                    <a:schemeClr val="bg1"/>
                  </a:solidFill>
                  <a:latin typeface="Centaur" pitchFamily="18" charset="0"/>
                </a:rPr>
                <a:t>EME 580</a:t>
              </a:r>
              <a:endParaRPr lang="en-US" sz="1100" b="1" dirty="0">
                <a:solidFill>
                  <a:schemeClr val="bg1"/>
                </a:solidFill>
                <a:latin typeface="Centaur" pitchFamily="18" charset="0"/>
              </a:endParaRPr>
            </a:p>
          </p:txBody>
        </p:sp>
      </p:grpSp>
    </p:spTree>
    <p:extLst>
      <p:ext uri="{BB962C8B-B14F-4D97-AF65-F5344CB8AC3E}">
        <p14:creationId xmlns:p14="http://schemas.microsoft.com/office/powerpoint/2010/main" val="274512646"/>
      </p:ext>
    </p:extLst>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304800" y="0"/>
            <a:ext cx="6324600" cy="1143000"/>
          </a:xfrm>
        </p:spPr>
        <p:txBody>
          <a:bodyPr wrap="square" numCol="1" anchorCtr="0" compatLnSpc="1">
            <a:prstTxWarp prst="textNoShape">
              <a:avLst/>
            </a:prstTxWarp>
            <a:normAutofit/>
          </a:bodyPr>
          <a:lstStyle/>
          <a:p>
            <a:pPr algn="ctr" eaLnBrk="1" hangingPunct="1">
              <a:defRPr/>
            </a:pPr>
            <a:r>
              <a:rPr lang="en-US" altLang="ko-KR" sz="4800" b="1" cap="none" dirty="0" smtClean="0">
                <a:latin typeface="Centaur" pitchFamily="18" charset="0"/>
                <a:ea typeface="굴림" charset="-127"/>
                <a:cs typeface="Times New Roman" pitchFamily="18" charset="0"/>
              </a:rPr>
              <a:t>Additive Selection </a:t>
            </a:r>
          </a:p>
        </p:txBody>
      </p:sp>
      <p:sp>
        <p:nvSpPr>
          <p:cNvPr id="7" name="Rectangle 6"/>
          <p:cNvSpPr/>
          <p:nvPr/>
        </p:nvSpPr>
        <p:spPr>
          <a:xfrm>
            <a:off x="304800" y="1600200"/>
            <a:ext cx="5715000" cy="523220"/>
          </a:xfrm>
          <a:prstGeom prst="rect">
            <a:avLst/>
          </a:prstGeom>
        </p:spPr>
        <p:txBody>
          <a:bodyPr wrap="square">
            <a:spAutoFit/>
          </a:bodyPr>
          <a:lstStyle/>
          <a:p>
            <a:r>
              <a:rPr lang="en-US" altLang="ko-KR" sz="2800" b="1" dirty="0" smtClean="0">
                <a:latin typeface="Centaur" pitchFamily="18" charset="0"/>
              </a:rPr>
              <a:t>Water recovery test of Surfactant</a:t>
            </a:r>
            <a:endParaRPr lang="ko-KR" altLang="en-US" sz="2800" dirty="0">
              <a:latin typeface="Centaur" pitchFamily="18" charset="0"/>
            </a:endParaRPr>
          </a:p>
        </p:txBody>
      </p:sp>
      <p:pic>
        <p:nvPicPr>
          <p:cNvPr id="112642" name="Picture 2"/>
          <p:cNvPicPr>
            <a:picLocks noGrp="1" noChangeAspect="1" noChangeArrowheads="1"/>
          </p:cNvPicPr>
          <p:nvPr>
            <p:ph idx="1"/>
          </p:nvPr>
        </p:nvPicPr>
        <p:blipFill>
          <a:blip r:embed="rId2" cstate="print"/>
          <a:srcRect/>
          <a:stretch>
            <a:fillRect/>
          </a:stretch>
        </p:blipFill>
        <p:spPr bwMode="auto">
          <a:xfrm>
            <a:off x="1752600" y="2209800"/>
            <a:ext cx="6934199" cy="4191000"/>
          </a:xfrm>
          <a:prstGeom prst="rect">
            <a:avLst/>
          </a:prstGeom>
          <a:noFill/>
          <a:ln w="9525">
            <a:noFill/>
            <a:miter lim="800000"/>
            <a:headEnd/>
            <a:tailEnd/>
          </a:ln>
        </p:spPr>
      </p:pic>
      <p:grpSp>
        <p:nvGrpSpPr>
          <p:cNvPr id="5" name="Group 4"/>
          <p:cNvGrpSpPr/>
          <p:nvPr/>
        </p:nvGrpSpPr>
        <p:grpSpPr>
          <a:xfrm>
            <a:off x="6858000" y="228600"/>
            <a:ext cx="1904999" cy="847996"/>
            <a:chOff x="6858000" y="228600"/>
            <a:chExt cx="1904999" cy="847996"/>
          </a:xfrm>
        </p:grpSpPr>
        <p:pic>
          <p:nvPicPr>
            <p:cNvPr id="6" name="Picture 5" descr="C:\Documents and Settings\kzs145\Desktop\psu_wht.emf"/>
            <p:cNvPicPr>
              <a:picLocks noChangeAspect="1" noChangeArrowheads="1"/>
            </p:cNvPicPr>
            <p:nvPr/>
          </p:nvPicPr>
          <p:blipFill>
            <a:blip r:embed="rId3" cstate="print"/>
            <a:srcRect/>
            <a:stretch>
              <a:fillRect/>
            </a:stretch>
          </p:blipFill>
          <p:spPr bwMode="auto">
            <a:xfrm>
              <a:off x="6858000" y="228600"/>
              <a:ext cx="1904999" cy="847996"/>
            </a:xfrm>
            <a:prstGeom prst="rect">
              <a:avLst/>
            </a:prstGeom>
            <a:noFill/>
            <a:ln w="9525">
              <a:noFill/>
              <a:miter lim="800000"/>
              <a:headEnd/>
              <a:tailEnd/>
            </a:ln>
          </p:spPr>
        </p:pic>
        <p:sp>
          <p:nvSpPr>
            <p:cNvPr id="8" name="TextBox 7"/>
            <p:cNvSpPr txBox="1"/>
            <p:nvPr/>
          </p:nvSpPr>
          <p:spPr>
            <a:xfrm>
              <a:off x="8001000" y="468868"/>
              <a:ext cx="710451" cy="261610"/>
            </a:xfrm>
            <a:prstGeom prst="rect">
              <a:avLst/>
            </a:prstGeom>
            <a:noFill/>
          </p:spPr>
          <p:txBody>
            <a:bodyPr wrap="none" rtlCol="0">
              <a:spAutoFit/>
            </a:bodyPr>
            <a:lstStyle/>
            <a:p>
              <a:r>
                <a:rPr lang="en-US" sz="1100" b="1" dirty="0" smtClean="0">
                  <a:solidFill>
                    <a:schemeClr val="bg1"/>
                  </a:solidFill>
                  <a:latin typeface="Centaur" pitchFamily="18" charset="0"/>
                </a:rPr>
                <a:t>EME 580</a:t>
              </a:r>
              <a:endParaRPr lang="en-US" sz="1100" b="1" dirty="0">
                <a:solidFill>
                  <a:schemeClr val="bg1"/>
                </a:solidFill>
                <a:latin typeface="Centaur" pitchFamily="18" charset="0"/>
              </a:endParaRPr>
            </a:p>
          </p:txBody>
        </p:sp>
      </p:grpSp>
    </p:spTree>
    <p:extLst>
      <p:ext uri="{BB962C8B-B14F-4D97-AF65-F5344CB8AC3E}">
        <p14:creationId xmlns:p14="http://schemas.microsoft.com/office/powerpoint/2010/main" val="850617283"/>
      </p:ext>
    </p:extLst>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304800" y="0"/>
            <a:ext cx="6324600" cy="1143000"/>
          </a:xfrm>
        </p:spPr>
        <p:txBody>
          <a:bodyPr wrap="square" numCol="1" anchorCtr="0" compatLnSpc="1">
            <a:prstTxWarp prst="textNoShape">
              <a:avLst/>
            </a:prstTxWarp>
            <a:normAutofit/>
          </a:bodyPr>
          <a:lstStyle/>
          <a:p>
            <a:pPr algn="ctr" eaLnBrk="1" hangingPunct="1">
              <a:defRPr/>
            </a:pPr>
            <a:r>
              <a:rPr lang="en-US" altLang="ko-KR" sz="4800" b="1" cap="none" dirty="0" smtClean="0">
                <a:latin typeface="Centaur" pitchFamily="18" charset="0"/>
                <a:ea typeface="굴림" charset="-127"/>
                <a:cs typeface="Times New Roman" pitchFamily="18" charset="0"/>
              </a:rPr>
              <a:t>Additive Concentration </a:t>
            </a:r>
          </a:p>
        </p:txBody>
      </p:sp>
      <p:graphicFrame>
        <p:nvGraphicFramePr>
          <p:cNvPr id="5" name="Table 4"/>
          <p:cNvGraphicFramePr>
            <a:graphicFrameLocks noGrp="1"/>
          </p:cNvGraphicFramePr>
          <p:nvPr>
            <p:extLst>
              <p:ext uri="{D42A27DB-BD31-4B8C-83A1-F6EECF244321}">
                <p14:modId xmlns:p14="http://schemas.microsoft.com/office/powerpoint/2010/main" val="4183720764"/>
              </p:ext>
            </p:extLst>
          </p:nvPr>
        </p:nvGraphicFramePr>
        <p:xfrm>
          <a:off x="1600200" y="1828800"/>
          <a:ext cx="7162800" cy="4603865"/>
        </p:xfrm>
        <a:graphic>
          <a:graphicData uri="http://schemas.openxmlformats.org/drawingml/2006/table">
            <a:tbl>
              <a:tblPr/>
              <a:tblGrid>
                <a:gridCol w="2741319"/>
                <a:gridCol w="4421481"/>
              </a:tblGrid>
              <a:tr h="449015">
                <a:tc>
                  <a:txBody>
                    <a:bodyPr/>
                    <a:lstStyle/>
                    <a:p>
                      <a:pPr algn="ctr">
                        <a:spcAft>
                          <a:spcPts val="0"/>
                        </a:spcAft>
                      </a:pPr>
                      <a:r>
                        <a:rPr lang="en-US" sz="2800" kern="100" dirty="0">
                          <a:solidFill>
                            <a:srgbClr val="000000"/>
                          </a:solidFill>
                          <a:latin typeface="Times New Roman"/>
                          <a:ea typeface="바탕"/>
                          <a:cs typeface="Times New Roman"/>
                        </a:rPr>
                        <a:t>Type</a:t>
                      </a:r>
                      <a:endParaRPr lang="ko-KR" sz="2800" kern="100" dirty="0">
                        <a:solidFill>
                          <a:srgbClr val="000000"/>
                        </a:solidFill>
                        <a:latin typeface="Times New Roman"/>
                        <a:ea typeface="바탕"/>
                        <a:cs typeface="Times New Roman"/>
                      </a:endParaRPr>
                    </a:p>
                  </a:txBody>
                  <a:tcPr marL="68580" marR="68580"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solidFill>
                      <a:srgbClr val="C0C0C0"/>
                    </a:solidFill>
                  </a:tcPr>
                </a:tc>
                <a:tc>
                  <a:txBody>
                    <a:bodyPr/>
                    <a:lstStyle/>
                    <a:p>
                      <a:pPr algn="ctr">
                        <a:spcAft>
                          <a:spcPts val="0"/>
                        </a:spcAft>
                      </a:pPr>
                      <a:r>
                        <a:rPr lang="en-US" sz="2800" kern="100" dirty="0">
                          <a:solidFill>
                            <a:srgbClr val="000000"/>
                          </a:solidFill>
                          <a:latin typeface="Times New Roman"/>
                          <a:ea typeface="바탕"/>
                          <a:cs typeface="Times New Roman"/>
                        </a:rPr>
                        <a:t>Concentration (%)</a:t>
                      </a:r>
                      <a:endParaRPr lang="ko-KR" sz="2800" kern="100" dirty="0">
                        <a:solidFill>
                          <a:srgbClr val="000000"/>
                        </a:solidFill>
                        <a:latin typeface="Times New Roman"/>
                        <a:ea typeface="바탕"/>
                        <a:cs typeface="Times New Roman"/>
                      </a:endParaRPr>
                    </a:p>
                  </a:txBody>
                  <a:tcPr marL="68580" marR="68580"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C0C0C0"/>
                    </a:solidFill>
                  </a:tcPr>
                </a:tc>
              </a:tr>
              <a:tr h="415485">
                <a:tc>
                  <a:txBody>
                    <a:bodyPr/>
                    <a:lstStyle/>
                    <a:p>
                      <a:pPr algn="ctr">
                        <a:spcAft>
                          <a:spcPts val="0"/>
                        </a:spcAft>
                      </a:pPr>
                      <a:r>
                        <a:rPr lang="en-US" sz="2000" kern="100" baseline="0" dirty="0">
                          <a:solidFill>
                            <a:srgbClr val="000000"/>
                          </a:solidFill>
                          <a:latin typeface="Times New Roman"/>
                          <a:ea typeface="바탕"/>
                          <a:cs typeface="Times New Roman"/>
                        </a:rPr>
                        <a:t>HPG</a:t>
                      </a:r>
                      <a:endParaRPr lang="ko-KR" sz="2000" kern="100" baseline="0" dirty="0">
                        <a:solidFill>
                          <a:srgbClr val="000000"/>
                        </a:solidFill>
                        <a:latin typeface="Times New Roman"/>
                        <a:ea typeface="바탕"/>
                        <a:cs typeface="Times New Roman"/>
                      </a:endParaRPr>
                    </a:p>
                  </a:txBody>
                  <a:tcPr marL="68580" marR="68580" marT="0" marB="0" anchor="ctr">
                    <a:lnL w="12700" cap="flat" cmpd="sng" algn="ctr">
                      <a:solidFill>
                        <a:srgbClr val="000000"/>
                      </a:solidFill>
                      <a:prstDash val="solid"/>
                      <a:round/>
                      <a:headEnd type="none" w="med" len="med"/>
                      <a:tailEnd type="none" w="med" len="med"/>
                    </a:lnL>
                    <a:lnR>
                      <a:noFill/>
                    </a:lnR>
                    <a:lnT>
                      <a:noFill/>
                    </a:lnT>
                    <a:lnB>
                      <a:noFill/>
                    </a:lnB>
                    <a:gradFill>
                      <a:gsLst>
                        <a:gs pos="0">
                          <a:srgbClr val="5E9EFF"/>
                        </a:gs>
                        <a:gs pos="39999">
                          <a:srgbClr val="85C2FF"/>
                        </a:gs>
                        <a:gs pos="70000">
                          <a:srgbClr val="C4D6EB"/>
                        </a:gs>
                        <a:gs pos="100000">
                          <a:srgbClr val="FFEBFA"/>
                        </a:gs>
                      </a:gsLst>
                      <a:lin ang="5400000" scaled="0"/>
                    </a:gradFill>
                  </a:tcPr>
                </a:tc>
                <a:tc>
                  <a:txBody>
                    <a:bodyPr/>
                    <a:lstStyle/>
                    <a:p>
                      <a:pPr algn="ctr">
                        <a:spcAft>
                          <a:spcPts val="0"/>
                        </a:spcAft>
                      </a:pPr>
                      <a:r>
                        <a:rPr lang="en-US" sz="2000" kern="100" baseline="0">
                          <a:solidFill>
                            <a:srgbClr val="000000"/>
                          </a:solidFill>
                          <a:latin typeface="Times New Roman"/>
                          <a:ea typeface="바탕"/>
                          <a:cs typeface="Times New Roman"/>
                        </a:rPr>
                        <a:t>0.05</a:t>
                      </a:r>
                      <a:endParaRPr lang="ko-KR" sz="2000" kern="100" baseline="0">
                        <a:solidFill>
                          <a:srgbClr val="000000"/>
                        </a:solidFill>
                        <a:latin typeface="Times New Roman"/>
                        <a:ea typeface="바탕"/>
                        <a:cs typeface="Times New Roman"/>
                      </a:endParaRPr>
                    </a:p>
                  </a:txBody>
                  <a:tcPr marL="68580" marR="68580" marT="0" marB="0" anchor="ctr">
                    <a:lnL>
                      <a:noFill/>
                    </a:lnL>
                    <a:lnR w="12700" cap="flat" cmpd="sng" algn="ctr">
                      <a:solidFill>
                        <a:srgbClr val="000000"/>
                      </a:solidFill>
                      <a:prstDash val="solid"/>
                      <a:round/>
                      <a:headEnd type="none" w="med" len="med"/>
                      <a:tailEnd type="none" w="med" len="med"/>
                    </a:lnR>
                    <a:lnT>
                      <a:noFill/>
                    </a:lnT>
                    <a:lnB>
                      <a:noFill/>
                    </a:lnB>
                    <a:gradFill>
                      <a:gsLst>
                        <a:gs pos="0">
                          <a:srgbClr val="5E9EFF"/>
                        </a:gs>
                        <a:gs pos="39999">
                          <a:srgbClr val="85C2FF"/>
                        </a:gs>
                        <a:gs pos="70000">
                          <a:srgbClr val="C4D6EB"/>
                        </a:gs>
                        <a:gs pos="100000">
                          <a:srgbClr val="FFEBFA"/>
                        </a:gs>
                      </a:gsLst>
                      <a:lin ang="5400000" scaled="0"/>
                    </a:gradFill>
                  </a:tcPr>
                </a:tc>
              </a:tr>
              <a:tr h="415485">
                <a:tc>
                  <a:txBody>
                    <a:bodyPr/>
                    <a:lstStyle/>
                    <a:p>
                      <a:pPr algn="ctr">
                        <a:spcAft>
                          <a:spcPts val="0"/>
                        </a:spcAft>
                      </a:pPr>
                      <a:r>
                        <a:rPr lang="en-US" sz="2000" kern="100" baseline="0" dirty="0">
                          <a:solidFill>
                            <a:srgbClr val="000000"/>
                          </a:solidFill>
                          <a:latin typeface="Times New Roman"/>
                          <a:ea typeface="바탕"/>
                          <a:cs typeface="Times New Roman"/>
                        </a:rPr>
                        <a:t>Friction reducers</a:t>
                      </a:r>
                      <a:endParaRPr lang="ko-KR" sz="2000" kern="100" baseline="0" dirty="0">
                        <a:solidFill>
                          <a:srgbClr val="000000"/>
                        </a:solidFill>
                        <a:latin typeface="Times New Roman"/>
                        <a:ea typeface="바탕"/>
                        <a:cs typeface="Times New Roman"/>
                      </a:endParaRPr>
                    </a:p>
                  </a:txBody>
                  <a:tcPr marL="68580" marR="68580" marT="0" marB="0" anchor="ctr">
                    <a:lnL w="12700" cap="flat" cmpd="sng" algn="ctr">
                      <a:solidFill>
                        <a:srgbClr val="000000"/>
                      </a:solidFill>
                      <a:prstDash val="solid"/>
                      <a:round/>
                      <a:headEnd type="none" w="med" len="med"/>
                      <a:tailEnd type="none" w="med" len="med"/>
                    </a:lnL>
                    <a:lnR>
                      <a:noFill/>
                    </a:lnR>
                    <a:lnT>
                      <a:noFill/>
                    </a:lnT>
                    <a:lnB>
                      <a:noFill/>
                    </a:lnB>
                    <a:gradFill>
                      <a:gsLst>
                        <a:gs pos="0">
                          <a:srgbClr val="5E9EFF"/>
                        </a:gs>
                        <a:gs pos="39999">
                          <a:srgbClr val="85C2FF"/>
                        </a:gs>
                        <a:gs pos="70000">
                          <a:srgbClr val="C4D6EB"/>
                        </a:gs>
                        <a:gs pos="100000">
                          <a:srgbClr val="FFEBFA"/>
                        </a:gs>
                      </a:gsLst>
                      <a:lin ang="5400000" scaled="0"/>
                    </a:gradFill>
                  </a:tcPr>
                </a:tc>
                <a:tc>
                  <a:txBody>
                    <a:bodyPr/>
                    <a:lstStyle/>
                    <a:p>
                      <a:pPr algn="ctr">
                        <a:spcAft>
                          <a:spcPts val="0"/>
                        </a:spcAft>
                      </a:pPr>
                      <a:r>
                        <a:rPr lang="en-US" sz="2000" kern="100" baseline="0" dirty="0">
                          <a:solidFill>
                            <a:srgbClr val="000000"/>
                          </a:solidFill>
                          <a:latin typeface="Times New Roman"/>
                          <a:ea typeface="바탕"/>
                          <a:cs typeface="Times New Roman"/>
                        </a:rPr>
                        <a:t>0.06</a:t>
                      </a:r>
                      <a:endParaRPr lang="ko-KR" sz="2000" kern="100" baseline="0" dirty="0">
                        <a:solidFill>
                          <a:srgbClr val="000000"/>
                        </a:solidFill>
                        <a:latin typeface="Times New Roman"/>
                        <a:ea typeface="바탕"/>
                        <a:cs typeface="Times New Roman"/>
                      </a:endParaRPr>
                    </a:p>
                  </a:txBody>
                  <a:tcPr marL="68580" marR="68580" marT="0" marB="0" anchor="ctr">
                    <a:lnL>
                      <a:noFill/>
                    </a:lnL>
                    <a:lnR w="12700" cap="flat" cmpd="sng" algn="ctr">
                      <a:solidFill>
                        <a:srgbClr val="000000"/>
                      </a:solidFill>
                      <a:prstDash val="solid"/>
                      <a:round/>
                      <a:headEnd type="none" w="med" len="med"/>
                      <a:tailEnd type="none" w="med" len="med"/>
                    </a:lnR>
                    <a:lnT>
                      <a:noFill/>
                    </a:lnT>
                    <a:lnB>
                      <a:noFill/>
                    </a:lnB>
                    <a:gradFill>
                      <a:gsLst>
                        <a:gs pos="0">
                          <a:srgbClr val="5E9EFF"/>
                        </a:gs>
                        <a:gs pos="39999">
                          <a:srgbClr val="85C2FF"/>
                        </a:gs>
                        <a:gs pos="70000">
                          <a:srgbClr val="C4D6EB"/>
                        </a:gs>
                        <a:gs pos="100000">
                          <a:srgbClr val="FFEBFA"/>
                        </a:gs>
                      </a:gsLst>
                      <a:lin ang="5400000" scaled="0"/>
                    </a:gradFill>
                  </a:tcPr>
                </a:tc>
              </a:tr>
              <a:tr h="415485">
                <a:tc>
                  <a:txBody>
                    <a:bodyPr/>
                    <a:lstStyle/>
                    <a:p>
                      <a:pPr algn="ctr">
                        <a:spcAft>
                          <a:spcPts val="0"/>
                        </a:spcAft>
                      </a:pPr>
                      <a:r>
                        <a:rPr lang="en-US" sz="2000" kern="100" baseline="0" dirty="0">
                          <a:solidFill>
                            <a:srgbClr val="000000"/>
                          </a:solidFill>
                          <a:latin typeface="Times New Roman"/>
                          <a:ea typeface="바탕"/>
                          <a:cs typeface="Times New Roman"/>
                        </a:rPr>
                        <a:t>Surfactant</a:t>
                      </a:r>
                      <a:endParaRPr lang="ko-KR" sz="2000" kern="100" baseline="0" dirty="0">
                        <a:solidFill>
                          <a:srgbClr val="000000"/>
                        </a:solidFill>
                        <a:latin typeface="Times New Roman"/>
                        <a:ea typeface="바탕"/>
                        <a:cs typeface="Times New Roman"/>
                      </a:endParaRPr>
                    </a:p>
                  </a:txBody>
                  <a:tcPr marL="68580" marR="68580" marT="0" marB="0" anchor="ctr">
                    <a:lnL w="12700" cap="flat" cmpd="sng" algn="ctr">
                      <a:solidFill>
                        <a:srgbClr val="000000"/>
                      </a:solidFill>
                      <a:prstDash val="solid"/>
                      <a:round/>
                      <a:headEnd type="none" w="med" len="med"/>
                      <a:tailEnd type="none" w="med" len="med"/>
                    </a:lnL>
                    <a:lnR>
                      <a:noFill/>
                    </a:lnR>
                    <a:lnT>
                      <a:noFill/>
                    </a:lnT>
                    <a:lnB>
                      <a:noFill/>
                    </a:lnB>
                    <a:gradFill>
                      <a:gsLst>
                        <a:gs pos="0">
                          <a:srgbClr val="5E9EFF"/>
                        </a:gs>
                        <a:gs pos="39999">
                          <a:srgbClr val="85C2FF"/>
                        </a:gs>
                        <a:gs pos="70000">
                          <a:srgbClr val="C4D6EB"/>
                        </a:gs>
                        <a:gs pos="100000">
                          <a:srgbClr val="FFEBFA"/>
                        </a:gs>
                      </a:gsLst>
                      <a:lin ang="5400000" scaled="0"/>
                    </a:gradFill>
                  </a:tcPr>
                </a:tc>
                <a:tc>
                  <a:txBody>
                    <a:bodyPr/>
                    <a:lstStyle/>
                    <a:p>
                      <a:pPr algn="ctr">
                        <a:spcAft>
                          <a:spcPts val="0"/>
                        </a:spcAft>
                      </a:pPr>
                      <a:r>
                        <a:rPr lang="en-US" sz="2000" kern="100" baseline="0" dirty="0">
                          <a:solidFill>
                            <a:srgbClr val="000000"/>
                          </a:solidFill>
                          <a:latin typeface="Times New Roman"/>
                          <a:ea typeface="바탕"/>
                          <a:cs typeface="Times New Roman"/>
                        </a:rPr>
                        <a:t>0.085</a:t>
                      </a:r>
                      <a:endParaRPr lang="ko-KR" sz="2000" kern="100" baseline="0" dirty="0">
                        <a:solidFill>
                          <a:srgbClr val="000000"/>
                        </a:solidFill>
                        <a:latin typeface="Times New Roman"/>
                        <a:ea typeface="바탕"/>
                        <a:cs typeface="Times New Roman"/>
                      </a:endParaRPr>
                    </a:p>
                  </a:txBody>
                  <a:tcPr marL="68580" marR="68580" marT="0" marB="0" anchor="ctr">
                    <a:lnL>
                      <a:noFill/>
                    </a:lnL>
                    <a:lnR w="12700" cap="flat" cmpd="sng" algn="ctr">
                      <a:solidFill>
                        <a:srgbClr val="000000"/>
                      </a:solidFill>
                      <a:prstDash val="solid"/>
                      <a:round/>
                      <a:headEnd type="none" w="med" len="med"/>
                      <a:tailEnd type="none" w="med" len="med"/>
                    </a:lnR>
                    <a:lnT>
                      <a:noFill/>
                    </a:lnT>
                    <a:lnB>
                      <a:noFill/>
                    </a:lnB>
                    <a:gradFill>
                      <a:gsLst>
                        <a:gs pos="0">
                          <a:srgbClr val="5E9EFF"/>
                        </a:gs>
                        <a:gs pos="39999">
                          <a:srgbClr val="85C2FF"/>
                        </a:gs>
                        <a:gs pos="70000">
                          <a:srgbClr val="C4D6EB"/>
                        </a:gs>
                        <a:gs pos="100000">
                          <a:srgbClr val="FFEBFA"/>
                        </a:gs>
                      </a:gsLst>
                      <a:lin ang="5400000" scaled="0"/>
                    </a:gradFill>
                  </a:tcPr>
                </a:tc>
              </a:tr>
              <a:tr h="415485">
                <a:tc>
                  <a:txBody>
                    <a:bodyPr/>
                    <a:lstStyle/>
                    <a:p>
                      <a:pPr algn="ctr">
                        <a:spcAft>
                          <a:spcPts val="0"/>
                        </a:spcAft>
                      </a:pPr>
                      <a:r>
                        <a:rPr lang="en-US" sz="2000" kern="100" baseline="0" dirty="0">
                          <a:solidFill>
                            <a:srgbClr val="000000"/>
                          </a:solidFill>
                          <a:latin typeface="Times New Roman"/>
                          <a:ea typeface="바탕"/>
                          <a:cs typeface="Times New Roman"/>
                        </a:rPr>
                        <a:t>Breaker</a:t>
                      </a:r>
                      <a:endParaRPr lang="ko-KR" sz="2000" kern="100" baseline="0" dirty="0">
                        <a:solidFill>
                          <a:srgbClr val="000000"/>
                        </a:solidFill>
                        <a:latin typeface="Times New Roman"/>
                        <a:ea typeface="바탕"/>
                        <a:cs typeface="Times New Roman"/>
                      </a:endParaRPr>
                    </a:p>
                  </a:txBody>
                  <a:tcPr marL="68580" marR="68580" marT="0" marB="0" anchor="ctr">
                    <a:lnL w="12700" cap="flat" cmpd="sng" algn="ctr">
                      <a:solidFill>
                        <a:srgbClr val="000000"/>
                      </a:solidFill>
                      <a:prstDash val="solid"/>
                      <a:round/>
                      <a:headEnd type="none" w="med" len="med"/>
                      <a:tailEnd type="none" w="med" len="med"/>
                    </a:lnL>
                    <a:lnR>
                      <a:noFill/>
                    </a:lnR>
                    <a:lnT>
                      <a:noFill/>
                    </a:lnT>
                    <a:lnB>
                      <a:noFill/>
                    </a:lnB>
                    <a:gradFill>
                      <a:gsLst>
                        <a:gs pos="0">
                          <a:srgbClr val="5E9EFF"/>
                        </a:gs>
                        <a:gs pos="39999">
                          <a:srgbClr val="85C2FF"/>
                        </a:gs>
                        <a:gs pos="70000">
                          <a:srgbClr val="C4D6EB"/>
                        </a:gs>
                        <a:gs pos="100000">
                          <a:srgbClr val="FFEBFA"/>
                        </a:gs>
                      </a:gsLst>
                      <a:lin ang="5400000" scaled="0"/>
                    </a:gradFill>
                  </a:tcPr>
                </a:tc>
                <a:tc>
                  <a:txBody>
                    <a:bodyPr/>
                    <a:lstStyle/>
                    <a:p>
                      <a:pPr algn="ctr">
                        <a:spcAft>
                          <a:spcPts val="0"/>
                        </a:spcAft>
                      </a:pPr>
                      <a:r>
                        <a:rPr lang="en-US" sz="2000" kern="100" baseline="0" dirty="0">
                          <a:solidFill>
                            <a:srgbClr val="000000"/>
                          </a:solidFill>
                          <a:latin typeface="Times New Roman"/>
                          <a:ea typeface="바탕"/>
                          <a:cs typeface="Times New Roman"/>
                        </a:rPr>
                        <a:t>0.009</a:t>
                      </a:r>
                      <a:endParaRPr lang="ko-KR" sz="2000" kern="100" baseline="0" dirty="0">
                        <a:solidFill>
                          <a:srgbClr val="000000"/>
                        </a:solidFill>
                        <a:latin typeface="Times New Roman"/>
                        <a:ea typeface="바탕"/>
                        <a:cs typeface="Times New Roman"/>
                      </a:endParaRPr>
                    </a:p>
                  </a:txBody>
                  <a:tcPr marL="68580" marR="68580" marT="0" marB="0" anchor="ctr">
                    <a:lnL>
                      <a:noFill/>
                    </a:lnL>
                    <a:lnR w="12700" cap="flat" cmpd="sng" algn="ctr">
                      <a:solidFill>
                        <a:srgbClr val="000000"/>
                      </a:solidFill>
                      <a:prstDash val="solid"/>
                      <a:round/>
                      <a:headEnd type="none" w="med" len="med"/>
                      <a:tailEnd type="none" w="med" len="med"/>
                    </a:lnR>
                    <a:lnT>
                      <a:noFill/>
                    </a:lnT>
                    <a:lnB>
                      <a:noFill/>
                    </a:lnB>
                    <a:gradFill>
                      <a:gsLst>
                        <a:gs pos="0">
                          <a:srgbClr val="5E9EFF"/>
                        </a:gs>
                        <a:gs pos="39999">
                          <a:srgbClr val="85C2FF"/>
                        </a:gs>
                        <a:gs pos="70000">
                          <a:srgbClr val="C4D6EB"/>
                        </a:gs>
                        <a:gs pos="100000">
                          <a:srgbClr val="FFEBFA"/>
                        </a:gs>
                      </a:gsLst>
                      <a:lin ang="5400000" scaled="0"/>
                    </a:gradFill>
                  </a:tcPr>
                </a:tc>
              </a:tr>
              <a:tr h="415485">
                <a:tc>
                  <a:txBody>
                    <a:bodyPr/>
                    <a:lstStyle/>
                    <a:p>
                      <a:pPr algn="ctr">
                        <a:spcAft>
                          <a:spcPts val="0"/>
                        </a:spcAft>
                      </a:pPr>
                      <a:r>
                        <a:rPr lang="en-US" sz="2000" kern="100" baseline="0" dirty="0">
                          <a:solidFill>
                            <a:srgbClr val="000000"/>
                          </a:solidFill>
                          <a:latin typeface="Times New Roman"/>
                          <a:ea typeface="바탕"/>
                          <a:cs typeface="Times New Roman"/>
                        </a:rPr>
                        <a:t>Clay stabilizers</a:t>
                      </a:r>
                      <a:endParaRPr lang="ko-KR" sz="2000" kern="100" baseline="0" dirty="0">
                        <a:solidFill>
                          <a:srgbClr val="000000"/>
                        </a:solidFill>
                        <a:latin typeface="Times New Roman"/>
                        <a:ea typeface="바탕"/>
                        <a:cs typeface="Times New Roman"/>
                      </a:endParaRPr>
                    </a:p>
                  </a:txBody>
                  <a:tcPr marL="68580" marR="68580" marT="0" marB="0" anchor="ctr">
                    <a:lnL w="12700" cap="flat" cmpd="sng" algn="ctr">
                      <a:solidFill>
                        <a:srgbClr val="000000"/>
                      </a:solidFill>
                      <a:prstDash val="solid"/>
                      <a:round/>
                      <a:headEnd type="none" w="med" len="med"/>
                      <a:tailEnd type="none" w="med" len="med"/>
                    </a:lnL>
                    <a:lnR>
                      <a:noFill/>
                    </a:lnR>
                    <a:lnT>
                      <a:noFill/>
                    </a:lnT>
                    <a:lnB>
                      <a:noFill/>
                    </a:lnB>
                    <a:gradFill>
                      <a:gsLst>
                        <a:gs pos="0">
                          <a:srgbClr val="5E9EFF"/>
                        </a:gs>
                        <a:gs pos="39999">
                          <a:srgbClr val="85C2FF"/>
                        </a:gs>
                        <a:gs pos="70000">
                          <a:srgbClr val="C4D6EB"/>
                        </a:gs>
                        <a:gs pos="100000">
                          <a:srgbClr val="FFEBFA"/>
                        </a:gs>
                      </a:gsLst>
                      <a:lin ang="5400000" scaled="0"/>
                    </a:gradFill>
                  </a:tcPr>
                </a:tc>
                <a:tc>
                  <a:txBody>
                    <a:bodyPr/>
                    <a:lstStyle/>
                    <a:p>
                      <a:pPr algn="ctr">
                        <a:spcAft>
                          <a:spcPts val="0"/>
                        </a:spcAft>
                      </a:pPr>
                      <a:r>
                        <a:rPr lang="en-US" sz="2000" kern="100" baseline="0" dirty="0">
                          <a:solidFill>
                            <a:srgbClr val="000000"/>
                          </a:solidFill>
                          <a:latin typeface="Times New Roman"/>
                          <a:ea typeface="바탕"/>
                          <a:cs typeface="Times New Roman"/>
                        </a:rPr>
                        <a:t>0.005</a:t>
                      </a:r>
                      <a:endParaRPr lang="ko-KR" sz="2000" kern="100" baseline="0" dirty="0">
                        <a:solidFill>
                          <a:srgbClr val="000000"/>
                        </a:solidFill>
                        <a:latin typeface="Times New Roman"/>
                        <a:ea typeface="바탕"/>
                        <a:cs typeface="Times New Roman"/>
                      </a:endParaRPr>
                    </a:p>
                  </a:txBody>
                  <a:tcPr marL="68580" marR="68580" marT="0" marB="0" anchor="ctr">
                    <a:lnL>
                      <a:noFill/>
                    </a:lnL>
                    <a:lnR w="12700" cap="flat" cmpd="sng" algn="ctr">
                      <a:solidFill>
                        <a:srgbClr val="000000"/>
                      </a:solidFill>
                      <a:prstDash val="solid"/>
                      <a:round/>
                      <a:headEnd type="none" w="med" len="med"/>
                      <a:tailEnd type="none" w="med" len="med"/>
                    </a:lnR>
                    <a:lnT>
                      <a:noFill/>
                    </a:lnT>
                    <a:lnB>
                      <a:noFill/>
                    </a:lnB>
                    <a:gradFill>
                      <a:gsLst>
                        <a:gs pos="0">
                          <a:srgbClr val="5E9EFF"/>
                        </a:gs>
                        <a:gs pos="39999">
                          <a:srgbClr val="85C2FF"/>
                        </a:gs>
                        <a:gs pos="70000">
                          <a:srgbClr val="C4D6EB"/>
                        </a:gs>
                        <a:gs pos="100000">
                          <a:srgbClr val="FFEBFA"/>
                        </a:gs>
                      </a:gsLst>
                      <a:lin ang="5400000" scaled="0"/>
                    </a:gradFill>
                  </a:tcPr>
                </a:tc>
              </a:tr>
              <a:tr h="415485">
                <a:tc>
                  <a:txBody>
                    <a:bodyPr/>
                    <a:lstStyle/>
                    <a:p>
                      <a:pPr algn="ctr">
                        <a:spcAft>
                          <a:spcPts val="0"/>
                        </a:spcAft>
                      </a:pPr>
                      <a:r>
                        <a:rPr lang="en-US" sz="2000" kern="100" baseline="0">
                          <a:solidFill>
                            <a:srgbClr val="000000"/>
                          </a:solidFill>
                          <a:latin typeface="Times New Roman"/>
                          <a:ea typeface="바탕"/>
                          <a:cs typeface="Times New Roman"/>
                        </a:rPr>
                        <a:t>Scale inhibitor</a:t>
                      </a:r>
                      <a:endParaRPr lang="ko-KR" sz="2000" kern="100" baseline="0">
                        <a:solidFill>
                          <a:srgbClr val="000000"/>
                        </a:solidFill>
                        <a:latin typeface="Times New Roman"/>
                        <a:ea typeface="바탕"/>
                        <a:cs typeface="Times New Roman"/>
                      </a:endParaRPr>
                    </a:p>
                  </a:txBody>
                  <a:tcPr marL="68580" marR="68580" marT="0" marB="0" anchor="ctr">
                    <a:lnL w="12700" cap="flat" cmpd="sng" algn="ctr">
                      <a:solidFill>
                        <a:srgbClr val="000000"/>
                      </a:solidFill>
                      <a:prstDash val="solid"/>
                      <a:round/>
                      <a:headEnd type="none" w="med" len="med"/>
                      <a:tailEnd type="none" w="med" len="med"/>
                    </a:lnL>
                    <a:lnR>
                      <a:noFill/>
                    </a:lnR>
                    <a:lnT>
                      <a:noFill/>
                    </a:lnT>
                    <a:lnB>
                      <a:noFill/>
                    </a:lnB>
                    <a:gradFill>
                      <a:gsLst>
                        <a:gs pos="0">
                          <a:srgbClr val="5E9EFF"/>
                        </a:gs>
                        <a:gs pos="39999">
                          <a:srgbClr val="85C2FF"/>
                        </a:gs>
                        <a:gs pos="70000">
                          <a:srgbClr val="C4D6EB"/>
                        </a:gs>
                        <a:gs pos="100000">
                          <a:srgbClr val="FFEBFA"/>
                        </a:gs>
                      </a:gsLst>
                      <a:lin ang="5400000" scaled="0"/>
                    </a:gradFill>
                  </a:tcPr>
                </a:tc>
                <a:tc>
                  <a:txBody>
                    <a:bodyPr/>
                    <a:lstStyle/>
                    <a:p>
                      <a:pPr algn="ctr">
                        <a:spcAft>
                          <a:spcPts val="0"/>
                        </a:spcAft>
                      </a:pPr>
                      <a:r>
                        <a:rPr lang="en-US" sz="2000" kern="100" baseline="0" dirty="0">
                          <a:solidFill>
                            <a:srgbClr val="000000"/>
                          </a:solidFill>
                          <a:latin typeface="Times New Roman"/>
                          <a:ea typeface="바탕"/>
                          <a:cs typeface="Times New Roman"/>
                        </a:rPr>
                        <a:t>0.013</a:t>
                      </a:r>
                      <a:endParaRPr lang="ko-KR" sz="2000" kern="100" baseline="0" dirty="0">
                        <a:solidFill>
                          <a:srgbClr val="000000"/>
                        </a:solidFill>
                        <a:latin typeface="Times New Roman"/>
                        <a:ea typeface="바탕"/>
                        <a:cs typeface="Times New Roman"/>
                      </a:endParaRPr>
                    </a:p>
                  </a:txBody>
                  <a:tcPr marL="68580" marR="68580" marT="0" marB="0" anchor="ctr">
                    <a:lnL>
                      <a:noFill/>
                    </a:lnL>
                    <a:lnR w="12700" cap="flat" cmpd="sng" algn="ctr">
                      <a:solidFill>
                        <a:srgbClr val="000000"/>
                      </a:solidFill>
                      <a:prstDash val="solid"/>
                      <a:round/>
                      <a:headEnd type="none" w="med" len="med"/>
                      <a:tailEnd type="none" w="med" len="med"/>
                    </a:lnR>
                    <a:lnT>
                      <a:noFill/>
                    </a:lnT>
                    <a:lnB>
                      <a:noFill/>
                    </a:lnB>
                    <a:gradFill>
                      <a:gsLst>
                        <a:gs pos="0">
                          <a:srgbClr val="5E9EFF"/>
                        </a:gs>
                        <a:gs pos="39999">
                          <a:srgbClr val="85C2FF"/>
                        </a:gs>
                        <a:gs pos="70000">
                          <a:srgbClr val="C4D6EB"/>
                        </a:gs>
                        <a:gs pos="100000">
                          <a:srgbClr val="FFEBFA"/>
                        </a:gs>
                      </a:gsLst>
                      <a:lin ang="5400000" scaled="0"/>
                    </a:gradFill>
                  </a:tcPr>
                </a:tc>
              </a:tr>
              <a:tr h="415485">
                <a:tc>
                  <a:txBody>
                    <a:bodyPr/>
                    <a:lstStyle/>
                    <a:p>
                      <a:pPr algn="ctr">
                        <a:spcAft>
                          <a:spcPts val="0"/>
                        </a:spcAft>
                      </a:pPr>
                      <a:r>
                        <a:rPr lang="en-US" sz="2000" kern="100" baseline="0">
                          <a:solidFill>
                            <a:srgbClr val="000000"/>
                          </a:solidFill>
                          <a:latin typeface="Times New Roman"/>
                          <a:ea typeface="바탕"/>
                          <a:cs typeface="Times New Roman"/>
                        </a:rPr>
                        <a:t>Iron Controller</a:t>
                      </a:r>
                      <a:endParaRPr lang="ko-KR" sz="2000" kern="100" baseline="0">
                        <a:solidFill>
                          <a:srgbClr val="000000"/>
                        </a:solidFill>
                        <a:latin typeface="Times New Roman"/>
                        <a:ea typeface="바탕"/>
                        <a:cs typeface="Times New Roman"/>
                      </a:endParaRPr>
                    </a:p>
                  </a:txBody>
                  <a:tcPr marL="68580" marR="68580" marT="0" marB="0" anchor="ctr">
                    <a:lnL w="12700" cap="flat" cmpd="sng" algn="ctr">
                      <a:solidFill>
                        <a:srgbClr val="000000"/>
                      </a:solidFill>
                      <a:prstDash val="solid"/>
                      <a:round/>
                      <a:headEnd type="none" w="med" len="med"/>
                      <a:tailEnd type="none" w="med" len="med"/>
                    </a:lnL>
                    <a:lnR>
                      <a:noFill/>
                    </a:lnR>
                    <a:lnT>
                      <a:noFill/>
                    </a:lnT>
                    <a:lnB>
                      <a:noFill/>
                    </a:lnB>
                    <a:gradFill>
                      <a:gsLst>
                        <a:gs pos="0">
                          <a:srgbClr val="5E9EFF"/>
                        </a:gs>
                        <a:gs pos="39999">
                          <a:srgbClr val="85C2FF"/>
                        </a:gs>
                        <a:gs pos="70000">
                          <a:srgbClr val="C4D6EB"/>
                        </a:gs>
                        <a:gs pos="100000">
                          <a:srgbClr val="FFEBFA"/>
                        </a:gs>
                      </a:gsLst>
                      <a:lin ang="5400000" scaled="0"/>
                    </a:gradFill>
                  </a:tcPr>
                </a:tc>
                <a:tc>
                  <a:txBody>
                    <a:bodyPr/>
                    <a:lstStyle/>
                    <a:p>
                      <a:pPr algn="ctr">
                        <a:spcAft>
                          <a:spcPts val="0"/>
                        </a:spcAft>
                      </a:pPr>
                      <a:r>
                        <a:rPr lang="en-US" sz="2000" kern="100" baseline="0" dirty="0">
                          <a:solidFill>
                            <a:srgbClr val="000000"/>
                          </a:solidFill>
                          <a:latin typeface="Times New Roman"/>
                          <a:ea typeface="바탕"/>
                          <a:cs typeface="Times New Roman"/>
                        </a:rPr>
                        <a:t>0.005</a:t>
                      </a:r>
                      <a:endParaRPr lang="ko-KR" sz="2000" kern="100" baseline="0" dirty="0">
                        <a:solidFill>
                          <a:srgbClr val="000000"/>
                        </a:solidFill>
                        <a:latin typeface="Times New Roman"/>
                        <a:ea typeface="바탕"/>
                        <a:cs typeface="Times New Roman"/>
                      </a:endParaRPr>
                    </a:p>
                  </a:txBody>
                  <a:tcPr marL="68580" marR="68580" marT="0" marB="0" anchor="ctr">
                    <a:lnL>
                      <a:noFill/>
                    </a:lnL>
                    <a:lnR w="12700" cap="flat" cmpd="sng" algn="ctr">
                      <a:solidFill>
                        <a:srgbClr val="000000"/>
                      </a:solidFill>
                      <a:prstDash val="solid"/>
                      <a:round/>
                      <a:headEnd type="none" w="med" len="med"/>
                      <a:tailEnd type="none" w="med" len="med"/>
                    </a:lnR>
                    <a:lnT>
                      <a:noFill/>
                    </a:lnT>
                    <a:lnB>
                      <a:noFill/>
                    </a:lnB>
                    <a:gradFill>
                      <a:gsLst>
                        <a:gs pos="0">
                          <a:srgbClr val="5E9EFF"/>
                        </a:gs>
                        <a:gs pos="39999">
                          <a:srgbClr val="85C2FF"/>
                        </a:gs>
                        <a:gs pos="70000">
                          <a:srgbClr val="C4D6EB"/>
                        </a:gs>
                        <a:gs pos="100000">
                          <a:srgbClr val="FFEBFA"/>
                        </a:gs>
                      </a:gsLst>
                      <a:lin ang="5400000" scaled="0"/>
                    </a:gradFill>
                  </a:tcPr>
                </a:tc>
              </a:tr>
              <a:tr h="415485">
                <a:tc>
                  <a:txBody>
                    <a:bodyPr/>
                    <a:lstStyle/>
                    <a:p>
                      <a:pPr algn="ctr">
                        <a:spcAft>
                          <a:spcPts val="0"/>
                        </a:spcAft>
                      </a:pPr>
                      <a:r>
                        <a:rPr lang="en-US" sz="2000" kern="100" baseline="0">
                          <a:solidFill>
                            <a:srgbClr val="000000"/>
                          </a:solidFill>
                          <a:latin typeface="Times New Roman"/>
                          <a:ea typeface="바탕"/>
                          <a:cs typeface="Times New Roman"/>
                        </a:rPr>
                        <a:t>Biocides</a:t>
                      </a:r>
                      <a:endParaRPr lang="ko-KR" sz="2000" kern="100" baseline="0">
                        <a:solidFill>
                          <a:srgbClr val="000000"/>
                        </a:solidFill>
                        <a:latin typeface="Times New Roman"/>
                        <a:ea typeface="바탕"/>
                        <a:cs typeface="Times New Roman"/>
                      </a:endParaRPr>
                    </a:p>
                  </a:txBody>
                  <a:tcPr marL="68580" marR="68580" marT="0" marB="0" anchor="ctr">
                    <a:lnL w="12700" cap="flat" cmpd="sng" algn="ctr">
                      <a:solidFill>
                        <a:srgbClr val="000000"/>
                      </a:solidFill>
                      <a:prstDash val="solid"/>
                      <a:round/>
                      <a:headEnd type="none" w="med" len="med"/>
                      <a:tailEnd type="none" w="med" len="med"/>
                    </a:lnL>
                    <a:lnR>
                      <a:noFill/>
                    </a:lnR>
                    <a:lnT>
                      <a:noFill/>
                    </a:lnT>
                    <a:lnB>
                      <a:noFill/>
                    </a:lnB>
                    <a:gradFill>
                      <a:gsLst>
                        <a:gs pos="0">
                          <a:srgbClr val="5E9EFF"/>
                        </a:gs>
                        <a:gs pos="39999">
                          <a:srgbClr val="85C2FF"/>
                        </a:gs>
                        <a:gs pos="70000">
                          <a:srgbClr val="C4D6EB"/>
                        </a:gs>
                        <a:gs pos="100000">
                          <a:srgbClr val="FFEBFA"/>
                        </a:gs>
                      </a:gsLst>
                      <a:lin ang="5400000" scaled="0"/>
                    </a:gradFill>
                  </a:tcPr>
                </a:tc>
                <a:tc>
                  <a:txBody>
                    <a:bodyPr/>
                    <a:lstStyle/>
                    <a:p>
                      <a:pPr algn="ctr">
                        <a:spcAft>
                          <a:spcPts val="0"/>
                        </a:spcAft>
                      </a:pPr>
                      <a:r>
                        <a:rPr lang="en-US" sz="2000" kern="100" baseline="0" dirty="0">
                          <a:solidFill>
                            <a:srgbClr val="000000"/>
                          </a:solidFill>
                          <a:latin typeface="Times New Roman"/>
                          <a:ea typeface="바탕"/>
                          <a:cs typeface="Times New Roman"/>
                        </a:rPr>
                        <a:t>0.03</a:t>
                      </a:r>
                      <a:endParaRPr lang="ko-KR" sz="2000" kern="100" baseline="0" dirty="0">
                        <a:solidFill>
                          <a:srgbClr val="000000"/>
                        </a:solidFill>
                        <a:latin typeface="Times New Roman"/>
                        <a:ea typeface="바탕"/>
                        <a:cs typeface="Times New Roman"/>
                      </a:endParaRPr>
                    </a:p>
                  </a:txBody>
                  <a:tcPr marL="68580" marR="68580" marT="0" marB="0" anchor="ctr">
                    <a:lnL>
                      <a:noFill/>
                    </a:lnL>
                    <a:lnR w="12700" cap="flat" cmpd="sng" algn="ctr">
                      <a:solidFill>
                        <a:srgbClr val="000000"/>
                      </a:solidFill>
                      <a:prstDash val="solid"/>
                      <a:round/>
                      <a:headEnd type="none" w="med" len="med"/>
                      <a:tailEnd type="none" w="med" len="med"/>
                    </a:lnR>
                    <a:lnT>
                      <a:noFill/>
                    </a:lnT>
                    <a:lnB>
                      <a:noFill/>
                    </a:lnB>
                    <a:gradFill>
                      <a:gsLst>
                        <a:gs pos="0">
                          <a:srgbClr val="5E9EFF"/>
                        </a:gs>
                        <a:gs pos="39999">
                          <a:srgbClr val="85C2FF"/>
                        </a:gs>
                        <a:gs pos="70000">
                          <a:srgbClr val="C4D6EB"/>
                        </a:gs>
                        <a:gs pos="100000">
                          <a:srgbClr val="FFEBFA"/>
                        </a:gs>
                      </a:gsLst>
                      <a:lin ang="5400000" scaled="0"/>
                    </a:gradFill>
                  </a:tcPr>
                </a:tc>
              </a:tr>
              <a:tr h="830970">
                <a:tc>
                  <a:txBody>
                    <a:bodyPr/>
                    <a:lstStyle/>
                    <a:p>
                      <a:pPr algn="ctr">
                        <a:spcAft>
                          <a:spcPts val="0"/>
                        </a:spcAft>
                      </a:pPr>
                      <a:r>
                        <a:rPr lang="en-US" sz="2000" kern="100" baseline="0">
                          <a:solidFill>
                            <a:srgbClr val="000000"/>
                          </a:solidFill>
                          <a:latin typeface="Times New Roman"/>
                          <a:ea typeface="바탕"/>
                          <a:cs typeface="Times New Roman"/>
                        </a:rPr>
                        <a:t>Corrosion Inhibitors</a:t>
                      </a:r>
                      <a:endParaRPr lang="ko-KR" sz="2000" kern="100" baseline="0">
                        <a:solidFill>
                          <a:srgbClr val="000000"/>
                        </a:solidFill>
                        <a:latin typeface="Times New Roman"/>
                        <a:ea typeface="바탕"/>
                        <a:cs typeface="Times New Roman"/>
                      </a:endParaRPr>
                    </a:p>
                  </a:txBody>
                  <a:tcPr marL="68580" marR="68580" marT="0" marB="0" anchor="ctr">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gradFill>
                      <a:gsLst>
                        <a:gs pos="0">
                          <a:srgbClr val="5E9EFF"/>
                        </a:gs>
                        <a:gs pos="39999">
                          <a:srgbClr val="85C2FF"/>
                        </a:gs>
                        <a:gs pos="70000">
                          <a:srgbClr val="C4D6EB"/>
                        </a:gs>
                        <a:gs pos="100000">
                          <a:srgbClr val="FFEBFA"/>
                        </a:gs>
                      </a:gsLst>
                      <a:lin ang="5400000" scaled="0"/>
                    </a:gradFill>
                  </a:tcPr>
                </a:tc>
                <a:tc>
                  <a:txBody>
                    <a:bodyPr/>
                    <a:lstStyle/>
                    <a:p>
                      <a:pPr algn="ctr">
                        <a:spcAft>
                          <a:spcPts val="0"/>
                        </a:spcAft>
                      </a:pPr>
                      <a:r>
                        <a:rPr lang="en-US" sz="2000" kern="100" baseline="0" dirty="0">
                          <a:solidFill>
                            <a:srgbClr val="000000"/>
                          </a:solidFill>
                          <a:latin typeface="Times New Roman"/>
                          <a:ea typeface="바탕"/>
                          <a:cs typeface="Times New Roman"/>
                        </a:rPr>
                        <a:t>0.001</a:t>
                      </a:r>
                      <a:endParaRPr lang="ko-KR" sz="2000" kern="100" baseline="0" dirty="0">
                        <a:solidFill>
                          <a:srgbClr val="000000"/>
                        </a:solidFill>
                        <a:latin typeface="Times New Roman"/>
                        <a:ea typeface="바탕"/>
                        <a:cs typeface="Times New Roman"/>
                      </a:endParaRPr>
                    </a:p>
                  </a:txBody>
                  <a:tcPr marL="68580" marR="68580" marT="0" marB="0" anchor="ctr">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gradFill>
                      <a:gsLst>
                        <a:gs pos="0">
                          <a:srgbClr val="5E9EFF"/>
                        </a:gs>
                        <a:gs pos="39999">
                          <a:srgbClr val="85C2FF"/>
                        </a:gs>
                        <a:gs pos="70000">
                          <a:srgbClr val="C4D6EB"/>
                        </a:gs>
                        <a:gs pos="100000">
                          <a:srgbClr val="FFEBFA"/>
                        </a:gs>
                      </a:gsLst>
                      <a:lin ang="5400000" scaled="0"/>
                    </a:gradFill>
                  </a:tcPr>
                </a:tc>
              </a:tr>
            </a:tbl>
          </a:graphicData>
        </a:graphic>
      </p:graphicFrame>
      <p:grpSp>
        <p:nvGrpSpPr>
          <p:cNvPr id="4" name="Group 3"/>
          <p:cNvGrpSpPr/>
          <p:nvPr/>
        </p:nvGrpSpPr>
        <p:grpSpPr>
          <a:xfrm>
            <a:off x="6858000" y="228600"/>
            <a:ext cx="1904999" cy="847996"/>
            <a:chOff x="6858000" y="228600"/>
            <a:chExt cx="1904999" cy="847996"/>
          </a:xfrm>
        </p:grpSpPr>
        <p:pic>
          <p:nvPicPr>
            <p:cNvPr id="6" name="Picture 5" descr="C:\Documents and Settings\kzs145\Desktop\psu_wht.emf"/>
            <p:cNvPicPr>
              <a:picLocks noChangeAspect="1" noChangeArrowheads="1"/>
            </p:cNvPicPr>
            <p:nvPr/>
          </p:nvPicPr>
          <p:blipFill>
            <a:blip r:embed="rId2" cstate="print"/>
            <a:srcRect/>
            <a:stretch>
              <a:fillRect/>
            </a:stretch>
          </p:blipFill>
          <p:spPr bwMode="auto">
            <a:xfrm>
              <a:off x="6858000" y="228600"/>
              <a:ext cx="1904999" cy="847996"/>
            </a:xfrm>
            <a:prstGeom prst="rect">
              <a:avLst/>
            </a:prstGeom>
            <a:noFill/>
            <a:ln w="9525">
              <a:noFill/>
              <a:miter lim="800000"/>
              <a:headEnd/>
              <a:tailEnd/>
            </a:ln>
          </p:spPr>
        </p:pic>
        <p:sp>
          <p:nvSpPr>
            <p:cNvPr id="7" name="TextBox 6"/>
            <p:cNvSpPr txBox="1"/>
            <p:nvPr/>
          </p:nvSpPr>
          <p:spPr>
            <a:xfrm>
              <a:off x="8001000" y="468868"/>
              <a:ext cx="710451" cy="261610"/>
            </a:xfrm>
            <a:prstGeom prst="rect">
              <a:avLst/>
            </a:prstGeom>
            <a:noFill/>
          </p:spPr>
          <p:txBody>
            <a:bodyPr wrap="none" rtlCol="0">
              <a:spAutoFit/>
            </a:bodyPr>
            <a:lstStyle/>
            <a:p>
              <a:r>
                <a:rPr lang="en-US" sz="1100" b="1" dirty="0" smtClean="0">
                  <a:solidFill>
                    <a:schemeClr val="bg1"/>
                  </a:solidFill>
                  <a:latin typeface="Centaur" pitchFamily="18" charset="0"/>
                </a:rPr>
                <a:t>EME 580</a:t>
              </a:r>
              <a:endParaRPr lang="en-US" sz="1100" b="1" dirty="0">
                <a:solidFill>
                  <a:schemeClr val="bg1"/>
                </a:solidFill>
                <a:latin typeface="Centaur" pitchFamily="18" charset="0"/>
              </a:endParaRPr>
            </a:p>
          </p:txBody>
        </p:sp>
      </p:grpSp>
    </p:spTree>
    <p:extLst>
      <p:ext uri="{BB962C8B-B14F-4D97-AF65-F5344CB8AC3E}">
        <p14:creationId xmlns:p14="http://schemas.microsoft.com/office/powerpoint/2010/main" val="2094592686"/>
      </p:ext>
    </p:extLst>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304800" y="1371600"/>
            <a:ext cx="5715000" cy="707886"/>
          </a:xfrm>
          <a:prstGeom prst="rect">
            <a:avLst/>
          </a:prstGeom>
        </p:spPr>
        <p:txBody>
          <a:bodyPr wrap="square">
            <a:spAutoFit/>
          </a:bodyPr>
          <a:lstStyle/>
          <a:p>
            <a:r>
              <a:rPr lang="en-US" altLang="ko-KR" sz="4000" b="1" dirty="0" smtClean="0">
                <a:latin typeface="Centaur" pitchFamily="18" charset="0"/>
              </a:rPr>
              <a:t>Ceramic </a:t>
            </a:r>
            <a:r>
              <a:rPr lang="en-US" altLang="ko-KR" sz="4000" b="1" dirty="0" err="1" smtClean="0">
                <a:latin typeface="Centaur" pitchFamily="18" charset="0"/>
              </a:rPr>
              <a:t>Proppant</a:t>
            </a:r>
            <a:endParaRPr lang="ko-KR" altLang="en-US" sz="4000" dirty="0">
              <a:latin typeface="Centaur" pitchFamily="18" charset="0"/>
            </a:endParaRPr>
          </a:p>
        </p:txBody>
      </p:sp>
      <p:sp>
        <p:nvSpPr>
          <p:cNvPr id="8" name="Title 5"/>
          <p:cNvSpPr>
            <a:spLocks noGrp="1"/>
          </p:cNvSpPr>
          <p:nvPr>
            <p:ph type="title"/>
          </p:nvPr>
        </p:nvSpPr>
        <p:spPr/>
        <p:txBody>
          <a:bodyPr>
            <a:normAutofit/>
          </a:bodyPr>
          <a:lstStyle/>
          <a:p>
            <a:r>
              <a:rPr lang="en-US" altLang="ko-KR" sz="3200" dirty="0" smtClean="0">
                <a:latin typeface="Centaur" pitchFamily="18" charset="0"/>
                <a:ea typeface="굴림" charset="-127"/>
                <a:cs typeface="Times New Roman" pitchFamily="18" charset="0"/>
              </a:rPr>
              <a:t>    </a:t>
            </a:r>
            <a:r>
              <a:rPr lang="en-US" altLang="ko-KR" sz="3200" dirty="0" err="1" smtClean="0">
                <a:latin typeface="Centaur" pitchFamily="18" charset="0"/>
                <a:ea typeface="굴림" charset="-127"/>
                <a:cs typeface="Times New Roman" pitchFamily="18" charset="0"/>
              </a:rPr>
              <a:t>Proppant</a:t>
            </a:r>
            <a:r>
              <a:rPr lang="en-US" altLang="ko-KR" sz="3200" dirty="0" smtClean="0">
                <a:latin typeface="Centaur" pitchFamily="18" charset="0"/>
                <a:ea typeface="굴림" charset="-127"/>
                <a:cs typeface="Times New Roman" pitchFamily="18" charset="0"/>
              </a:rPr>
              <a:t> Selection</a:t>
            </a:r>
            <a:endParaRPr lang="ko-KR" altLang="en-US" sz="3200" dirty="0">
              <a:latin typeface="Centaur" pitchFamily="18" charset="0"/>
            </a:endParaRPr>
          </a:p>
        </p:txBody>
      </p:sp>
      <p:pic>
        <p:nvPicPr>
          <p:cNvPr id="86018" name="Picture 2" descr="CC-hydraulic-frac"/>
          <p:cNvPicPr>
            <a:picLocks noGrp="1" noChangeAspect="1" noChangeArrowheads="1"/>
          </p:cNvPicPr>
          <p:nvPr>
            <p:ph idx="1"/>
          </p:nvPr>
        </p:nvPicPr>
        <p:blipFill>
          <a:blip r:embed="rId2" cstate="print"/>
          <a:srcRect/>
          <a:stretch>
            <a:fillRect/>
          </a:stretch>
        </p:blipFill>
        <p:spPr bwMode="auto">
          <a:xfrm>
            <a:off x="1676400" y="2057400"/>
            <a:ext cx="6629400" cy="4533900"/>
          </a:xfrm>
          <a:prstGeom prst="rect">
            <a:avLst/>
          </a:prstGeom>
          <a:noFill/>
          <a:ln w="9525">
            <a:noFill/>
            <a:miter lim="800000"/>
            <a:headEnd/>
            <a:tailEnd/>
          </a:ln>
        </p:spPr>
      </p:pic>
      <p:grpSp>
        <p:nvGrpSpPr>
          <p:cNvPr id="5" name="Group 4"/>
          <p:cNvGrpSpPr/>
          <p:nvPr/>
        </p:nvGrpSpPr>
        <p:grpSpPr>
          <a:xfrm>
            <a:off x="6858000" y="228600"/>
            <a:ext cx="1904999" cy="847996"/>
            <a:chOff x="6858000" y="228600"/>
            <a:chExt cx="1904999" cy="847996"/>
          </a:xfrm>
        </p:grpSpPr>
        <p:pic>
          <p:nvPicPr>
            <p:cNvPr id="6" name="Picture 5" descr="C:\Documents and Settings\kzs145\Desktop\psu_wht.emf"/>
            <p:cNvPicPr>
              <a:picLocks noChangeAspect="1" noChangeArrowheads="1"/>
            </p:cNvPicPr>
            <p:nvPr/>
          </p:nvPicPr>
          <p:blipFill>
            <a:blip r:embed="rId3" cstate="print"/>
            <a:srcRect/>
            <a:stretch>
              <a:fillRect/>
            </a:stretch>
          </p:blipFill>
          <p:spPr bwMode="auto">
            <a:xfrm>
              <a:off x="6858000" y="228600"/>
              <a:ext cx="1904999" cy="847996"/>
            </a:xfrm>
            <a:prstGeom prst="rect">
              <a:avLst/>
            </a:prstGeom>
            <a:noFill/>
            <a:ln w="9525">
              <a:noFill/>
              <a:miter lim="800000"/>
              <a:headEnd/>
              <a:tailEnd/>
            </a:ln>
          </p:spPr>
        </p:pic>
        <p:sp>
          <p:nvSpPr>
            <p:cNvPr id="9" name="TextBox 8"/>
            <p:cNvSpPr txBox="1"/>
            <p:nvPr/>
          </p:nvSpPr>
          <p:spPr>
            <a:xfrm>
              <a:off x="8001000" y="468868"/>
              <a:ext cx="710451" cy="261610"/>
            </a:xfrm>
            <a:prstGeom prst="rect">
              <a:avLst/>
            </a:prstGeom>
            <a:noFill/>
          </p:spPr>
          <p:txBody>
            <a:bodyPr wrap="none" rtlCol="0">
              <a:spAutoFit/>
            </a:bodyPr>
            <a:lstStyle/>
            <a:p>
              <a:r>
                <a:rPr lang="en-US" sz="1100" b="1" dirty="0" smtClean="0">
                  <a:solidFill>
                    <a:schemeClr val="bg1"/>
                  </a:solidFill>
                  <a:latin typeface="Centaur" pitchFamily="18" charset="0"/>
                </a:rPr>
                <a:t>EME 580</a:t>
              </a:r>
              <a:endParaRPr lang="en-US" sz="1100" b="1" dirty="0">
                <a:solidFill>
                  <a:schemeClr val="bg1"/>
                </a:solidFill>
                <a:latin typeface="Centaur" pitchFamily="18" charset="0"/>
              </a:endParaRPr>
            </a:p>
          </p:txBody>
        </p:sp>
      </p:grpSp>
    </p:spTree>
    <p:extLst>
      <p:ext uri="{BB962C8B-B14F-4D97-AF65-F5344CB8AC3E}">
        <p14:creationId xmlns:p14="http://schemas.microsoft.com/office/powerpoint/2010/main" val="3336133226"/>
      </p:ext>
    </p:extLst>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304800" y="0"/>
            <a:ext cx="4191000" cy="1143000"/>
          </a:xfrm>
        </p:spPr>
        <p:txBody>
          <a:bodyPr wrap="square" numCol="1" anchorCtr="0" compatLnSpc="1">
            <a:prstTxWarp prst="textNoShape">
              <a:avLst/>
            </a:prstTxWarp>
            <a:normAutofit fontScale="90000"/>
          </a:bodyPr>
          <a:lstStyle/>
          <a:p>
            <a:pPr algn="ctr" eaLnBrk="1" hangingPunct="1">
              <a:defRPr/>
            </a:pPr>
            <a:r>
              <a:rPr lang="en-US" altLang="ko-KR" sz="3600" b="1" cap="none" dirty="0" err="1" smtClean="0">
                <a:latin typeface="Centaur" pitchFamily="18" charset="0"/>
                <a:ea typeface="굴림" charset="-127"/>
                <a:cs typeface="Times New Roman" pitchFamily="18" charset="0"/>
              </a:rPr>
              <a:t>Proppant</a:t>
            </a:r>
            <a:r>
              <a:rPr lang="en-US" altLang="ko-KR" sz="3600" b="1" cap="none" dirty="0" smtClean="0">
                <a:latin typeface="Centaur" pitchFamily="18" charset="0"/>
                <a:ea typeface="굴림" charset="-127"/>
                <a:cs typeface="Times New Roman" pitchFamily="18" charset="0"/>
              </a:rPr>
              <a:t> Selection : Ceramic </a:t>
            </a:r>
            <a:r>
              <a:rPr lang="en-US" altLang="ko-KR" sz="3600" b="1" cap="none" dirty="0" err="1" smtClean="0">
                <a:latin typeface="Centaur" pitchFamily="18" charset="0"/>
                <a:ea typeface="굴림" charset="-127"/>
                <a:cs typeface="Times New Roman" pitchFamily="18" charset="0"/>
              </a:rPr>
              <a:t>proppant</a:t>
            </a:r>
            <a:endParaRPr lang="en-US" altLang="ko-KR" sz="3600" b="1" cap="none" dirty="0" smtClean="0">
              <a:latin typeface="Centaur" pitchFamily="18" charset="0"/>
              <a:ea typeface="굴림" charset="-127"/>
              <a:cs typeface="Times New Roman" pitchFamily="18" charset="0"/>
            </a:endParaRPr>
          </a:p>
        </p:txBody>
      </p:sp>
      <p:sp>
        <p:nvSpPr>
          <p:cNvPr id="10" name="Content Placeholder 9"/>
          <p:cNvSpPr>
            <a:spLocks noGrp="1"/>
          </p:cNvSpPr>
          <p:nvPr>
            <p:ph idx="1"/>
          </p:nvPr>
        </p:nvSpPr>
        <p:spPr>
          <a:xfrm>
            <a:off x="1066800" y="1524000"/>
            <a:ext cx="7848600" cy="5029200"/>
          </a:xfrm>
        </p:spPr>
        <p:txBody>
          <a:bodyPr>
            <a:normAutofit/>
          </a:bodyPr>
          <a:lstStyle/>
          <a:p>
            <a:pPr>
              <a:buFont typeface="Wingdings" pitchFamily="2" charset="2"/>
              <a:buChar char="Ø"/>
            </a:pPr>
            <a:r>
              <a:rPr lang="en-US" altLang="ko-KR" sz="2800" dirty="0" err="1" smtClean="0">
                <a:latin typeface="Centaur" pitchFamily="18" charset="0"/>
              </a:rPr>
              <a:t>CarboProp</a:t>
            </a:r>
            <a:r>
              <a:rPr lang="en-US" altLang="ko-KR" sz="2800" dirty="0" smtClean="0">
                <a:latin typeface="Centaur" pitchFamily="18" charset="0"/>
              </a:rPr>
              <a:t> : 40/70 mesh</a:t>
            </a:r>
          </a:p>
          <a:p>
            <a:pPr lvl="1" algn="just">
              <a:defRPr/>
            </a:pPr>
            <a:r>
              <a:rPr lang="en-US" altLang="ko-KR" sz="2400" dirty="0" smtClean="0">
                <a:latin typeface="Centaur" pitchFamily="18" charset="0"/>
              </a:rPr>
              <a:t>Frequently selected for moderate depth oil and gas wells and has excellent crush resistance in a broad range of applications. </a:t>
            </a:r>
          </a:p>
          <a:p>
            <a:pPr lvl="1" algn="just">
              <a:defRPr/>
            </a:pPr>
            <a:endParaRPr lang="en-US" altLang="ko-KR" sz="2400" dirty="0" smtClean="0">
              <a:latin typeface="Centaur" pitchFamily="18" charset="0"/>
            </a:endParaRPr>
          </a:p>
          <a:p>
            <a:pPr lvl="1" algn="just">
              <a:defRPr/>
            </a:pPr>
            <a:endParaRPr lang="en-US" altLang="ko-KR" sz="2400" dirty="0" smtClean="0">
              <a:latin typeface="Centaur" pitchFamily="18" charset="0"/>
            </a:endParaRPr>
          </a:p>
          <a:p>
            <a:pPr lvl="1" algn="just">
              <a:defRPr/>
            </a:pPr>
            <a:endParaRPr lang="en-US" altLang="ko-KR" sz="2400" dirty="0" smtClean="0">
              <a:latin typeface="Centaur" pitchFamily="18" charset="0"/>
            </a:endParaRPr>
          </a:p>
          <a:p>
            <a:pPr lvl="1" algn="just">
              <a:defRPr/>
            </a:pPr>
            <a:endParaRPr lang="en-US" altLang="ko-KR" sz="2400" dirty="0" smtClean="0">
              <a:latin typeface="Centaur" pitchFamily="18" charset="0"/>
            </a:endParaRPr>
          </a:p>
          <a:p>
            <a:pPr lvl="1" algn="just">
              <a:defRPr/>
            </a:pPr>
            <a:endParaRPr lang="en-US" altLang="ko-KR" sz="2400" dirty="0" smtClean="0">
              <a:latin typeface="Centaur" pitchFamily="18" charset="0"/>
            </a:endParaRPr>
          </a:p>
          <a:p>
            <a:pPr lvl="1" algn="just">
              <a:defRPr/>
            </a:pPr>
            <a:endParaRPr lang="en-US" altLang="ko-KR" sz="2400" dirty="0" smtClean="0">
              <a:latin typeface="Centaur" pitchFamily="18" charset="0"/>
            </a:endParaRPr>
          </a:p>
          <a:p>
            <a:pPr lvl="1" algn="just">
              <a:defRPr/>
            </a:pPr>
            <a:endParaRPr lang="en-US" altLang="ko-KR" sz="2400" dirty="0" smtClean="0">
              <a:latin typeface="Centaur" pitchFamily="18" charset="0"/>
            </a:endParaRPr>
          </a:p>
          <a:p>
            <a:pPr lvl="1" algn="just">
              <a:buNone/>
              <a:defRPr/>
            </a:pPr>
            <a:r>
              <a:rPr lang="en-US" altLang="ko-KR" sz="1700" dirty="0" smtClean="0">
                <a:latin typeface="Centaur" pitchFamily="18" charset="0"/>
              </a:rPr>
              <a:t>                      </a:t>
            </a:r>
            <a:r>
              <a:rPr lang="en-US" altLang="ko-KR" sz="1700" i="1" dirty="0" smtClean="0">
                <a:latin typeface="Centaur" pitchFamily="18" charset="0"/>
              </a:rPr>
              <a:t>Source : </a:t>
            </a:r>
            <a:r>
              <a:rPr lang="en-US" altLang="ko-KR" sz="1700" i="1" dirty="0" err="1" smtClean="0">
                <a:latin typeface="Centaur" pitchFamily="18" charset="0"/>
              </a:rPr>
              <a:t>Carbo</a:t>
            </a:r>
            <a:r>
              <a:rPr lang="en-US" altLang="ko-KR" sz="1700" i="1" dirty="0" smtClean="0">
                <a:latin typeface="Centaur" pitchFamily="18" charset="0"/>
              </a:rPr>
              <a:t> ceramics</a:t>
            </a:r>
          </a:p>
          <a:p>
            <a:pPr lvl="1" algn="just">
              <a:buNone/>
              <a:defRPr/>
            </a:pPr>
            <a:endParaRPr lang="en-US" altLang="ko-KR" sz="3200" dirty="0" smtClean="0">
              <a:latin typeface="Centaur" pitchFamily="18" charset="0"/>
            </a:endParaRPr>
          </a:p>
        </p:txBody>
      </p:sp>
      <p:pic>
        <p:nvPicPr>
          <p:cNvPr id="120834" name="Picture 2"/>
          <p:cNvPicPr>
            <a:picLocks noChangeAspect="1" noChangeArrowheads="1"/>
          </p:cNvPicPr>
          <p:nvPr/>
        </p:nvPicPr>
        <p:blipFill>
          <a:blip r:embed="rId2" cstate="print"/>
          <a:srcRect/>
          <a:stretch>
            <a:fillRect/>
          </a:stretch>
        </p:blipFill>
        <p:spPr bwMode="auto">
          <a:xfrm>
            <a:off x="1219200" y="3048000"/>
            <a:ext cx="7666456" cy="2819400"/>
          </a:xfrm>
          <a:prstGeom prst="rect">
            <a:avLst/>
          </a:prstGeom>
          <a:noFill/>
          <a:ln w="9525">
            <a:noFill/>
            <a:miter lim="800000"/>
            <a:headEnd/>
            <a:tailEnd/>
          </a:ln>
        </p:spPr>
      </p:pic>
      <p:grpSp>
        <p:nvGrpSpPr>
          <p:cNvPr id="5" name="Group 4"/>
          <p:cNvGrpSpPr/>
          <p:nvPr/>
        </p:nvGrpSpPr>
        <p:grpSpPr>
          <a:xfrm>
            <a:off x="6858000" y="228600"/>
            <a:ext cx="1904999" cy="847996"/>
            <a:chOff x="6858000" y="228600"/>
            <a:chExt cx="1904999" cy="847996"/>
          </a:xfrm>
        </p:grpSpPr>
        <p:pic>
          <p:nvPicPr>
            <p:cNvPr id="6" name="Picture 5" descr="C:\Documents and Settings\kzs145\Desktop\psu_wht.emf"/>
            <p:cNvPicPr>
              <a:picLocks noChangeAspect="1" noChangeArrowheads="1"/>
            </p:cNvPicPr>
            <p:nvPr/>
          </p:nvPicPr>
          <p:blipFill>
            <a:blip r:embed="rId3" cstate="print"/>
            <a:srcRect/>
            <a:stretch>
              <a:fillRect/>
            </a:stretch>
          </p:blipFill>
          <p:spPr bwMode="auto">
            <a:xfrm>
              <a:off x="6858000" y="228600"/>
              <a:ext cx="1904999" cy="847996"/>
            </a:xfrm>
            <a:prstGeom prst="rect">
              <a:avLst/>
            </a:prstGeom>
            <a:noFill/>
            <a:ln w="9525">
              <a:noFill/>
              <a:miter lim="800000"/>
              <a:headEnd/>
              <a:tailEnd/>
            </a:ln>
          </p:spPr>
        </p:pic>
        <p:sp>
          <p:nvSpPr>
            <p:cNvPr id="7" name="TextBox 6"/>
            <p:cNvSpPr txBox="1"/>
            <p:nvPr/>
          </p:nvSpPr>
          <p:spPr>
            <a:xfrm>
              <a:off x="8001000" y="468868"/>
              <a:ext cx="710451" cy="261610"/>
            </a:xfrm>
            <a:prstGeom prst="rect">
              <a:avLst/>
            </a:prstGeom>
            <a:noFill/>
          </p:spPr>
          <p:txBody>
            <a:bodyPr wrap="none" rtlCol="0">
              <a:spAutoFit/>
            </a:bodyPr>
            <a:lstStyle/>
            <a:p>
              <a:r>
                <a:rPr lang="en-US" sz="1100" b="1" dirty="0" smtClean="0">
                  <a:solidFill>
                    <a:schemeClr val="bg1"/>
                  </a:solidFill>
                  <a:latin typeface="Centaur" pitchFamily="18" charset="0"/>
                </a:rPr>
                <a:t>EME 580</a:t>
              </a:r>
              <a:endParaRPr lang="en-US" sz="1100" b="1" dirty="0">
                <a:solidFill>
                  <a:schemeClr val="bg1"/>
                </a:solidFill>
                <a:latin typeface="Centaur" pitchFamily="18" charset="0"/>
              </a:endParaRPr>
            </a:p>
          </p:txBody>
        </p:sp>
      </p:grpSp>
    </p:spTree>
    <p:extLst>
      <p:ext uri="{BB962C8B-B14F-4D97-AF65-F5344CB8AC3E}">
        <p14:creationId xmlns:p14="http://schemas.microsoft.com/office/powerpoint/2010/main" val="3816169114"/>
      </p:ext>
    </p:extLst>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9"/>
          <p:cNvSpPr>
            <a:spLocks noGrp="1"/>
          </p:cNvSpPr>
          <p:nvPr>
            <p:ph idx="1"/>
          </p:nvPr>
        </p:nvSpPr>
        <p:spPr>
          <a:xfrm>
            <a:off x="1066800" y="1524000"/>
            <a:ext cx="7848600" cy="5029200"/>
          </a:xfrm>
        </p:spPr>
        <p:txBody>
          <a:bodyPr>
            <a:normAutofit lnSpcReduction="10000"/>
          </a:bodyPr>
          <a:lstStyle/>
          <a:p>
            <a:pPr>
              <a:buFont typeface="Wingdings" pitchFamily="2" charset="2"/>
              <a:buChar char="Ø"/>
            </a:pPr>
            <a:r>
              <a:rPr lang="en-US" altLang="ko-KR" sz="2800" dirty="0" err="1" smtClean="0">
                <a:latin typeface="Centaur" pitchFamily="18" charset="0"/>
              </a:rPr>
              <a:t>CarboLite</a:t>
            </a:r>
            <a:r>
              <a:rPr lang="en-US" altLang="ko-KR" sz="2800" dirty="0" smtClean="0">
                <a:latin typeface="Centaur" pitchFamily="18" charset="0"/>
              </a:rPr>
              <a:t> : 40/70 mesh</a:t>
            </a:r>
          </a:p>
          <a:p>
            <a:pPr lvl="1" algn="just">
              <a:defRPr/>
            </a:pPr>
            <a:r>
              <a:rPr lang="en-US" altLang="ko-KR" sz="2400" dirty="0" smtClean="0">
                <a:latin typeface="Centaur" pitchFamily="18" charset="0"/>
              </a:rPr>
              <a:t>Lightweight </a:t>
            </a:r>
            <a:r>
              <a:rPr lang="en-US" altLang="ko-KR" sz="2400" dirty="0" err="1" smtClean="0">
                <a:latin typeface="Centaur" pitchFamily="18" charset="0"/>
              </a:rPr>
              <a:t>proppant</a:t>
            </a:r>
            <a:r>
              <a:rPr lang="en-US" altLang="ko-KR" sz="2400" dirty="0" smtClean="0">
                <a:latin typeface="Centaur" pitchFamily="18" charset="0"/>
              </a:rPr>
              <a:t>, cost friendly among other lightweights</a:t>
            </a:r>
          </a:p>
          <a:p>
            <a:pPr lvl="1" algn="just">
              <a:defRPr/>
            </a:pPr>
            <a:r>
              <a:rPr lang="en-US" altLang="ko-KR" sz="2400" dirty="0" smtClean="0">
                <a:latin typeface="Centaur" pitchFamily="18" charset="0"/>
              </a:rPr>
              <a:t> provides high fracture conductivity</a:t>
            </a:r>
          </a:p>
          <a:p>
            <a:pPr lvl="1" algn="just">
              <a:defRPr/>
            </a:pPr>
            <a:endParaRPr lang="en-US" altLang="ko-KR" sz="2400" dirty="0" smtClean="0">
              <a:latin typeface="Centaur" pitchFamily="18" charset="0"/>
            </a:endParaRPr>
          </a:p>
          <a:p>
            <a:pPr lvl="1" algn="just">
              <a:defRPr/>
            </a:pPr>
            <a:endParaRPr lang="en-US" altLang="ko-KR" sz="2400" dirty="0" smtClean="0">
              <a:latin typeface="Centaur" pitchFamily="18" charset="0"/>
            </a:endParaRPr>
          </a:p>
          <a:p>
            <a:pPr lvl="1" algn="just">
              <a:defRPr/>
            </a:pPr>
            <a:endParaRPr lang="en-US" altLang="ko-KR" sz="2400" dirty="0" smtClean="0">
              <a:latin typeface="Centaur" pitchFamily="18" charset="0"/>
            </a:endParaRPr>
          </a:p>
          <a:p>
            <a:pPr lvl="1" algn="just">
              <a:defRPr/>
            </a:pPr>
            <a:endParaRPr lang="en-US" altLang="ko-KR" sz="2400" dirty="0" smtClean="0">
              <a:latin typeface="Centaur" pitchFamily="18" charset="0"/>
            </a:endParaRPr>
          </a:p>
          <a:p>
            <a:pPr lvl="1" algn="just">
              <a:defRPr/>
            </a:pPr>
            <a:endParaRPr lang="en-US" altLang="ko-KR" sz="2400" dirty="0" smtClean="0">
              <a:latin typeface="Centaur" pitchFamily="18" charset="0"/>
            </a:endParaRPr>
          </a:p>
          <a:p>
            <a:pPr lvl="1" algn="just">
              <a:defRPr/>
            </a:pPr>
            <a:endParaRPr lang="en-US" altLang="ko-KR" sz="2400" dirty="0" smtClean="0">
              <a:latin typeface="Centaur" pitchFamily="18" charset="0"/>
            </a:endParaRPr>
          </a:p>
          <a:p>
            <a:pPr lvl="1" algn="just">
              <a:defRPr/>
            </a:pPr>
            <a:endParaRPr lang="en-US" altLang="ko-KR" sz="2400" dirty="0" smtClean="0">
              <a:latin typeface="Centaur" pitchFamily="18" charset="0"/>
            </a:endParaRPr>
          </a:p>
          <a:p>
            <a:pPr lvl="1" algn="just">
              <a:buNone/>
              <a:defRPr/>
            </a:pPr>
            <a:r>
              <a:rPr lang="en-US" altLang="ko-KR" sz="1700" dirty="0" smtClean="0">
                <a:latin typeface="Centaur" pitchFamily="18" charset="0"/>
              </a:rPr>
              <a:t>                      </a:t>
            </a:r>
          </a:p>
          <a:p>
            <a:pPr lvl="1" algn="just">
              <a:buNone/>
              <a:defRPr/>
            </a:pPr>
            <a:r>
              <a:rPr lang="en-US" altLang="ko-KR" sz="1700" i="1" dirty="0" smtClean="0">
                <a:latin typeface="Centaur" pitchFamily="18" charset="0"/>
              </a:rPr>
              <a:t>Source : </a:t>
            </a:r>
            <a:r>
              <a:rPr lang="en-US" altLang="ko-KR" sz="1700" i="1" dirty="0" err="1" smtClean="0">
                <a:latin typeface="Centaur" pitchFamily="18" charset="0"/>
              </a:rPr>
              <a:t>Carbo</a:t>
            </a:r>
            <a:r>
              <a:rPr lang="en-US" altLang="ko-KR" sz="1700" i="1" dirty="0" smtClean="0">
                <a:latin typeface="Centaur" pitchFamily="18" charset="0"/>
              </a:rPr>
              <a:t> ceramics</a:t>
            </a:r>
          </a:p>
          <a:p>
            <a:pPr lvl="1" algn="just">
              <a:buNone/>
              <a:defRPr/>
            </a:pPr>
            <a:endParaRPr lang="en-US" altLang="ko-KR" sz="3200" dirty="0" smtClean="0">
              <a:latin typeface="Centaur" pitchFamily="18" charset="0"/>
            </a:endParaRPr>
          </a:p>
        </p:txBody>
      </p:sp>
      <p:pic>
        <p:nvPicPr>
          <p:cNvPr id="121858" name="Picture 2"/>
          <p:cNvPicPr>
            <a:picLocks noChangeAspect="1" noChangeArrowheads="1"/>
          </p:cNvPicPr>
          <p:nvPr/>
        </p:nvPicPr>
        <p:blipFill>
          <a:blip r:embed="rId2" cstate="print"/>
          <a:srcRect/>
          <a:stretch>
            <a:fillRect/>
          </a:stretch>
        </p:blipFill>
        <p:spPr bwMode="auto">
          <a:xfrm>
            <a:off x="1524000" y="3200400"/>
            <a:ext cx="7086601" cy="2971800"/>
          </a:xfrm>
          <a:prstGeom prst="rect">
            <a:avLst/>
          </a:prstGeom>
          <a:noFill/>
          <a:ln w="9525">
            <a:noFill/>
            <a:miter lim="800000"/>
            <a:headEnd/>
            <a:tailEnd/>
          </a:ln>
        </p:spPr>
      </p:pic>
      <p:sp>
        <p:nvSpPr>
          <p:cNvPr id="6" name="Title 5"/>
          <p:cNvSpPr>
            <a:spLocks noGrp="1"/>
          </p:cNvSpPr>
          <p:nvPr>
            <p:ph type="title"/>
          </p:nvPr>
        </p:nvSpPr>
        <p:spPr>
          <a:xfrm>
            <a:off x="228600" y="54684"/>
            <a:ext cx="3124200" cy="1056042"/>
          </a:xfrm>
        </p:spPr>
        <p:txBody>
          <a:bodyPr>
            <a:normAutofit fontScale="90000"/>
          </a:bodyPr>
          <a:lstStyle/>
          <a:p>
            <a:r>
              <a:rPr lang="en-US" altLang="ko-KR" sz="3200" dirty="0" err="1" smtClean="0">
                <a:latin typeface="Centaur" pitchFamily="18" charset="0"/>
                <a:ea typeface="굴림" charset="-127"/>
                <a:cs typeface="Times New Roman" pitchFamily="18" charset="0"/>
              </a:rPr>
              <a:t>Proppant</a:t>
            </a:r>
            <a:r>
              <a:rPr lang="en-US" altLang="ko-KR" sz="3200" dirty="0" smtClean="0">
                <a:latin typeface="Centaur" pitchFamily="18" charset="0"/>
                <a:ea typeface="굴림" charset="-127"/>
                <a:cs typeface="Times New Roman" pitchFamily="18" charset="0"/>
              </a:rPr>
              <a:t> </a:t>
            </a:r>
            <a:r>
              <a:rPr lang="en-US" altLang="ko-KR" sz="3200" dirty="0" smtClean="0">
                <a:latin typeface="Centaur" pitchFamily="18" charset="0"/>
                <a:ea typeface="굴림" charset="-127"/>
                <a:cs typeface="Times New Roman" pitchFamily="18" charset="0"/>
              </a:rPr>
              <a:t>Selection : </a:t>
            </a:r>
            <a:r>
              <a:rPr lang="en-US" altLang="ko-KR" sz="3200" dirty="0" smtClean="0">
                <a:latin typeface="Centaur" pitchFamily="18" charset="0"/>
                <a:ea typeface="굴림" charset="-127"/>
                <a:cs typeface="Times New Roman" pitchFamily="18" charset="0"/>
              </a:rPr>
              <a:t/>
            </a:r>
            <a:br>
              <a:rPr lang="en-US" altLang="ko-KR" sz="3200" dirty="0" smtClean="0">
                <a:latin typeface="Centaur" pitchFamily="18" charset="0"/>
                <a:ea typeface="굴림" charset="-127"/>
                <a:cs typeface="Times New Roman" pitchFamily="18" charset="0"/>
              </a:rPr>
            </a:br>
            <a:r>
              <a:rPr lang="en-US" altLang="ko-KR" sz="3200" dirty="0" smtClean="0">
                <a:latin typeface="Centaur" pitchFamily="18" charset="0"/>
                <a:ea typeface="굴림" charset="-127"/>
                <a:cs typeface="Times New Roman" pitchFamily="18" charset="0"/>
              </a:rPr>
              <a:t>Ceramic </a:t>
            </a:r>
            <a:r>
              <a:rPr lang="en-US" altLang="ko-KR" sz="3200" dirty="0" err="1" smtClean="0">
                <a:latin typeface="Centaur" pitchFamily="18" charset="0"/>
                <a:ea typeface="굴림" charset="-127"/>
                <a:cs typeface="Times New Roman" pitchFamily="18" charset="0"/>
              </a:rPr>
              <a:t>proppant</a:t>
            </a:r>
            <a:endParaRPr lang="ko-KR" altLang="en-US" sz="3200" dirty="0">
              <a:latin typeface="Centaur" pitchFamily="18" charset="0"/>
            </a:endParaRPr>
          </a:p>
        </p:txBody>
      </p:sp>
      <p:grpSp>
        <p:nvGrpSpPr>
          <p:cNvPr id="5" name="Group 4"/>
          <p:cNvGrpSpPr/>
          <p:nvPr/>
        </p:nvGrpSpPr>
        <p:grpSpPr>
          <a:xfrm>
            <a:off x="6858000" y="228600"/>
            <a:ext cx="1904999" cy="847996"/>
            <a:chOff x="6858000" y="228600"/>
            <a:chExt cx="1904999" cy="847996"/>
          </a:xfrm>
        </p:grpSpPr>
        <p:pic>
          <p:nvPicPr>
            <p:cNvPr id="7" name="Picture 6" descr="C:\Documents and Settings\kzs145\Desktop\psu_wht.emf"/>
            <p:cNvPicPr>
              <a:picLocks noChangeAspect="1" noChangeArrowheads="1"/>
            </p:cNvPicPr>
            <p:nvPr/>
          </p:nvPicPr>
          <p:blipFill>
            <a:blip r:embed="rId3" cstate="print"/>
            <a:srcRect/>
            <a:stretch>
              <a:fillRect/>
            </a:stretch>
          </p:blipFill>
          <p:spPr bwMode="auto">
            <a:xfrm>
              <a:off x="6858000" y="228600"/>
              <a:ext cx="1904999" cy="847996"/>
            </a:xfrm>
            <a:prstGeom prst="rect">
              <a:avLst/>
            </a:prstGeom>
            <a:noFill/>
            <a:ln w="9525">
              <a:noFill/>
              <a:miter lim="800000"/>
              <a:headEnd/>
              <a:tailEnd/>
            </a:ln>
          </p:spPr>
        </p:pic>
        <p:sp>
          <p:nvSpPr>
            <p:cNvPr id="8" name="TextBox 7"/>
            <p:cNvSpPr txBox="1"/>
            <p:nvPr/>
          </p:nvSpPr>
          <p:spPr>
            <a:xfrm>
              <a:off x="8001000" y="468868"/>
              <a:ext cx="710451" cy="261610"/>
            </a:xfrm>
            <a:prstGeom prst="rect">
              <a:avLst/>
            </a:prstGeom>
            <a:noFill/>
          </p:spPr>
          <p:txBody>
            <a:bodyPr wrap="none" rtlCol="0">
              <a:spAutoFit/>
            </a:bodyPr>
            <a:lstStyle/>
            <a:p>
              <a:r>
                <a:rPr lang="en-US" sz="1100" b="1" dirty="0" smtClean="0">
                  <a:solidFill>
                    <a:schemeClr val="bg1"/>
                  </a:solidFill>
                  <a:latin typeface="Centaur" pitchFamily="18" charset="0"/>
                </a:rPr>
                <a:t>EME 580</a:t>
              </a:r>
              <a:endParaRPr lang="en-US" sz="1100" b="1" dirty="0">
                <a:solidFill>
                  <a:schemeClr val="bg1"/>
                </a:solidFill>
                <a:latin typeface="Centaur" pitchFamily="18" charset="0"/>
              </a:endParaRPr>
            </a:p>
          </p:txBody>
        </p:sp>
      </p:grpSp>
    </p:spTree>
    <p:extLst>
      <p:ext uri="{BB962C8B-B14F-4D97-AF65-F5344CB8AC3E}">
        <p14:creationId xmlns:p14="http://schemas.microsoft.com/office/powerpoint/2010/main" val="2071499165"/>
      </p:ext>
    </p:extLst>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
          <p:cNvGrpSpPr/>
          <p:nvPr/>
        </p:nvGrpSpPr>
        <p:grpSpPr>
          <a:xfrm>
            <a:off x="6858000" y="228600"/>
            <a:ext cx="1904999" cy="847996"/>
            <a:chOff x="6858000" y="228600"/>
            <a:chExt cx="1904999" cy="847996"/>
          </a:xfrm>
        </p:grpSpPr>
        <p:pic>
          <p:nvPicPr>
            <p:cNvPr id="7" name="Picture 6" descr="C:\Documents and Settings\kzs145\Desktop\psu_wht.emf"/>
            <p:cNvPicPr>
              <a:picLocks noChangeAspect="1" noChangeArrowheads="1"/>
            </p:cNvPicPr>
            <p:nvPr/>
          </p:nvPicPr>
          <p:blipFill>
            <a:blip r:embed="rId2" cstate="print"/>
            <a:srcRect/>
            <a:stretch>
              <a:fillRect/>
            </a:stretch>
          </p:blipFill>
          <p:spPr bwMode="auto">
            <a:xfrm>
              <a:off x="6858000" y="228600"/>
              <a:ext cx="1904999" cy="847996"/>
            </a:xfrm>
            <a:prstGeom prst="rect">
              <a:avLst/>
            </a:prstGeom>
            <a:noFill/>
            <a:ln w="9525">
              <a:noFill/>
              <a:miter lim="800000"/>
              <a:headEnd/>
              <a:tailEnd/>
            </a:ln>
          </p:spPr>
        </p:pic>
        <p:sp>
          <p:nvSpPr>
            <p:cNvPr id="3" name="TextBox 2"/>
            <p:cNvSpPr txBox="1"/>
            <p:nvPr/>
          </p:nvSpPr>
          <p:spPr>
            <a:xfrm>
              <a:off x="8001000" y="468868"/>
              <a:ext cx="745717" cy="261610"/>
            </a:xfrm>
            <a:prstGeom prst="rect">
              <a:avLst/>
            </a:prstGeom>
            <a:noFill/>
          </p:spPr>
          <p:txBody>
            <a:bodyPr wrap="none" rtlCol="0">
              <a:spAutoFit/>
            </a:bodyPr>
            <a:lstStyle/>
            <a:p>
              <a:r>
                <a:rPr lang="en-US" sz="1100" b="1" dirty="0" smtClean="0">
                  <a:solidFill>
                    <a:schemeClr val="bg1"/>
                  </a:solidFill>
                  <a:latin typeface="Book Antiqua" pitchFamily="18" charset="0"/>
                </a:rPr>
                <a:t>EME 580</a:t>
              </a:r>
              <a:endParaRPr lang="en-US" sz="1100" b="1" dirty="0">
                <a:solidFill>
                  <a:schemeClr val="bg1"/>
                </a:solidFill>
                <a:latin typeface="Book Antiqua" pitchFamily="18" charset="0"/>
              </a:endParaRPr>
            </a:p>
          </p:txBody>
        </p:sp>
      </p:grpSp>
      <p:pic>
        <p:nvPicPr>
          <p:cNvPr id="6" name="Picture 5"/>
          <p:cNvPicPr>
            <a:picLocks noChangeAspect="1" noChangeArrowheads="1"/>
          </p:cNvPicPr>
          <p:nvPr/>
        </p:nvPicPr>
        <p:blipFill>
          <a:blip r:embed="rId3" cstate="print"/>
          <a:srcRect/>
          <a:stretch>
            <a:fillRect/>
          </a:stretch>
        </p:blipFill>
        <p:spPr bwMode="auto">
          <a:xfrm>
            <a:off x="1295400" y="1828800"/>
            <a:ext cx="7627938" cy="4335463"/>
          </a:xfrm>
          <a:prstGeom prst="rect">
            <a:avLst/>
          </a:prstGeom>
          <a:noFill/>
          <a:ln w="9525">
            <a:noFill/>
            <a:miter lim="800000"/>
            <a:headEnd/>
            <a:tailEnd/>
          </a:ln>
        </p:spPr>
      </p:pic>
      <p:sp>
        <p:nvSpPr>
          <p:cNvPr id="8" name="Title 1"/>
          <p:cNvSpPr>
            <a:spLocks noGrp="1"/>
          </p:cNvSpPr>
          <p:nvPr>
            <p:ph type="title" idx="4294967295"/>
          </p:nvPr>
        </p:nvSpPr>
        <p:spPr>
          <a:xfrm>
            <a:off x="228600" y="381000"/>
            <a:ext cx="4648200" cy="533400"/>
          </a:xfrm>
          <a:noFill/>
          <a:ln w="9525"/>
        </p:spPr>
        <p:txBody>
          <a:bodyPr lIns="91440" tIns="45720" rIns="91440" bIns="45720">
            <a:normAutofit fontScale="90000"/>
          </a:bodyPr>
          <a:lstStyle/>
          <a:p>
            <a:r>
              <a:rPr lang="en-US" sz="3200" dirty="0" smtClean="0">
                <a:effectLst/>
                <a:latin typeface="Centaur" pitchFamily="18" charset="0"/>
              </a:rPr>
              <a:t>Fracturing Fluid Composition</a:t>
            </a:r>
          </a:p>
        </p:txBody>
      </p:sp>
      <p:sp>
        <p:nvSpPr>
          <p:cNvPr id="10" name="Rectangle 9"/>
          <p:cNvSpPr>
            <a:spLocks noChangeArrowheads="1"/>
          </p:cNvSpPr>
          <p:nvPr/>
        </p:nvSpPr>
        <p:spPr bwMode="auto">
          <a:xfrm>
            <a:off x="2381250" y="6091535"/>
            <a:ext cx="5264198" cy="461665"/>
          </a:xfrm>
          <a:prstGeom prst="rect">
            <a:avLst/>
          </a:prstGeom>
          <a:ln>
            <a:headEnd/>
            <a:tailEnd/>
          </a:ln>
        </p:spPr>
        <p:style>
          <a:lnRef idx="1">
            <a:schemeClr val="accent4"/>
          </a:lnRef>
          <a:fillRef idx="3">
            <a:schemeClr val="accent4"/>
          </a:fillRef>
          <a:effectRef idx="2">
            <a:schemeClr val="accent4"/>
          </a:effectRef>
          <a:fontRef idx="minor">
            <a:schemeClr val="lt1"/>
          </a:fontRef>
        </p:style>
        <p:txBody>
          <a:bodyPr wrap="none">
            <a:spAutoFit/>
          </a:bodyPr>
          <a:lstStyle/>
          <a:p>
            <a:pPr algn="l" eaLnBrk="1" hangingPunct="1"/>
            <a:r>
              <a:rPr lang="en-US" sz="2400" b="1" dirty="0">
                <a:solidFill>
                  <a:schemeClr val="bg1"/>
                </a:solidFill>
                <a:latin typeface="Centaur" pitchFamily="18" charset="0"/>
              </a:rPr>
              <a:t>0.44% of 3 million gallons = 13,200 gallons</a:t>
            </a:r>
          </a:p>
        </p:txBody>
      </p:sp>
      <p:sp>
        <p:nvSpPr>
          <p:cNvPr id="11" name="Text Box 4"/>
          <p:cNvSpPr txBox="1">
            <a:spLocks noChangeArrowheads="1"/>
          </p:cNvSpPr>
          <p:nvPr/>
        </p:nvSpPr>
        <p:spPr bwMode="auto">
          <a:xfrm>
            <a:off x="1814513" y="5638800"/>
            <a:ext cx="2376487" cy="274638"/>
          </a:xfrm>
          <a:prstGeom prst="rect">
            <a:avLst/>
          </a:prstGeom>
          <a:noFill/>
          <a:ln w="9525">
            <a:noFill/>
            <a:miter lim="800000"/>
            <a:headEnd/>
            <a:tailEnd/>
          </a:ln>
        </p:spPr>
        <p:txBody>
          <a:bodyPr wrap="none">
            <a:spAutoFit/>
          </a:bodyPr>
          <a:lstStyle/>
          <a:p>
            <a:pPr algn="l" eaLnBrk="1" hangingPunct="1"/>
            <a:r>
              <a:rPr lang="en-US" sz="1200" b="1" dirty="0">
                <a:latin typeface="Calibri" pitchFamily="34" charset="0"/>
              </a:rPr>
              <a:t>(from Arthur and others, 2008)</a:t>
            </a:r>
          </a:p>
        </p:txBody>
      </p:sp>
    </p:spTree>
    <p:extLst>
      <p:ext uri="{BB962C8B-B14F-4D97-AF65-F5344CB8AC3E}">
        <p14:creationId xmlns:p14="http://schemas.microsoft.com/office/powerpoint/2010/main" val="179863978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6858000" y="228600"/>
            <a:ext cx="1904999" cy="847996"/>
            <a:chOff x="6858000" y="228600"/>
            <a:chExt cx="1904999" cy="847996"/>
          </a:xfrm>
        </p:grpSpPr>
        <p:pic>
          <p:nvPicPr>
            <p:cNvPr id="7" name="Picture 6" descr="C:\Documents and Settings\kzs145\Desktop\psu_wht.emf"/>
            <p:cNvPicPr>
              <a:picLocks noChangeAspect="1" noChangeArrowheads="1"/>
            </p:cNvPicPr>
            <p:nvPr/>
          </p:nvPicPr>
          <p:blipFill>
            <a:blip r:embed="rId2" cstate="print"/>
            <a:srcRect/>
            <a:stretch>
              <a:fillRect/>
            </a:stretch>
          </p:blipFill>
          <p:spPr bwMode="auto">
            <a:xfrm>
              <a:off x="6858000" y="228600"/>
              <a:ext cx="1904999" cy="847996"/>
            </a:xfrm>
            <a:prstGeom prst="rect">
              <a:avLst/>
            </a:prstGeom>
            <a:noFill/>
            <a:ln w="9525">
              <a:noFill/>
              <a:miter lim="800000"/>
              <a:headEnd/>
              <a:tailEnd/>
            </a:ln>
          </p:spPr>
        </p:pic>
        <p:sp>
          <p:nvSpPr>
            <p:cNvPr id="3" name="TextBox 2"/>
            <p:cNvSpPr txBox="1"/>
            <p:nvPr/>
          </p:nvSpPr>
          <p:spPr>
            <a:xfrm>
              <a:off x="8001000" y="468868"/>
              <a:ext cx="745717" cy="261610"/>
            </a:xfrm>
            <a:prstGeom prst="rect">
              <a:avLst/>
            </a:prstGeom>
            <a:noFill/>
          </p:spPr>
          <p:txBody>
            <a:bodyPr wrap="none" rtlCol="0">
              <a:spAutoFit/>
            </a:bodyPr>
            <a:lstStyle/>
            <a:p>
              <a:r>
                <a:rPr lang="en-US" sz="1100" b="1" dirty="0" smtClean="0">
                  <a:solidFill>
                    <a:schemeClr val="bg1"/>
                  </a:solidFill>
                  <a:latin typeface="Book Antiqua" pitchFamily="18" charset="0"/>
                </a:rPr>
                <a:t>EME 580</a:t>
              </a:r>
              <a:endParaRPr lang="en-US" sz="1100" b="1" dirty="0">
                <a:solidFill>
                  <a:schemeClr val="bg1"/>
                </a:solidFill>
                <a:latin typeface="Book Antiqua" pitchFamily="18" charset="0"/>
              </a:endParaRPr>
            </a:p>
          </p:txBody>
        </p:sp>
      </p:grpSp>
      <p:graphicFrame>
        <p:nvGraphicFramePr>
          <p:cNvPr id="5" name="Table 4"/>
          <p:cNvGraphicFramePr>
            <a:graphicFrameLocks noGrp="1"/>
          </p:cNvGraphicFramePr>
          <p:nvPr/>
        </p:nvGraphicFramePr>
        <p:xfrm>
          <a:off x="1263359" y="1676400"/>
          <a:ext cx="7728241" cy="4206240"/>
        </p:xfrm>
        <a:graphic>
          <a:graphicData uri="http://schemas.openxmlformats.org/drawingml/2006/table">
            <a:tbl>
              <a:tblPr/>
              <a:tblGrid>
                <a:gridCol w="914400"/>
                <a:gridCol w="1236416"/>
                <a:gridCol w="703673"/>
                <a:gridCol w="1193404"/>
                <a:gridCol w="691375"/>
                <a:gridCol w="512956"/>
                <a:gridCol w="680225"/>
                <a:gridCol w="657922"/>
                <a:gridCol w="1137870"/>
              </a:tblGrid>
              <a:tr h="497780">
                <a:tc>
                  <a:txBody>
                    <a:bodyPr/>
                    <a:lstStyle/>
                    <a:p>
                      <a:pPr marL="0" marR="0" algn="ctr">
                        <a:lnSpc>
                          <a:spcPct val="115000"/>
                        </a:lnSpc>
                        <a:spcBef>
                          <a:spcPts val="0"/>
                        </a:spcBef>
                        <a:spcAft>
                          <a:spcPts val="0"/>
                        </a:spcAft>
                      </a:pPr>
                      <a:r>
                        <a:rPr lang="en-US" sz="1600" b="1" dirty="0">
                          <a:latin typeface="Centaur" pitchFamily="18" charset="0"/>
                          <a:ea typeface="Times New Roman"/>
                          <a:cs typeface="Times New Roman"/>
                        </a:rPr>
                        <a:t>Stage</a:t>
                      </a:r>
                      <a:endParaRPr lang="en-US" sz="1600" dirty="0">
                        <a:latin typeface="Centaur" pitchFamily="18" charset="0"/>
                        <a:ea typeface="Times New Roman"/>
                        <a:cs typeface="Times New Roman"/>
                      </a:endParaRPr>
                    </a:p>
                    <a:p>
                      <a:pPr marL="0" marR="0" algn="ctr">
                        <a:lnSpc>
                          <a:spcPct val="115000"/>
                        </a:lnSpc>
                        <a:spcBef>
                          <a:spcPts val="0"/>
                        </a:spcBef>
                        <a:spcAft>
                          <a:spcPts val="0"/>
                        </a:spcAft>
                      </a:pPr>
                      <a:r>
                        <a:rPr lang="en-US" sz="1600" b="1" dirty="0">
                          <a:latin typeface="Centaur" pitchFamily="18" charset="0"/>
                          <a:ea typeface="Times New Roman"/>
                          <a:cs typeface="Times New Roman"/>
                        </a:rPr>
                        <a:t>#</a:t>
                      </a:r>
                      <a:endParaRPr lang="en-US" sz="1600" dirty="0">
                        <a:latin typeface="Centaur" pitchFamily="18" charset="0"/>
                        <a:ea typeface="Times New Roman"/>
                        <a:cs typeface="Times New Roman"/>
                      </a:endParaRPr>
                    </a:p>
                  </a:txBody>
                  <a:tcPr marL="6012" marR="6012" marT="0" marB="0">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b="1">
                          <a:latin typeface="Centaur" pitchFamily="18" charset="0"/>
                          <a:ea typeface="Times New Roman"/>
                          <a:cs typeface="Times New Roman"/>
                        </a:rPr>
                        <a:t>Stage Type</a:t>
                      </a:r>
                      <a:endParaRPr lang="en-US" sz="1600">
                        <a:latin typeface="Centaur" pitchFamily="18" charset="0"/>
                        <a:ea typeface="Times New Roman"/>
                        <a:cs typeface="Times New Roman"/>
                      </a:endParaRPr>
                    </a:p>
                  </a:txBody>
                  <a:tcPr marL="6012" marR="60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b="1">
                          <a:latin typeface="Centaur" pitchFamily="18" charset="0"/>
                          <a:ea typeface="Times New Roman"/>
                          <a:cs typeface="Times New Roman"/>
                        </a:rPr>
                        <a:t>Elapsed</a:t>
                      </a:r>
                      <a:endParaRPr lang="en-US" sz="1600">
                        <a:latin typeface="Centaur" pitchFamily="18" charset="0"/>
                        <a:ea typeface="Times New Roman"/>
                        <a:cs typeface="Times New Roman"/>
                      </a:endParaRPr>
                    </a:p>
                    <a:p>
                      <a:pPr marL="0" marR="0" algn="ctr">
                        <a:lnSpc>
                          <a:spcPct val="115000"/>
                        </a:lnSpc>
                        <a:spcBef>
                          <a:spcPts val="0"/>
                        </a:spcBef>
                        <a:spcAft>
                          <a:spcPts val="0"/>
                        </a:spcAft>
                      </a:pPr>
                      <a:r>
                        <a:rPr lang="en-US" sz="1600" b="1">
                          <a:latin typeface="Centaur" pitchFamily="18" charset="0"/>
                          <a:ea typeface="Times New Roman"/>
                          <a:cs typeface="Times New Roman"/>
                        </a:rPr>
                        <a:t>Time</a:t>
                      </a:r>
                      <a:endParaRPr lang="en-US" sz="1600">
                        <a:latin typeface="Centaur" pitchFamily="18" charset="0"/>
                        <a:ea typeface="Times New Roman"/>
                        <a:cs typeface="Times New Roman"/>
                      </a:endParaRPr>
                    </a:p>
                    <a:p>
                      <a:pPr marL="0" marR="0" algn="ctr">
                        <a:lnSpc>
                          <a:spcPct val="115000"/>
                        </a:lnSpc>
                        <a:spcBef>
                          <a:spcPts val="0"/>
                        </a:spcBef>
                        <a:spcAft>
                          <a:spcPts val="0"/>
                        </a:spcAft>
                      </a:pPr>
                      <a:r>
                        <a:rPr lang="en-US" sz="1600" b="1">
                          <a:latin typeface="Centaur" pitchFamily="18" charset="0"/>
                          <a:ea typeface="Times New Roman"/>
                          <a:cs typeface="Times New Roman"/>
                        </a:rPr>
                        <a:t>min:sec</a:t>
                      </a:r>
                      <a:endParaRPr lang="en-US" sz="1600">
                        <a:latin typeface="Centaur" pitchFamily="18" charset="0"/>
                        <a:ea typeface="Times New Roman"/>
                        <a:cs typeface="Times New Roman"/>
                      </a:endParaRPr>
                    </a:p>
                  </a:txBody>
                  <a:tcPr marL="6012" marR="60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b="1">
                          <a:latin typeface="Centaur" pitchFamily="18" charset="0"/>
                          <a:ea typeface="Times New Roman"/>
                          <a:cs typeface="Times New Roman"/>
                        </a:rPr>
                        <a:t>Fluid</a:t>
                      </a:r>
                      <a:endParaRPr lang="en-US" sz="1600">
                        <a:latin typeface="Centaur" pitchFamily="18" charset="0"/>
                        <a:ea typeface="Times New Roman"/>
                        <a:cs typeface="Times New Roman"/>
                      </a:endParaRPr>
                    </a:p>
                    <a:p>
                      <a:pPr marL="0" marR="0" algn="ctr">
                        <a:lnSpc>
                          <a:spcPct val="115000"/>
                        </a:lnSpc>
                        <a:spcBef>
                          <a:spcPts val="0"/>
                        </a:spcBef>
                        <a:spcAft>
                          <a:spcPts val="0"/>
                        </a:spcAft>
                      </a:pPr>
                      <a:r>
                        <a:rPr lang="en-US" sz="1600" b="1">
                          <a:latin typeface="Centaur" pitchFamily="18" charset="0"/>
                          <a:ea typeface="Times New Roman"/>
                          <a:cs typeface="Times New Roman"/>
                        </a:rPr>
                        <a:t>Type</a:t>
                      </a:r>
                      <a:endParaRPr lang="en-US" sz="1600">
                        <a:latin typeface="Centaur" pitchFamily="18" charset="0"/>
                        <a:ea typeface="Times New Roman"/>
                        <a:cs typeface="Times New Roman"/>
                      </a:endParaRPr>
                    </a:p>
                  </a:txBody>
                  <a:tcPr marL="6012" marR="60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b="1">
                          <a:latin typeface="Centaur" pitchFamily="18" charset="0"/>
                          <a:ea typeface="Times New Roman"/>
                          <a:cs typeface="Times New Roman"/>
                        </a:rPr>
                        <a:t>Clean</a:t>
                      </a:r>
                      <a:endParaRPr lang="en-US" sz="1600">
                        <a:latin typeface="Centaur" pitchFamily="18" charset="0"/>
                        <a:ea typeface="Times New Roman"/>
                        <a:cs typeface="Times New Roman"/>
                      </a:endParaRPr>
                    </a:p>
                    <a:p>
                      <a:pPr marL="0" marR="0" algn="ctr">
                        <a:lnSpc>
                          <a:spcPct val="115000"/>
                        </a:lnSpc>
                        <a:spcBef>
                          <a:spcPts val="0"/>
                        </a:spcBef>
                        <a:spcAft>
                          <a:spcPts val="0"/>
                        </a:spcAft>
                      </a:pPr>
                      <a:r>
                        <a:rPr lang="en-US" sz="1600" b="1">
                          <a:latin typeface="Centaur" pitchFamily="18" charset="0"/>
                          <a:ea typeface="Times New Roman"/>
                          <a:cs typeface="Times New Roman"/>
                        </a:rPr>
                        <a:t>Volume</a:t>
                      </a:r>
                      <a:endParaRPr lang="en-US" sz="1600">
                        <a:latin typeface="Centaur" pitchFamily="18" charset="0"/>
                        <a:ea typeface="Times New Roman"/>
                        <a:cs typeface="Times New Roman"/>
                      </a:endParaRPr>
                    </a:p>
                    <a:p>
                      <a:pPr marL="0" marR="0" algn="ctr">
                        <a:lnSpc>
                          <a:spcPct val="115000"/>
                        </a:lnSpc>
                        <a:spcBef>
                          <a:spcPts val="0"/>
                        </a:spcBef>
                        <a:spcAft>
                          <a:spcPts val="0"/>
                        </a:spcAft>
                      </a:pPr>
                      <a:r>
                        <a:rPr lang="en-US" sz="1600" b="1">
                          <a:latin typeface="Centaur" pitchFamily="18" charset="0"/>
                          <a:ea typeface="Times New Roman"/>
                          <a:cs typeface="Times New Roman"/>
                        </a:rPr>
                        <a:t>(gal)</a:t>
                      </a:r>
                      <a:endParaRPr lang="en-US" sz="1600">
                        <a:latin typeface="Centaur" pitchFamily="18" charset="0"/>
                        <a:ea typeface="Times New Roman"/>
                        <a:cs typeface="Times New Roman"/>
                      </a:endParaRPr>
                    </a:p>
                  </a:txBody>
                  <a:tcPr marL="6012" marR="60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b="1">
                          <a:latin typeface="Centaur" pitchFamily="18" charset="0"/>
                          <a:ea typeface="Times New Roman"/>
                          <a:cs typeface="Times New Roman"/>
                        </a:rPr>
                        <a:t>Prop Conc</a:t>
                      </a:r>
                      <a:endParaRPr lang="en-US" sz="1600">
                        <a:latin typeface="Centaur" pitchFamily="18" charset="0"/>
                        <a:ea typeface="Times New Roman"/>
                        <a:cs typeface="Times New Roman"/>
                      </a:endParaRPr>
                    </a:p>
                    <a:p>
                      <a:pPr marL="0" marR="0" algn="ctr">
                        <a:lnSpc>
                          <a:spcPct val="115000"/>
                        </a:lnSpc>
                        <a:spcBef>
                          <a:spcPts val="0"/>
                        </a:spcBef>
                        <a:spcAft>
                          <a:spcPts val="0"/>
                        </a:spcAft>
                      </a:pPr>
                      <a:r>
                        <a:rPr lang="en-US" sz="1600" b="1">
                          <a:latin typeface="Centaur" pitchFamily="18" charset="0"/>
                          <a:ea typeface="Times New Roman"/>
                          <a:cs typeface="Times New Roman"/>
                        </a:rPr>
                        <a:t>(ppg)</a:t>
                      </a:r>
                      <a:endParaRPr lang="en-US" sz="1600">
                        <a:latin typeface="Centaur" pitchFamily="18" charset="0"/>
                        <a:ea typeface="Times New Roman"/>
                        <a:cs typeface="Times New Roman"/>
                      </a:endParaRPr>
                    </a:p>
                  </a:txBody>
                  <a:tcPr marL="6012" marR="60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b="1">
                          <a:latin typeface="Centaur" pitchFamily="18" charset="0"/>
                          <a:ea typeface="Times New Roman"/>
                          <a:cs typeface="Times New Roman"/>
                        </a:rPr>
                        <a:t>Stage</a:t>
                      </a:r>
                      <a:endParaRPr lang="en-US" sz="1600">
                        <a:latin typeface="Centaur" pitchFamily="18" charset="0"/>
                        <a:ea typeface="Times New Roman"/>
                        <a:cs typeface="Times New Roman"/>
                      </a:endParaRPr>
                    </a:p>
                    <a:p>
                      <a:pPr marL="0" marR="0" algn="ctr">
                        <a:lnSpc>
                          <a:spcPct val="115000"/>
                        </a:lnSpc>
                        <a:spcBef>
                          <a:spcPts val="0"/>
                        </a:spcBef>
                        <a:spcAft>
                          <a:spcPts val="0"/>
                        </a:spcAft>
                      </a:pPr>
                      <a:r>
                        <a:rPr lang="en-US" sz="1600" b="1">
                          <a:latin typeface="Centaur" pitchFamily="18" charset="0"/>
                          <a:ea typeface="Times New Roman"/>
                          <a:cs typeface="Times New Roman"/>
                        </a:rPr>
                        <a:t>Prop.</a:t>
                      </a:r>
                      <a:endParaRPr lang="en-US" sz="1600">
                        <a:latin typeface="Centaur" pitchFamily="18" charset="0"/>
                        <a:ea typeface="Times New Roman"/>
                        <a:cs typeface="Times New Roman"/>
                      </a:endParaRPr>
                    </a:p>
                    <a:p>
                      <a:pPr marL="0" marR="0" algn="ctr">
                        <a:lnSpc>
                          <a:spcPct val="115000"/>
                        </a:lnSpc>
                        <a:spcBef>
                          <a:spcPts val="0"/>
                        </a:spcBef>
                        <a:spcAft>
                          <a:spcPts val="0"/>
                        </a:spcAft>
                      </a:pPr>
                      <a:r>
                        <a:rPr lang="en-US" sz="1600" b="1">
                          <a:latin typeface="Centaur" pitchFamily="18" charset="0"/>
                          <a:ea typeface="Times New Roman"/>
                          <a:cs typeface="Times New Roman"/>
                        </a:rPr>
                        <a:t>(klbs)</a:t>
                      </a:r>
                      <a:endParaRPr lang="en-US" sz="1600">
                        <a:latin typeface="Centaur" pitchFamily="18" charset="0"/>
                        <a:ea typeface="Times New Roman"/>
                        <a:cs typeface="Times New Roman"/>
                      </a:endParaRPr>
                    </a:p>
                  </a:txBody>
                  <a:tcPr marL="6012" marR="60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b="1">
                          <a:latin typeface="Centaur" pitchFamily="18" charset="0"/>
                          <a:ea typeface="Times New Roman"/>
                          <a:cs typeface="Times New Roman"/>
                        </a:rPr>
                        <a:t>Slurry Rate</a:t>
                      </a:r>
                      <a:endParaRPr lang="en-US" sz="1600">
                        <a:latin typeface="Centaur" pitchFamily="18" charset="0"/>
                        <a:ea typeface="Times New Roman"/>
                        <a:cs typeface="Times New Roman"/>
                      </a:endParaRPr>
                    </a:p>
                    <a:p>
                      <a:pPr marL="0" marR="0" algn="ctr">
                        <a:lnSpc>
                          <a:spcPct val="115000"/>
                        </a:lnSpc>
                        <a:spcBef>
                          <a:spcPts val="0"/>
                        </a:spcBef>
                        <a:spcAft>
                          <a:spcPts val="0"/>
                        </a:spcAft>
                      </a:pPr>
                      <a:r>
                        <a:rPr lang="en-US" sz="1600" b="1">
                          <a:latin typeface="Centaur" pitchFamily="18" charset="0"/>
                          <a:ea typeface="Times New Roman"/>
                          <a:cs typeface="Times New Roman"/>
                        </a:rPr>
                        <a:t>(bpm)</a:t>
                      </a:r>
                      <a:endParaRPr lang="en-US" sz="1600">
                        <a:latin typeface="Centaur" pitchFamily="18" charset="0"/>
                        <a:ea typeface="Times New Roman"/>
                        <a:cs typeface="Times New Roman"/>
                      </a:endParaRPr>
                    </a:p>
                  </a:txBody>
                  <a:tcPr marL="6012" marR="60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b="1" dirty="0" err="1">
                          <a:latin typeface="Centaur" pitchFamily="18" charset="0"/>
                          <a:ea typeface="Times New Roman"/>
                          <a:cs typeface="Times New Roman"/>
                        </a:rPr>
                        <a:t>Proppant</a:t>
                      </a:r>
                      <a:endParaRPr lang="en-US" sz="1600" dirty="0">
                        <a:latin typeface="Centaur" pitchFamily="18" charset="0"/>
                        <a:ea typeface="Times New Roman"/>
                        <a:cs typeface="Times New Roman"/>
                      </a:endParaRPr>
                    </a:p>
                    <a:p>
                      <a:pPr marL="0" marR="0" algn="ctr">
                        <a:lnSpc>
                          <a:spcPct val="115000"/>
                        </a:lnSpc>
                        <a:spcBef>
                          <a:spcPts val="0"/>
                        </a:spcBef>
                        <a:spcAft>
                          <a:spcPts val="0"/>
                        </a:spcAft>
                      </a:pPr>
                      <a:r>
                        <a:rPr lang="en-US" sz="1600" b="1" dirty="0">
                          <a:latin typeface="Centaur" pitchFamily="18" charset="0"/>
                          <a:ea typeface="Times New Roman"/>
                          <a:cs typeface="Times New Roman"/>
                        </a:rPr>
                        <a:t>Type</a:t>
                      </a:r>
                      <a:endParaRPr lang="en-US" sz="1600" dirty="0">
                        <a:latin typeface="Centaur" pitchFamily="18" charset="0"/>
                        <a:ea typeface="Times New Roman"/>
                        <a:cs typeface="Times New Roman"/>
                      </a:endParaRPr>
                    </a:p>
                  </a:txBody>
                  <a:tcPr marL="6012" marR="6012" marT="0" marB="0">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r>
              <a:tr h="165927">
                <a:tc gridSpan="3">
                  <a:txBody>
                    <a:bodyPr/>
                    <a:lstStyle/>
                    <a:p>
                      <a:pPr marL="31750" marR="0" algn="ctr">
                        <a:lnSpc>
                          <a:spcPct val="115000"/>
                        </a:lnSpc>
                        <a:spcBef>
                          <a:spcPts val="0"/>
                        </a:spcBef>
                        <a:spcAft>
                          <a:spcPts val="0"/>
                        </a:spcAft>
                      </a:pPr>
                      <a:r>
                        <a:rPr lang="en-US" sz="1600">
                          <a:latin typeface="Centaur" pitchFamily="18" charset="0"/>
                          <a:ea typeface="Times New Roman"/>
                          <a:cs typeface="Times New Roman"/>
                        </a:rPr>
                        <a:t>Wellbore Fluid</a:t>
                      </a:r>
                    </a:p>
                  </a:txBody>
                  <a:tcPr marL="6012" marR="6012" marT="0" marB="0">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a:txBody>
                    <a:bodyPr/>
                    <a:lstStyle/>
                    <a:p>
                      <a:pPr marL="0" marR="0" algn="ctr">
                        <a:lnSpc>
                          <a:spcPct val="115000"/>
                        </a:lnSpc>
                        <a:spcBef>
                          <a:spcPts val="0"/>
                        </a:spcBef>
                        <a:spcAft>
                          <a:spcPts val="0"/>
                        </a:spcAft>
                      </a:pPr>
                      <a:r>
                        <a:rPr lang="en-US" sz="1600">
                          <a:latin typeface="Centaur" pitchFamily="18" charset="0"/>
                          <a:ea typeface="Times New Roman"/>
                          <a:cs typeface="Times New Roman"/>
                        </a:rPr>
                        <a:t>Fresh Water</a:t>
                      </a:r>
                    </a:p>
                  </a:txBody>
                  <a:tcPr marL="6012" marR="60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tabLst>
                          <a:tab pos="442595" algn="dec"/>
                        </a:tabLst>
                      </a:pPr>
                      <a:r>
                        <a:rPr lang="en-US" sz="1600">
                          <a:latin typeface="Centaur" pitchFamily="18" charset="0"/>
                          <a:ea typeface="Times New Roman"/>
                          <a:cs typeface="Times New Roman"/>
                        </a:rPr>
                        <a:t>8426</a:t>
                      </a:r>
                    </a:p>
                  </a:txBody>
                  <a:tcPr marL="6012" marR="60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tabLst>
                          <a:tab pos="241300" algn="dec"/>
                        </a:tabLst>
                      </a:pPr>
                      <a:endParaRPr lang="en-US" sz="1600">
                        <a:latin typeface="Centaur" pitchFamily="18" charset="0"/>
                        <a:ea typeface="Times New Roman"/>
                        <a:cs typeface="Times New Roman"/>
                      </a:endParaRPr>
                    </a:p>
                  </a:txBody>
                  <a:tcPr marL="6012" marR="60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tabLst>
                          <a:tab pos="355600" algn="dec"/>
                        </a:tabLst>
                      </a:pPr>
                      <a:endParaRPr lang="en-US" sz="1600">
                        <a:latin typeface="Centaur" pitchFamily="18" charset="0"/>
                        <a:ea typeface="Times New Roman"/>
                        <a:cs typeface="Times New Roman"/>
                      </a:endParaRPr>
                    </a:p>
                  </a:txBody>
                  <a:tcPr marL="6012" marR="60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tabLst>
                          <a:tab pos="241300" algn="dec"/>
                        </a:tabLst>
                      </a:pPr>
                      <a:endParaRPr lang="en-US" sz="1600">
                        <a:latin typeface="Centaur" pitchFamily="18" charset="0"/>
                        <a:ea typeface="Times New Roman"/>
                        <a:cs typeface="Times New Roman"/>
                      </a:endParaRPr>
                    </a:p>
                  </a:txBody>
                  <a:tcPr marL="6012" marR="60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endParaRPr lang="en-US" sz="1600">
                        <a:latin typeface="Centaur" pitchFamily="18" charset="0"/>
                        <a:ea typeface="Times New Roman"/>
                        <a:cs typeface="Times New Roman"/>
                      </a:endParaRPr>
                    </a:p>
                  </a:txBody>
                  <a:tcPr marL="6012" marR="6012" marT="0" marB="0">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65927">
                <a:tc>
                  <a:txBody>
                    <a:bodyPr/>
                    <a:lstStyle/>
                    <a:p>
                      <a:pPr marL="0" marR="0" algn="ctr">
                        <a:lnSpc>
                          <a:spcPct val="115000"/>
                        </a:lnSpc>
                        <a:spcBef>
                          <a:spcPts val="0"/>
                        </a:spcBef>
                        <a:spcAft>
                          <a:spcPts val="0"/>
                        </a:spcAft>
                      </a:pPr>
                      <a:r>
                        <a:rPr lang="en-US" sz="1600" b="1">
                          <a:latin typeface="Centaur" pitchFamily="18" charset="0"/>
                          <a:ea typeface="Times New Roman"/>
                          <a:cs typeface="Times New Roman"/>
                        </a:rPr>
                        <a:t>1</a:t>
                      </a:r>
                      <a:endParaRPr lang="en-US" sz="1600">
                        <a:latin typeface="Centaur" pitchFamily="18" charset="0"/>
                        <a:ea typeface="Times New Roman"/>
                        <a:cs typeface="Times New Roman"/>
                      </a:endParaRPr>
                    </a:p>
                  </a:txBody>
                  <a:tcPr marL="6012" marR="6012" marT="0" marB="0">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dirty="0">
                          <a:latin typeface="Centaur" pitchFamily="18" charset="0"/>
                          <a:ea typeface="Times New Roman"/>
                          <a:cs typeface="Times New Roman"/>
                        </a:rPr>
                        <a:t>Main </a:t>
                      </a:r>
                      <a:r>
                        <a:rPr lang="en-US" sz="1600" dirty="0" err="1">
                          <a:latin typeface="Centaur" pitchFamily="18" charset="0"/>
                          <a:ea typeface="Times New Roman"/>
                          <a:cs typeface="Times New Roman"/>
                        </a:rPr>
                        <a:t>frac</a:t>
                      </a:r>
                      <a:r>
                        <a:rPr lang="en-US" sz="1600" dirty="0">
                          <a:latin typeface="Centaur" pitchFamily="18" charset="0"/>
                          <a:ea typeface="Times New Roman"/>
                          <a:cs typeface="Times New Roman"/>
                        </a:rPr>
                        <a:t> pad</a:t>
                      </a:r>
                    </a:p>
                  </a:txBody>
                  <a:tcPr marL="6012" marR="60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tabLst>
                          <a:tab pos="290195" algn="dec"/>
                        </a:tabLst>
                      </a:pPr>
                      <a:r>
                        <a:rPr lang="en-US" sz="1600">
                          <a:latin typeface="Centaur" pitchFamily="18" charset="0"/>
                          <a:ea typeface="Times New Roman"/>
                          <a:cs typeface="Times New Roman"/>
                        </a:rPr>
                        <a:t>  13:36  </a:t>
                      </a:r>
                    </a:p>
                  </a:txBody>
                  <a:tcPr marL="6012" marR="60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a:latin typeface="Centaur" pitchFamily="18" charset="0"/>
                          <a:ea typeface="Times New Roman"/>
                          <a:cs typeface="Times New Roman"/>
                        </a:rPr>
                        <a:t>Fresh Water</a:t>
                      </a:r>
                    </a:p>
                  </a:txBody>
                  <a:tcPr marL="6012" marR="60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tabLst>
                          <a:tab pos="442595" algn="dec"/>
                        </a:tabLst>
                      </a:pPr>
                      <a:r>
                        <a:rPr lang="en-US" sz="1600">
                          <a:latin typeface="Centaur" pitchFamily="18" charset="0"/>
                          <a:ea typeface="Times New Roman"/>
                          <a:cs typeface="Times New Roman"/>
                        </a:rPr>
                        <a:t>20000</a:t>
                      </a:r>
                    </a:p>
                  </a:txBody>
                  <a:tcPr marL="6012" marR="60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tabLst>
                          <a:tab pos="241300" algn="dec"/>
                        </a:tabLst>
                      </a:pPr>
                      <a:r>
                        <a:rPr lang="en-US" sz="1600">
                          <a:latin typeface="Centaur" pitchFamily="18" charset="0"/>
                          <a:ea typeface="Times New Roman"/>
                          <a:cs typeface="Times New Roman"/>
                        </a:rPr>
                        <a:t>0.00</a:t>
                      </a:r>
                    </a:p>
                  </a:txBody>
                  <a:tcPr marL="6012" marR="60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tabLst>
                          <a:tab pos="355600" algn="dec"/>
                        </a:tabLst>
                      </a:pPr>
                      <a:r>
                        <a:rPr lang="en-US" sz="1600">
                          <a:latin typeface="Centaur" pitchFamily="18" charset="0"/>
                          <a:ea typeface="Times New Roman"/>
                          <a:cs typeface="Times New Roman"/>
                        </a:rPr>
                        <a:t>0.0</a:t>
                      </a:r>
                    </a:p>
                  </a:txBody>
                  <a:tcPr marL="6012" marR="60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tabLst>
                          <a:tab pos="241300" algn="dec"/>
                        </a:tabLst>
                      </a:pPr>
                      <a:r>
                        <a:rPr lang="en-US" sz="1600">
                          <a:latin typeface="Centaur" pitchFamily="18" charset="0"/>
                          <a:ea typeface="Times New Roman"/>
                          <a:cs typeface="Times New Roman"/>
                        </a:rPr>
                        <a:t>35.00</a:t>
                      </a:r>
                    </a:p>
                  </a:txBody>
                  <a:tcPr marL="6012" marR="60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endParaRPr lang="en-US" sz="1600">
                        <a:latin typeface="Centaur" pitchFamily="18" charset="0"/>
                        <a:ea typeface="Times New Roman"/>
                        <a:cs typeface="Times New Roman"/>
                      </a:endParaRPr>
                    </a:p>
                  </a:txBody>
                  <a:tcPr marL="6012" marR="6012" marT="0" marB="0">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65927">
                <a:tc>
                  <a:txBody>
                    <a:bodyPr/>
                    <a:lstStyle/>
                    <a:p>
                      <a:pPr marL="0" marR="0" algn="ctr">
                        <a:lnSpc>
                          <a:spcPct val="115000"/>
                        </a:lnSpc>
                        <a:spcBef>
                          <a:spcPts val="0"/>
                        </a:spcBef>
                        <a:spcAft>
                          <a:spcPts val="0"/>
                        </a:spcAft>
                      </a:pPr>
                      <a:r>
                        <a:rPr lang="en-US" sz="1600" b="1">
                          <a:latin typeface="Centaur" pitchFamily="18" charset="0"/>
                          <a:ea typeface="Times New Roman"/>
                          <a:cs typeface="Times New Roman"/>
                        </a:rPr>
                        <a:t>2</a:t>
                      </a:r>
                      <a:endParaRPr lang="en-US" sz="1600">
                        <a:latin typeface="Centaur" pitchFamily="18" charset="0"/>
                        <a:ea typeface="Times New Roman"/>
                        <a:cs typeface="Times New Roman"/>
                      </a:endParaRPr>
                    </a:p>
                  </a:txBody>
                  <a:tcPr marL="6012" marR="6012" marT="0" marB="0">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a:latin typeface="Centaur" pitchFamily="18" charset="0"/>
                          <a:ea typeface="Times New Roman"/>
                          <a:cs typeface="Times New Roman"/>
                        </a:rPr>
                        <a:t>Main frac slurry</a:t>
                      </a:r>
                    </a:p>
                  </a:txBody>
                  <a:tcPr marL="6012" marR="60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tabLst>
                          <a:tab pos="290195" algn="dec"/>
                        </a:tabLst>
                      </a:pPr>
                      <a:r>
                        <a:rPr lang="en-US" sz="1600">
                          <a:latin typeface="Centaur" pitchFamily="18" charset="0"/>
                          <a:ea typeface="Times New Roman"/>
                          <a:cs typeface="Times New Roman"/>
                        </a:rPr>
                        <a:t>  82:52  </a:t>
                      </a:r>
                    </a:p>
                  </a:txBody>
                  <a:tcPr marL="6012" marR="60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a:latin typeface="Centaur" pitchFamily="18" charset="0"/>
                          <a:ea typeface="Times New Roman"/>
                          <a:cs typeface="Times New Roman"/>
                        </a:rPr>
                        <a:t>LINEAR_30_GW-32</a:t>
                      </a:r>
                    </a:p>
                  </a:txBody>
                  <a:tcPr marL="6012" marR="60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tabLst>
                          <a:tab pos="442595" algn="dec"/>
                        </a:tabLst>
                      </a:pPr>
                      <a:r>
                        <a:rPr lang="en-US" sz="1600">
                          <a:latin typeface="Centaur" pitchFamily="18" charset="0"/>
                          <a:ea typeface="Times New Roman"/>
                          <a:cs typeface="Times New Roman"/>
                        </a:rPr>
                        <a:t>100000</a:t>
                      </a:r>
                    </a:p>
                  </a:txBody>
                  <a:tcPr marL="6012" marR="60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tabLst>
                          <a:tab pos="241300" algn="dec"/>
                        </a:tabLst>
                      </a:pPr>
                      <a:r>
                        <a:rPr lang="en-US" sz="1600" dirty="0">
                          <a:latin typeface="Centaur" pitchFamily="18" charset="0"/>
                          <a:ea typeface="Times New Roman"/>
                          <a:cs typeface="Times New Roman"/>
                        </a:rPr>
                        <a:t>0.50</a:t>
                      </a:r>
                    </a:p>
                  </a:txBody>
                  <a:tcPr marL="6012" marR="60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tabLst>
                          <a:tab pos="355600" algn="dec"/>
                        </a:tabLst>
                      </a:pPr>
                      <a:r>
                        <a:rPr lang="en-US" sz="1600">
                          <a:latin typeface="Centaur" pitchFamily="18" charset="0"/>
                          <a:ea typeface="Times New Roman"/>
                          <a:cs typeface="Times New Roman"/>
                        </a:rPr>
                        <a:t>50.0</a:t>
                      </a:r>
                    </a:p>
                  </a:txBody>
                  <a:tcPr marL="6012" marR="60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tabLst>
                          <a:tab pos="241300" algn="dec"/>
                        </a:tabLst>
                      </a:pPr>
                      <a:r>
                        <a:rPr lang="en-US" sz="1600">
                          <a:latin typeface="Centaur" pitchFamily="18" charset="0"/>
                          <a:ea typeface="Times New Roman"/>
                          <a:cs typeface="Times New Roman"/>
                        </a:rPr>
                        <a:t>35.00</a:t>
                      </a:r>
                    </a:p>
                  </a:txBody>
                  <a:tcPr marL="6012" marR="60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a:latin typeface="Centaur" pitchFamily="18" charset="0"/>
                          <a:ea typeface="Times New Roman"/>
                          <a:cs typeface="Times New Roman"/>
                        </a:rPr>
                        <a:t>CarboProp 40/70</a:t>
                      </a:r>
                    </a:p>
                  </a:txBody>
                  <a:tcPr marL="6012" marR="6012" marT="0" marB="0">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65927">
                <a:tc>
                  <a:txBody>
                    <a:bodyPr/>
                    <a:lstStyle/>
                    <a:p>
                      <a:pPr marL="0" marR="0" algn="ctr">
                        <a:lnSpc>
                          <a:spcPct val="115000"/>
                        </a:lnSpc>
                        <a:spcBef>
                          <a:spcPts val="0"/>
                        </a:spcBef>
                        <a:spcAft>
                          <a:spcPts val="0"/>
                        </a:spcAft>
                      </a:pPr>
                      <a:r>
                        <a:rPr lang="en-US" sz="1600" b="1">
                          <a:latin typeface="Centaur" pitchFamily="18" charset="0"/>
                          <a:ea typeface="Times New Roman"/>
                          <a:cs typeface="Times New Roman"/>
                        </a:rPr>
                        <a:t>3</a:t>
                      </a:r>
                      <a:endParaRPr lang="en-US" sz="1600">
                        <a:latin typeface="Centaur" pitchFamily="18" charset="0"/>
                        <a:ea typeface="Times New Roman"/>
                        <a:cs typeface="Times New Roman"/>
                      </a:endParaRPr>
                    </a:p>
                  </a:txBody>
                  <a:tcPr marL="6012" marR="6012" marT="0" marB="0">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a:latin typeface="Centaur" pitchFamily="18" charset="0"/>
                          <a:ea typeface="Times New Roman"/>
                          <a:cs typeface="Times New Roman"/>
                        </a:rPr>
                        <a:t>Main frac slurry</a:t>
                      </a:r>
                    </a:p>
                  </a:txBody>
                  <a:tcPr marL="6012" marR="60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tabLst>
                          <a:tab pos="290195" algn="dec"/>
                        </a:tabLst>
                      </a:pPr>
                      <a:r>
                        <a:rPr lang="en-US" sz="1600">
                          <a:latin typeface="Centaur" pitchFamily="18" charset="0"/>
                          <a:ea typeface="Times New Roman"/>
                          <a:cs typeface="Times New Roman"/>
                        </a:rPr>
                        <a:t> 156:54  </a:t>
                      </a:r>
                    </a:p>
                  </a:txBody>
                  <a:tcPr marL="6012" marR="60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a:latin typeface="Centaur" pitchFamily="18" charset="0"/>
                          <a:ea typeface="Times New Roman"/>
                          <a:cs typeface="Times New Roman"/>
                        </a:rPr>
                        <a:t>LINEAR_30_GW-32</a:t>
                      </a:r>
                    </a:p>
                  </a:txBody>
                  <a:tcPr marL="6012" marR="60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tabLst>
                          <a:tab pos="442595" algn="dec"/>
                        </a:tabLst>
                      </a:pPr>
                      <a:r>
                        <a:rPr lang="en-US" sz="1600">
                          <a:latin typeface="Centaur" pitchFamily="18" charset="0"/>
                          <a:ea typeface="Times New Roman"/>
                          <a:cs typeface="Times New Roman"/>
                        </a:rPr>
                        <a:t>100000</a:t>
                      </a:r>
                    </a:p>
                  </a:txBody>
                  <a:tcPr marL="6012" marR="60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tabLst>
                          <a:tab pos="241300" algn="dec"/>
                        </a:tabLst>
                      </a:pPr>
                      <a:r>
                        <a:rPr lang="en-US" sz="1600">
                          <a:latin typeface="Centaur" pitchFamily="18" charset="0"/>
                          <a:ea typeface="Times New Roman"/>
                          <a:cs typeface="Times New Roman"/>
                        </a:rPr>
                        <a:t>2.00</a:t>
                      </a:r>
                    </a:p>
                  </a:txBody>
                  <a:tcPr marL="6012" marR="60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tabLst>
                          <a:tab pos="355600" algn="dec"/>
                        </a:tabLst>
                      </a:pPr>
                      <a:r>
                        <a:rPr lang="en-US" sz="1600">
                          <a:latin typeface="Centaur" pitchFamily="18" charset="0"/>
                          <a:ea typeface="Times New Roman"/>
                          <a:cs typeface="Times New Roman"/>
                        </a:rPr>
                        <a:t>200.0</a:t>
                      </a:r>
                    </a:p>
                  </a:txBody>
                  <a:tcPr marL="6012" marR="60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tabLst>
                          <a:tab pos="241300" algn="dec"/>
                        </a:tabLst>
                      </a:pPr>
                      <a:r>
                        <a:rPr lang="en-US" sz="1600">
                          <a:latin typeface="Centaur" pitchFamily="18" charset="0"/>
                          <a:ea typeface="Times New Roman"/>
                          <a:cs typeface="Times New Roman"/>
                        </a:rPr>
                        <a:t>35.00</a:t>
                      </a:r>
                    </a:p>
                  </a:txBody>
                  <a:tcPr marL="6012" marR="60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a:latin typeface="Centaur" pitchFamily="18" charset="0"/>
                          <a:ea typeface="Times New Roman"/>
                          <a:cs typeface="Times New Roman"/>
                        </a:rPr>
                        <a:t>CarboLite 20/40</a:t>
                      </a:r>
                    </a:p>
                  </a:txBody>
                  <a:tcPr marL="6012" marR="6012" marT="0" marB="0">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65927">
                <a:tc>
                  <a:txBody>
                    <a:bodyPr/>
                    <a:lstStyle/>
                    <a:p>
                      <a:pPr marL="0" marR="0" algn="ctr">
                        <a:lnSpc>
                          <a:spcPct val="115000"/>
                        </a:lnSpc>
                        <a:spcBef>
                          <a:spcPts val="0"/>
                        </a:spcBef>
                        <a:spcAft>
                          <a:spcPts val="0"/>
                        </a:spcAft>
                      </a:pPr>
                      <a:r>
                        <a:rPr lang="en-US" sz="1600" b="1">
                          <a:latin typeface="Centaur" pitchFamily="18" charset="0"/>
                          <a:ea typeface="Times New Roman"/>
                          <a:cs typeface="Times New Roman"/>
                        </a:rPr>
                        <a:t>4</a:t>
                      </a:r>
                      <a:endParaRPr lang="en-US" sz="1600">
                        <a:latin typeface="Centaur" pitchFamily="18" charset="0"/>
                        <a:ea typeface="Times New Roman"/>
                        <a:cs typeface="Times New Roman"/>
                      </a:endParaRPr>
                    </a:p>
                  </a:txBody>
                  <a:tcPr marL="6012" marR="6012" marT="0" marB="0">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a:latin typeface="Centaur" pitchFamily="18" charset="0"/>
                          <a:ea typeface="Times New Roman"/>
                          <a:cs typeface="Times New Roman"/>
                        </a:rPr>
                        <a:t>Main frac slurry</a:t>
                      </a:r>
                    </a:p>
                  </a:txBody>
                  <a:tcPr marL="6012" marR="60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tabLst>
                          <a:tab pos="290195" algn="dec"/>
                        </a:tabLst>
                      </a:pPr>
                      <a:r>
                        <a:rPr lang="en-US" sz="1600">
                          <a:latin typeface="Centaur" pitchFamily="18" charset="0"/>
                          <a:ea typeface="Times New Roman"/>
                          <a:cs typeface="Times New Roman"/>
                        </a:rPr>
                        <a:t> 534:34  </a:t>
                      </a:r>
                    </a:p>
                  </a:txBody>
                  <a:tcPr marL="6012" marR="60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a:latin typeface="Centaur" pitchFamily="18" charset="0"/>
                          <a:ea typeface="Times New Roman"/>
                          <a:cs typeface="Times New Roman"/>
                        </a:rPr>
                        <a:t>LINEAR_30_GW-32</a:t>
                      </a:r>
                    </a:p>
                  </a:txBody>
                  <a:tcPr marL="6012" marR="60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tabLst>
                          <a:tab pos="442595" algn="dec"/>
                        </a:tabLst>
                      </a:pPr>
                      <a:r>
                        <a:rPr lang="en-US" sz="1600">
                          <a:latin typeface="Centaur" pitchFamily="18" charset="0"/>
                          <a:ea typeface="Times New Roman"/>
                          <a:cs typeface="Times New Roman"/>
                        </a:rPr>
                        <a:t>500000</a:t>
                      </a:r>
                    </a:p>
                  </a:txBody>
                  <a:tcPr marL="6012" marR="60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tabLst>
                          <a:tab pos="241300" algn="dec"/>
                        </a:tabLst>
                      </a:pPr>
                      <a:r>
                        <a:rPr lang="en-US" sz="1600">
                          <a:latin typeface="Centaur" pitchFamily="18" charset="0"/>
                          <a:ea typeface="Times New Roman"/>
                          <a:cs typeface="Times New Roman"/>
                        </a:rPr>
                        <a:t>2.50</a:t>
                      </a:r>
                    </a:p>
                  </a:txBody>
                  <a:tcPr marL="6012" marR="60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tabLst>
                          <a:tab pos="355600" algn="dec"/>
                        </a:tabLst>
                      </a:pPr>
                      <a:r>
                        <a:rPr lang="en-US" sz="1600">
                          <a:latin typeface="Centaur" pitchFamily="18" charset="0"/>
                          <a:ea typeface="Times New Roman"/>
                          <a:cs typeface="Times New Roman"/>
                        </a:rPr>
                        <a:t>1250.0</a:t>
                      </a:r>
                    </a:p>
                  </a:txBody>
                  <a:tcPr marL="6012" marR="60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tabLst>
                          <a:tab pos="241300" algn="dec"/>
                        </a:tabLst>
                      </a:pPr>
                      <a:r>
                        <a:rPr lang="en-US" sz="1600">
                          <a:latin typeface="Centaur" pitchFamily="18" charset="0"/>
                          <a:ea typeface="Times New Roman"/>
                          <a:cs typeface="Times New Roman"/>
                        </a:rPr>
                        <a:t>35.00</a:t>
                      </a:r>
                    </a:p>
                  </a:txBody>
                  <a:tcPr marL="6012" marR="60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a:latin typeface="Centaur" pitchFamily="18" charset="0"/>
                          <a:ea typeface="Times New Roman"/>
                          <a:cs typeface="Times New Roman"/>
                        </a:rPr>
                        <a:t>CarboLite 20/40</a:t>
                      </a:r>
                    </a:p>
                  </a:txBody>
                  <a:tcPr marL="6012" marR="6012" marT="0" marB="0">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65927">
                <a:tc>
                  <a:txBody>
                    <a:bodyPr/>
                    <a:lstStyle/>
                    <a:p>
                      <a:pPr marL="0" marR="0" algn="ctr">
                        <a:lnSpc>
                          <a:spcPct val="115000"/>
                        </a:lnSpc>
                        <a:spcBef>
                          <a:spcPts val="0"/>
                        </a:spcBef>
                        <a:spcAft>
                          <a:spcPts val="0"/>
                        </a:spcAft>
                      </a:pPr>
                      <a:r>
                        <a:rPr lang="en-US" sz="1600" b="1">
                          <a:latin typeface="Centaur" pitchFamily="18" charset="0"/>
                          <a:ea typeface="Times New Roman"/>
                          <a:cs typeface="Times New Roman"/>
                        </a:rPr>
                        <a:t>5</a:t>
                      </a:r>
                      <a:endParaRPr lang="en-US" sz="1600">
                        <a:latin typeface="Centaur" pitchFamily="18" charset="0"/>
                        <a:ea typeface="Times New Roman"/>
                        <a:cs typeface="Times New Roman"/>
                      </a:endParaRPr>
                    </a:p>
                  </a:txBody>
                  <a:tcPr marL="6012" marR="6012" marT="0" marB="0">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a:latin typeface="Centaur" pitchFamily="18" charset="0"/>
                          <a:ea typeface="Times New Roman"/>
                          <a:cs typeface="Times New Roman"/>
                        </a:rPr>
                        <a:t>Main frac slurry</a:t>
                      </a:r>
                    </a:p>
                  </a:txBody>
                  <a:tcPr marL="6012" marR="60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tabLst>
                          <a:tab pos="290195" algn="dec"/>
                        </a:tabLst>
                      </a:pPr>
                      <a:r>
                        <a:rPr lang="en-US" sz="1600">
                          <a:latin typeface="Centaur" pitchFamily="18" charset="0"/>
                          <a:ea typeface="Times New Roman"/>
                          <a:cs typeface="Times New Roman"/>
                        </a:rPr>
                        <a:t>1035:17  </a:t>
                      </a:r>
                    </a:p>
                  </a:txBody>
                  <a:tcPr marL="6012" marR="60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a:latin typeface="Centaur" pitchFamily="18" charset="0"/>
                          <a:ea typeface="Times New Roman"/>
                          <a:cs typeface="Times New Roman"/>
                        </a:rPr>
                        <a:t>LINEAR_30_GW-32</a:t>
                      </a:r>
                    </a:p>
                  </a:txBody>
                  <a:tcPr marL="6012" marR="60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tabLst>
                          <a:tab pos="442595" algn="dec"/>
                        </a:tabLst>
                      </a:pPr>
                      <a:r>
                        <a:rPr lang="en-US" sz="1600">
                          <a:latin typeface="Centaur" pitchFamily="18" charset="0"/>
                          <a:ea typeface="Times New Roman"/>
                          <a:cs typeface="Times New Roman"/>
                        </a:rPr>
                        <a:t>650000</a:t>
                      </a:r>
                    </a:p>
                  </a:txBody>
                  <a:tcPr marL="6012" marR="60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tabLst>
                          <a:tab pos="241300" algn="dec"/>
                        </a:tabLst>
                      </a:pPr>
                      <a:r>
                        <a:rPr lang="en-US" sz="1600">
                          <a:latin typeface="Centaur" pitchFamily="18" charset="0"/>
                          <a:ea typeface="Times New Roman"/>
                          <a:cs typeface="Times New Roman"/>
                        </a:rPr>
                        <a:t>3.00</a:t>
                      </a:r>
                    </a:p>
                  </a:txBody>
                  <a:tcPr marL="6012" marR="60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tabLst>
                          <a:tab pos="355600" algn="dec"/>
                        </a:tabLst>
                      </a:pPr>
                      <a:r>
                        <a:rPr lang="en-US" sz="1600">
                          <a:latin typeface="Centaur" pitchFamily="18" charset="0"/>
                          <a:ea typeface="Times New Roman"/>
                          <a:cs typeface="Times New Roman"/>
                        </a:rPr>
                        <a:t>1950.0</a:t>
                      </a:r>
                    </a:p>
                  </a:txBody>
                  <a:tcPr marL="6012" marR="60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tabLst>
                          <a:tab pos="241300" algn="dec"/>
                        </a:tabLst>
                      </a:pPr>
                      <a:r>
                        <a:rPr lang="en-US" sz="1600">
                          <a:latin typeface="Centaur" pitchFamily="18" charset="0"/>
                          <a:ea typeface="Times New Roman"/>
                          <a:cs typeface="Times New Roman"/>
                        </a:rPr>
                        <a:t>35.00</a:t>
                      </a:r>
                    </a:p>
                  </a:txBody>
                  <a:tcPr marL="6012" marR="60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a:latin typeface="Centaur" pitchFamily="18" charset="0"/>
                          <a:ea typeface="Times New Roman"/>
                          <a:cs typeface="Times New Roman"/>
                        </a:rPr>
                        <a:t>CarboLite 20/40</a:t>
                      </a:r>
                    </a:p>
                  </a:txBody>
                  <a:tcPr marL="6012" marR="6012" marT="0" marB="0">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65927">
                <a:tc>
                  <a:txBody>
                    <a:bodyPr/>
                    <a:lstStyle/>
                    <a:p>
                      <a:pPr marL="0" marR="0" algn="ctr">
                        <a:lnSpc>
                          <a:spcPct val="115000"/>
                        </a:lnSpc>
                        <a:spcBef>
                          <a:spcPts val="0"/>
                        </a:spcBef>
                        <a:spcAft>
                          <a:spcPts val="0"/>
                        </a:spcAft>
                      </a:pPr>
                      <a:r>
                        <a:rPr lang="en-US" sz="1600" b="1">
                          <a:latin typeface="Centaur" pitchFamily="18" charset="0"/>
                          <a:ea typeface="Times New Roman"/>
                          <a:cs typeface="Times New Roman"/>
                        </a:rPr>
                        <a:t>6</a:t>
                      </a:r>
                      <a:endParaRPr lang="en-US" sz="1600">
                        <a:latin typeface="Centaur" pitchFamily="18" charset="0"/>
                        <a:ea typeface="Times New Roman"/>
                        <a:cs typeface="Times New Roman"/>
                      </a:endParaRPr>
                    </a:p>
                  </a:txBody>
                  <a:tcPr marL="6012" marR="6012" marT="0" marB="0">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a:latin typeface="Centaur" pitchFamily="18" charset="0"/>
                          <a:ea typeface="Times New Roman"/>
                          <a:cs typeface="Times New Roman"/>
                        </a:rPr>
                        <a:t>Main frac flush</a:t>
                      </a:r>
                    </a:p>
                  </a:txBody>
                  <a:tcPr marL="6012" marR="60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tabLst>
                          <a:tab pos="290195" algn="dec"/>
                        </a:tabLst>
                      </a:pPr>
                      <a:r>
                        <a:rPr lang="en-US" sz="1600">
                          <a:latin typeface="Centaur" pitchFamily="18" charset="0"/>
                          <a:ea typeface="Times New Roman"/>
                          <a:cs typeface="Times New Roman"/>
                        </a:rPr>
                        <a:t>1048:54  </a:t>
                      </a:r>
                    </a:p>
                  </a:txBody>
                  <a:tcPr marL="6012" marR="60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a:latin typeface="Centaur" pitchFamily="18" charset="0"/>
                          <a:ea typeface="Times New Roman"/>
                          <a:cs typeface="Times New Roman"/>
                        </a:rPr>
                        <a:t>Fresh Water</a:t>
                      </a:r>
                    </a:p>
                  </a:txBody>
                  <a:tcPr marL="6012" marR="60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tabLst>
                          <a:tab pos="442595" algn="dec"/>
                        </a:tabLst>
                      </a:pPr>
                      <a:r>
                        <a:rPr lang="en-US" sz="1600">
                          <a:latin typeface="Centaur" pitchFamily="18" charset="0"/>
                          <a:ea typeface="Times New Roman"/>
                          <a:cs typeface="Times New Roman"/>
                        </a:rPr>
                        <a:t>20000</a:t>
                      </a:r>
                    </a:p>
                  </a:txBody>
                  <a:tcPr marL="6012" marR="60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tabLst>
                          <a:tab pos="241300" algn="dec"/>
                        </a:tabLst>
                      </a:pPr>
                      <a:r>
                        <a:rPr lang="en-US" sz="1600">
                          <a:latin typeface="Centaur" pitchFamily="18" charset="0"/>
                          <a:ea typeface="Times New Roman"/>
                          <a:cs typeface="Times New Roman"/>
                        </a:rPr>
                        <a:t>0.00</a:t>
                      </a:r>
                    </a:p>
                  </a:txBody>
                  <a:tcPr marL="6012" marR="60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tabLst>
                          <a:tab pos="355600" algn="dec"/>
                        </a:tabLst>
                      </a:pPr>
                      <a:r>
                        <a:rPr lang="en-US" sz="1600">
                          <a:latin typeface="Centaur" pitchFamily="18" charset="0"/>
                          <a:ea typeface="Times New Roman"/>
                          <a:cs typeface="Times New Roman"/>
                        </a:rPr>
                        <a:t>0.0</a:t>
                      </a:r>
                    </a:p>
                  </a:txBody>
                  <a:tcPr marL="6012" marR="60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tabLst>
                          <a:tab pos="241300" algn="dec"/>
                        </a:tabLst>
                      </a:pPr>
                      <a:r>
                        <a:rPr lang="en-US" sz="1600">
                          <a:latin typeface="Centaur" pitchFamily="18" charset="0"/>
                          <a:ea typeface="Times New Roman"/>
                          <a:cs typeface="Times New Roman"/>
                        </a:rPr>
                        <a:t>35.00</a:t>
                      </a:r>
                    </a:p>
                  </a:txBody>
                  <a:tcPr marL="6012" marR="60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endParaRPr lang="en-US" sz="1600">
                        <a:latin typeface="Centaur" pitchFamily="18" charset="0"/>
                        <a:ea typeface="Times New Roman"/>
                        <a:cs typeface="Times New Roman"/>
                      </a:endParaRPr>
                    </a:p>
                  </a:txBody>
                  <a:tcPr marL="6012" marR="6012" marT="0" marB="0">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65927">
                <a:tc>
                  <a:txBody>
                    <a:bodyPr/>
                    <a:lstStyle/>
                    <a:p>
                      <a:pPr marL="0" marR="0" algn="ctr">
                        <a:lnSpc>
                          <a:spcPct val="115000"/>
                        </a:lnSpc>
                        <a:spcBef>
                          <a:spcPts val="0"/>
                        </a:spcBef>
                        <a:spcAft>
                          <a:spcPts val="0"/>
                        </a:spcAft>
                      </a:pPr>
                      <a:r>
                        <a:rPr lang="en-US" sz="1600" b="1">
                          <a:latin typeface="Centaur" pitchFamily="18" charset="0"/>
                          <a:ea typeface="Times New Roman"/>
                          <a:cs typeface="Times New Roman"/>
                        </a:rPr>
                        <a:t>7</a:t>
                      </a:r>
                      <a:endParaRPr lang="en-US" sz="1600">
                        <a:latin typeface="Centaur" pitchFamily="18" charset="0"/>
                        <a:ea typeface="Times New Roman"/>
                        <a:cs typeface="Times New Roman"/>
                      </a:endParaRPr>
                    </a:p>
                  </a:txBody>
                  <a:tcPr marL="6012" marR="6012" marT="0" marB="0">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dirty="0">
                          <a:latin typeface="Centaur" pitchFamily="18" charset="0"/>
                          <a:ea typeface="Times New Roman"/>
                          <a:cs typeface="Times New Roman"/>
                        </a:rPr>
                        <a:t>Shut-in</a:t>
                      </a:r>
                    </a:p>
                  </a:txBody>
                  <a:tcPr marL="6012" marR="60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tabLst>
                          <a:tab pos="290195" algn="dec"/>
                        </a:tabLst>
                      </a:pPr>
                      <a:r>
                        <a:rPr lang="en-US" sz="1600">
                          <a:latin typeface="Centaur" pitchFamily="18" charset="0"/>
                          <a:ea typeface="Times New Roman"/>
                          <a:cs typeface="Times New Roman"/>
                        </a:rPr>
                        <a:t>1049:54  </a:t>
                      </a:r>
                    </a:p>
                  </a:txBody>
                  <a:tcPr marL="6012" marR="60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a:latin typeface="Centaur" pitchFamily="18" charset="0"/>
                          <a:ea typeface="Times New Roman"/>
                          <a:cs typeface="Times New Roman"/>
                        </a:rPr>
                        <a:t>SHUT-IN</a:t>
                      </a:r>
                    </a:p>
                  </a:txBody>
                  <a:tcPr marL="6012" marR="60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tabLst>
                          <a:tab pos="442595" algn="dec"/>
                        </a:tabLst>
                      </a:pPr>
                      <a:r>
                        <a:rPr lang="en-US" sz="1600" dirty="0">
                          <a:latin typeface="Centaur" pitchFamily="18" charset="0"/>
                          <a:ea typeface="Times New Roman"/>
                          <a:cs typeface="Times New Roman"/>
                        </a:rPr>
                        <a:t>0</a:t>
                      </a:r>
                    </a:p>
                  </a:txBody>
                  <a:tcPr marL="6012" marR="60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tabLst>
                          <a:tab pos="241300" algn="dec"/>
                        </a:tabLst>
                      </a:pPr>
                      <a:r>
                        <a:rPr lang="en-US" sz="1600" dirty="0">
                          <a:latin typeface="Centaur" pitchFamily="18" charset="0"/>
                          <a:ea typeface="Times New Roman"/>
                          <a:cs typeface="Times New Roman"/>
                        </a:rPr>
                        <a:t>0.00</a:t>
                      </a:r>
                    </a:p>
                  </a:txBody>
                  <a:tcPr marL="6012" marR="60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tabLst>
                          <a:tab pos="355600" algn="dec"/>
                        </a:tabLst>
                      </a:pPr>
                      <a:r>
                        <a:rPr lang="en-US" sz="1600" dirty="0">
                          <a:latin typeface="Centaur" pitchFamily="18" charset="0"/>
                          <a:ea typeface="Times New Roman"/>
                          <a:cs typeface="Times New Roman"/>
                        </a:rPr>
                        <a:t>0.0</a:t>
                      </a:r>
                    </a:p>
                  </a:txBody>
                  <a:tcPr marL="6012" marR="60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tabLst>
                          <a:tab pos="241300" algn="dec"/>
                        </a:tabLst>
                      </a:pPr>
                      <a:r>
                        <a:rPr lang="en-US" sz="1600" dirty="0">
                          <a:latin typeface="Centaur" pitchFamily="18" charset="0"/>
                          <a:ea typeface="Times New Roman"/>
                          <a:cs typeface="Times New Roman"/>
                        </a:rPr>
                        <a:t>0.00</a:t>
                      </a:r>
                    </a:p>
                  </a:txBody>
                  <a:tcPr marL="6012" marR="60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endParaRPr lang="en-US" sz="1600" dirty="0">
                        <a:latin typeface="Centaur" pitchFamily="18" charset="0"/>
                        <a:ea typeface="Times New Roman"/>
                        <a:cs typeface="Times New Roman"/>
                      </a:endParaRPr>
                    </a:p>
                  </a:txBody>
                  <a:tcPr marL="6012" marR="6012" marT="0" marB="0">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r>
            </a:tbl>
          </a:graphicData>
        </a:graphic>
      </p:graphicFrame>
      <p:sp>
        <p:nvSpPr>
          <p:cNvPr id="6" name="Rectangle 1"/>
          <p:cNvSpPr>
            <a:spLocks noChangeArrowheads="1"/>
          </p:cNvSpPr>
          <p:nvPr/>
        </p:nvSpPr>
        <p:spPr bwMode="auto">
          <a:xfrm>
            <a:off x="1219200" y="6024890"/>
            <a:ext cx="6163867" cy="52322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tab pos="2451100" algn="dec"/>
                <a:tab pos="3175000" algn="l"/>
                <a:tab pos="5626100" algn="dec"/>
              </a:tabLst>
            </a:pPr>
            <a:r>
              <a:rPr kumimoji="0" lang="en-US" sz="1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Design clean volume (</a:t>
            </a:r>
            <a:r>
              <a:rPr kumimoji="0" lang="en-US" sz="14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bbls</a:t>
            </a:r>
            <a:r>
              <a:rPr kumimoji="0" lang="en-US" sz="1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33095.2	Design </a:t>
            </a:r>
            <a:r>
              <a:rPr kumimoji="0" lang="en-US" sz="14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proppant</a:t>
            </a:r>
            <a:r>
              <a:rPr kumimoji="0" lang="en-US" sz="1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pumped (</a:t>
            </a:r>
            <a:r>
              <a:rPr kumimoji="0" lang="en-US" sz="14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klbs</a:t>
            </a:r>
            <a:r>
              <a:rPr kumimoji="0" lang="en-US" sz="1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3450.0</a:t>
            </a:r>
            <a:endParaRPr kumimoji="0" lang="en-US" sz="1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2451100" algn="dec"/>
                <a:tab pos="3175000" algn="l"/>
                <a:tab pos="5626100" algn="dec"/>
              </a:tabLst>
            </a:pPr>
            <a:r>
              <a:rPr kumimoji="0" lang="en-US" sz="1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Design slurry volume (</a:t>
            </a:r>
            <a:r>
              <a:rPr kumimoji="0" lang="en-US" sz="14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bbls</a:t>
            </a:r>
            <a:r>
              <a:rPr kumimoji="0" lang="en-US" sz="1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36711.5</a:t>
            </a:r>
            <a:endParaRPr kumimoji="0" lang="en-US" sz="1400" b="0" i="0" u="none" strike="noStrike" cap="none" normalizeH="0" baseline="0" dirty="0" smtClean="0">
              <a:ln>
                <a:noFill/>
              </a:ln>
              <a:solidFill>
                <a:schemeClr val="tx1"/>
              </a:solidFill>
              <a:effectLst/>
              <a:latin typeface="Arial" pitchFamily="34" charset="0"/>
              <a:cs typeface="Arial" pitchFamily="34" charset="0"/>
            </a:endParaRPr>
          </a:p>
        </p:txBody>
      </p:sp>
      <p:sp>
        <p:nvSpPr>
          <p:cNvPr id="8" name="Rectangle 7"/>
          <p:cNvSpPr/>
          <p:nvPr/>
        </p:nvSpPr>
        <p:spPr>
          <a:xfrm>
            <a:off x="245327" y="576739"/>
            <a:ext cx="3545842" cy="400110"/>
          </a:xfrm>
          <a:prstGeom prst="rect">
            <a:avLst/>
          </a:prstGeom>
        </p:spPr>
        <p:txBody>
          <a:bodyPr wrap="none">
            <a:spAutoFit/>
          </a:bodyPr>
          <a:lstStyle/>
          <a:p>
            <a:r>
              <a:rPr lang="en-US" sz="2000" b="1" dirty="0" smtClean="0">
                <a:solidFill>
                  <a:schemeClr val="bg1"/>
                </a:solidFill>
                <a:latin typeface="Centaur" pitchFamily="18" charset="0"/>
                <a:ea typeface="Times New Roman" pitchFamily="18" charset="0"/>
                <a:cs typeface="Times New Roman" pitchFamily="18" charset="0"/>
              </a:rPr>
              <a:t>Fracture Design Treatment Schedule</a:t>
            </a:r>
            <a:endParaRPr lang="en-US" sz="2000" b="1" dirty="0">
              <a:solidFill>
                <a:schemeClr val="bg1"/>
              </a:solidFill>
              <a:latin typeface="Centaur" pitchFamily="18" charset="0"/>
            </a:endParaRPr>
          </a:p>
        </p:txBody>
      </p:sp>
    </p:spTree>
    <p:extLst>
      <p:ext uri="{BB962C8B-B14F-4D97-AF65-F5344CB8AC3E}">
        <p14:creationId xmlns:p14="http://schemas.microsoft.com/office/powerpoint/2010/main" val="1798639784"/>
      </p:ext>
    </p:extLst>
  </p:cSld>
  <p:clrMapOvr>
    <a:masterClrMapping/>
  </p:clrMapOvr>
  <mc:AlternateContent xmlns:mc="http://schemas.openxmlformats.org/markup-compatibility/2006">
    <mc:Choice xmlns:p14="http://schemas.microsoft.com/office/powerpoint/2010/main" Requires="p14">
      <p:transition spd="slow" p14:dur="2000">
        <p14:ferris dir="l"/>
      </p:transition>
    </mc:Choice>
    <mc:Fallback>
      <p:transition spd="slow">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2" cstate="print"/>
          <a:srcRect/>
          <a:stretch>
            <a:fillRect/>
          </a:stretch>
        </p:blipFill>
        <p:spPr bwMode="auto">
          <a:xfrm>
            <a:off x="0" y="243668"/>
            <a:ext cx="9144000" cy="6690532"/>
          </a:xfrm>
          <a:prstGeom prst="rect">
            <a:avLst/>
          </a:prstGeom>
          <a:noFill/>
          <a:ln w="9525">
            <a:noFill/>
            <a:miter lim="800000"/>
            <a:headEnd/>
            <a:tailEnd/>
          </a:ln>
        </p:spPr>
      </p:pic>
      <p:sp>
        <p:nvSpPr>
          <p:cNvPr id="7" name="Slide Number Placeholder 6"/>
          <p:cNvSpPr>
            <a:spLocks noGrp="1"/>
          </p:cNvSpPr>
          <p:nvPr>
            <p:ph type="sldNum" sz="quarter" idx="12"/>
          </p:nvPr>
        </p:nvSpPr>
        <p:spPr/>
        <p:txBody>
          <a:bodyPr/>
          <a:lstStyle/>
          <a:p>
            <a:fld id="{93E4AAA4-6363-4581-962D-1ACCC2D600C5}" type="slidenum">
              <a:rPr lang="en-US" smtClean="0"/>
              <a:pPr/>
              <a:t>49</a:t>
            </a:fld>
            <a:endParaRPr lang="en-US"/>
          </a:p>
        </p:txBody>
      </p:sp>
      <p:sp>
        <p:nvSpPr>
          <p:cNvPr id="4" name="TextBox 3"/>
          <p:cNvSpPr txBox="1"/>
          <p:nvPr/>
        </p:nvSpPr>
        <p:spPr>
          <a:xfrm>
            <a:off x="0" y="0"/>
            <a:ext cx="9144000" cy="553998"/>
          </a:xfrm>
          <a:prstGeom prst="rect">
            <a:avLst/>
          </a:prstGeom>
        </p:spPr>
        <p:style>
          <a:lnRef idx="3">
            <a:schemeClr val="lt1"/>
          </a:lnRef>
          <a:fillRef idx="1">
            <a:schemeClr val="accent4"/>
          </a:fillRef>
          <a:effectRef idx="1">
            <a:schemeClr val="accent4"/>
          </a:effectRef>
          <a:fontRef idx="minor">
            <a:schemeClr val="lt1"/>
          </a:fontRef>
        </p:style>
        <p:txBody>
          <a:bodyPr wrap="square" rtlCol="0">
            <a:spAutoFit/>
          </a:bodyPr>
          <a:lstStyle/>
          <a:p>
            <a:pPr algn="ctr"/>
            <a:r>
              <a:rPr lang="en-US" sz="3000" dirty="0" smtClean="0">
                <a:latin typeface="Centaur" pitchFamily="18" charset="0"/>
              </a:rPr>
              <a:t>Fracture Propagation into the Formation</a:t>
            </a:r>
            <a:endParaRPr lang="en-US" sz="3000" dirty="0">
              <a:latin typeface="Centaur" pitchFamily="18" charset="0"/>
            </a:endParaRPr>
          </a:p>
        </p:txBody>
      </p:sp>
    </p:spTree>
    <p:extLst>
      <p:ext uri="{BB962C8B-B14F-4D97-AF65-F5344CB8AC3E}">
        <p14:creationId xmlns:p14="http://schemas.microsoft.com/office/powerpoint/2010/main" val="3628034191"/>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latin typeface="Centaur" pitchFamily="18" charset="0"/>
                <a:cs typeface="Times New Roman" pitchFamily="18" charset="0"/>
              </a:rPr>
              <a:t>The Big Concern!</a:t>
            </a:r>
            <a:endParaRPr lang="en-US" sz="3200" dirty="0">
              <a:latin typeface="Centaur" pitchFamily="18" charset="0"/>
            </a:endParaRPr>
          </a:p>
        </p:txBody>
      </p:sp>
      <p:grpSp>
        <p:nvGrpSpPr>
          <p:cNvPr id="4" name="Group 3"/>
          <p:cNvGrpSpPr/>
          <p:nvPr/>
        </p:nvGrpSpPr>
        <p:grpSpPr>
          <a:xfrm>
            <a:off x="6858000" y="228600"/>
            <a:ext cx="1904999" cy="847996"/>
            <a:chOff x="6858000" y="228600"/>
            <a:chExt cx="1904999" cy="847996"/>
          </a:xfrm>
        </p:grpSpPr>
        <p:pic>
          <p:nvPicPr>
            <p:cNvPr id="7" name="Picture 6" descr="C:\Documents and Settings\kzs145\Desktop\psu_wht.emf"/>
            <p:cNvPicPr>
              <a:picLocks noChangeAspect="1" noChangeArrowheads="1"/>
            </p:cNvPicPr>
            <p:nvPr/>
          </p:nvPicPr>
          <p:blipFill>
            <a:blip r:embed="rId2" cstate="print"/>
            <a:srcRect/>
            <a:stretch>
              <a:fillRect/>
            </a:stretch>
          </p:blipFill>
          <p:spPr bwMode="auto">
            <a:xfrm>
              <a:off x="6858000" y="228600"/>
              <a:ext cx="1904999" cy="847996"/>
            </a:xfrm>
            <a:prstGeom prst="rect">
              <a:avLst/>
            </a:prstGeom>
            <a:noFill/>
            <a:ln w="9525">
              <a:noFill/>
              <a:miter lim="800000"/>
              <a:headEnd/>
              <a:tailEnd/>
            </a:ln>
          </p:spPr>
        </p:pic>
        <p:sp>
          <p:nvSpPr>
            <p:cNvPr id="3" name="TextBox 2"/>
            <p:cNvSpPr txBox="1"/>
            <p:nvPr/>
          </p:nvSpPr>
          <p:spPr>
            <a:xfrm>
              <a:off x="8001000" y="468868"/>
              <a:ext cx="745717" cy="261610"/>
            </a:xfrm>
            <a:prstGeom prst="rect">
              <a:avLst/>
            </a:prstGeom>
            <a:noFill/>
          </p:spPr>
          <p:txBody>
            <a:bodyPr wrap="none" rtlCol="0">
              <a:spAutoFit/>
            </a:bodyPr>
            <a:lstStyle/>
            <a:p>
              <a:r>
                <a:rPr lang="en-US" sz="1100" b="1" dirty="0" smtClean="0">
                  <a:solidFill>
                    <a:schemeClr val="bg1"/>
                  </a:solidFill>
                  <a:latin typeface="Book Antiqua" pitchFamily="18" charset="0"/>
                </a:rPr>
                <a:t>EME 580</a:t>
              </a:r>
              <a:endParaRPr lang="en-US" sz="1100" b="1" dirty="0">
                <a:solidFill>
                  <a:schemeClr val="bg1"/>
                </a:solidFill>
                <a:latin typeface="Book Antiqua" pitchFamily="18" charset="0"/>
              </a:endParaRPr>
            </a:p>
          </p:txBody>
        </p:sp>
      </p:grpSp>
      <p:sp>
        <p:nvSpPr>
          <p:cNvPr id="8" name="Rectangle 7"/>
          <p:cNvSpPr/>
          <p:nvPr/>
        </p:nvSpPr>
        <p:spPr>
          <a:xfrm>
            <a:off x="381000" y="1905000"/>
            <a:ext cx="8305800" cy="2862322"/>
          </a:xfrm>
          <a:prstGeom prst="rect">
            <a:avLst/>
          </a:prstGeom>
        </p:spPr>
        <p:txBody>
          <a:bodyPr wrap="square">
            <a:spAutoFit/>
          </a:bodyPr>
          <a:lstStyle/>
          <a:p>
            <a:pPr marL="285750" indent="-285750">
              <a:lnSpc>
                <a:spcPct val="200000"/>
              </a:lnSpc>
              <a:buFont typeface="Wingdings" pitchFamily="2" charset="2"/>
              <a:buChar char="v"/>
            </a:pPr>
            <a:r>
              <a:rPr lang="en-US" sz="2000" dirty="0">
                <a:latin typeface="Centaur" pitchFamily="18" charset="0"/>
                <a:cs typeface="Times New Roman" pitchFamily="18" charset="0"/>
              </a:rPr>
              <a:t>Health risks arising from </a:t>
            </a:r>
            <a:r>
              <a:rPr lang="en-US" sz="2000" dirty="0" smtClean="0">
                <a:latin typeface="Centaur" pitchFamily="18" charset="0"/>
                <a:cs typeface="Times New Roman" pitchFamily="18" charset="0"/>
              </a:rPr>
              <a:t>water source contamination</a:t>
            </a:r>
            <a:endParaRPr lang="en-US" sz="2000" dirty="0">
              <a:latin typeface="Centaur" pitchFamily="18" charset="0"/>
              <a:cs typeface="Times New Roman" pitchFamily="18" charset="0"/>
            </a:endParaRPr>
          </a:p>
          <a:p>
            <a:pPr marL="285750" indent="-285750">
              <a:lnSpc>
                <a:spcPct val="200000"/>
              </a:lnSpc>
              <a:buFont typeface="Wingdings" pitchFamily="2" charset="2"/>
              <a:buChar char="v"/>
            </a:pPr>
            <a:r>
              <a:rPr lang="en-US" sz="2000" dirty="0">
                <a:latin typeface="Centaur" pitchFamily="18" charset="0"/>
                <a:cs typeface="Times New Roman" pitchFamily="18" charset="0"/>
              </a:rPr>
              <a:t>Disposal in the environment is an awful </a:t>
            </a:r>
            <a:r>
              <a:rPr lang="en-US" sz="2000" dirty="0" smtClean="0">
                <a:latin typeface="Centaur" pitchFamily="18" charset="0"/>
                <a:cs typeface="Times New Roman" pitchFamily="18" charset="0"/>
              </a:rPr>
              <a:t>option</a:t>
            </a:r>
          </a:p>
          <a:p>
            <a:endParaRPr lang="en-US" sz="2000" dirty="0">
              <a:latin typeface="Centaur" pitchFamily="18" charset="0"/>
              <a:cs typeface="Times New Roman" pitchFamily="18" charset="0"/>
            </a:endParaRPr>
          </a:p>
          <a:p>
            <a:pPr marL="285750" indent="-285750">
              <a:buFont typeface="Wingdings" pitchFamily="2" charset="2"/>
              <a:buChar char="v"/>
            </a:pPr>
            <a:r>
              <a:rPr lang="en-US" sz="2000" dirty="0">
                <a:latin typeface="Centaur" pitchFamily="18" charset="0"/>
                <a:cs typeface="Times New Roman" pitchFamily="18" charset="0"/>
              </a:rPr>
              <a:t>Large amounts of fresh water usage and large amounts of wastewater generated with limited disposal options. </a:t>
            </a:r>
          </a:p>
          <a:p>
            <a:pPr marL="285750" indent="-285750">
              <a:lnSpc>
                <a:spcPct val="200000"/>
              </a:lnSpc>
              <a:buFont typeface="Wingdings" pitchFamily="2" charset="2"/>
              <a:buChar char="v"/>
            </a:pPr>
            <a:r>
              <a:rPr lang="en-US" sz="2000" dirty="0">
                <a:latin typeface="Centaur" pitchFamily="18" charset="0"/>
                <a:cs typeface="Times New Roman" pitchFamily="18" charset="0"/>
              </a:rPr>
              <a:t>Water for fracturing operations is or will soon become difficult / expensive to obtain</a:t>
            </a:r>
          </a:p>
        </p:txBody>
      </p:sp>
    </p:spTree>
    <p:extLst>
      <p:ext uri="{BB962C8B-B14F-4D97-AF65-F5344CB8AC3E}">
        <p14:creationId xmlns:p14="http://schemas.microsoft.com/office/powerpoint/2010/main" val="353113877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6858000" y="228600"/>
            <a:ext cx="1904999" cy="847996"/>
            <a:chOff x="6858000" y="228600"/>
            <a:chExt cx="1904999" cy="847996"/>
          </a:xfrm>
        </p:grpSpPr>
        <p:pic>
          <p:nvPicPr>
            <p:cNvPr id="7" name="Picture 6" descr="C:\Documents and Settings\kzs145\Desktop\psu_wht.emf"/>
            <p:cNvPicPr>
              <a:picLocks noChangeAspect="1" noChangeArrowheads="1"/>
            </p:cNvPicPr>
            <p:nvPr/>
          </p:nvPicPr>
          <p:blipFill>
            <a:blip r:embed="rId2" cstate="print"/>
            <a:srcRect/>
            <a:stretch>
              <a:fillRect/>
            </a:stretch>
          </p:blipFill>
          <p:spPr bwMode="auto">
            <a:xfrm>
              <a:off x="6858000" y="228600"/>
              <a:ext cx="1904999" cy="847996"/>
            </a:xfrm>
            <a:prstGeom prst="rect">
              <a:avLst/>
            </a:prstGeom>
            <a:noFill/>
            <a:ln w="9525">
              <a:noFill/>
              <a:miter lim="800000"/>
              <a:headEnd/>
              <a:tailEnd/>
            </a:ln>
          </p:spPr>
        </p:pic>
        <p:sp>
          <p:nvSpPr>
            <p:cNvPr id="3" name="TextBox 2"/>
            <p:cNvSpPr txBox="1"/>
            <p:nvPr/>
          </p:nvSpPr>
          <p:spPr>
            <a:xfrm>
              <a:off x="8001000" y="468868"/>
              <a:ext cx="745717" cy="261610"/>
            </a:xfrm>
            <a:prstGeom prst="rect">
              <a:avLst/>
            </a:prstGeom>
            <a:noFill/>
          </p:spPr>
          <p:txBody>
            <a:bodyPr wrap="none" rtlCol="0">
              <a:spAutoFit/>
            </a:bodyPr>
            <a:lstStyle/>
            <a:p>
              <a:r>
                <a:rPr lang="en-US" sz="1100" b="1" dirty="0" smtClean="0">
                  <a:solidFill>
                    <a:schemeClr val="bg1"/>
                  </a:solidFill>
                  <a:latin typeface="Book Antiqua" pitchFamily="18" charset="0"/>
                </a:rPr>
                <a:t>EME 580</a:t>
              </a:r>
              <a:endParaRPr lang="en-US" sz="1100" b="1" dirty="0">
                <a:solidFill>
                  <a:schemeClr val="bg1"/>
                </a:solidFill>
                <a:latin typeface="Book Antiqua" pitchFamily="18" charset="0"/>
              </a:endParaRPr>
            </a:p>
          </p:txBody>
        </p:sp>
      </p:grpSp>
      <p:sp>
        <p:nvSpPr>
          <p:cNvPr id="8" name="Title 1"/>
          <p:cNvSpPr txBox="1">
            <a:spLocks/>
          </p:cNvSpPr>
          <p:nvPr/>
        </p:nvSpPr>
        <p:spPr>
          <a:xfrm>
            <a:off x="207962" y="264824"/>
            <a:ext cx="4686300" cy="669697"/>
          </a:xfrm>
          <a:prstGeom prst="rect">
            <a:avLst/>
          </a:prstGeom>
          <a:noFill/>
          <a:ln w="9525"/>
        </p:spPr>
        <p:txBody>
          <a:bodyPr vert="horz" lIns="91440" tIns="45720" rIns="91440" bIns="45720" rtlCol="0" anchor="ctr">
            <a:normAutofit/>
          </a:bodyPr>
          <a:lstStyle>
            <a:lvl1pPr algn="l" defTabSz="914400" rtl="0" eaLnBrk="1" latinLnBrk="0" hangingPunct="1">
              <a:spcBef>
                <a:spcPct val="0"/>
              </a:spcBef>
              <a:buNone/>
              <a:defRPr sz="4400" b="1" kern="1200">
                <a:solidFill>
                  <a:schemeClr val="bg1"/>
                </a:solidFill>
                <a:effectLst>
                  <a:outerShdw blurRad="50800" dist="38100" dir="2700000" algn="tl" rotWithShape="0">
                    <a:prstClr val="black">
                      <a:alpha val="40000"/>
                    </a:prstClr>
                  </a:outerShdw>
                  <a:reflection blurRad="6350" stA="55000" endA="300" endPos="45500" dir="5400000" sy="-100000" algn="bl" rotWithShape="0"/>
                </a:effectLst>
                <a:latin typeface="+mj-lt"/>
                <a:ea typeface="+mj-ea"/>
                <a:cs typeface="+mj-cs"/>
              </a:defRPr>
            </a:lvl1pPr>
          </a:lstStyle>
          <a:p>
            <a:r>
              <a:rPr lang="en-US" sz="2800" dirty="0" smtClean="0">
                <a:effectLst/>
                <a:latin typeface="Centaur" pitchFamily="18" charset="0"/>
              </a:rPr>
              <a:t>Flow back Characteristics</a:t>
            </a:r>
          </a:p>
        </p:txBody>
      </p:sp>
      <p:graphicFrame>
        <p:nvGraphicFramePr>
          <p:cNvPr id="9" name="Table 8"/>
          <p:cNvGraphicFramePr>
            <a:graphicFrameLocks noGrp="1"/>
          </p:cNvGraphicFramePr>
          <p:nvPr>
            <p:extLst>
              <p:ext uri="{D42A27DB-BD31-4B8C-83A1-F6EECF244321}">
                <p14:modId xmlns:p14="http://schemas.microsoft.com/office/powerpoint/2010/main" val="2454624377"/>
              </p:ext>
            </p:extLst>
          </p:nvPr>
        </p:nvGraphicFramePr>
        <p:xfrm>
          <a:off x="76200" y="1461135"/>
          <a:ext cx="4191000" cy="1962658"/>
        </p:xfrm>
        <a:graphic>
          <a:graphicData uri="http://schemas.openxmlformats.org/drawingml/2006/table">
            <a:tbl>
              <a:tblPr/>
              <a:tblGrid>
                <a:gridCol w="1646555"/>
                <a:gridCol w="2544445"/>
              </a:tblGrid>
              <a:tr h="291465">
                <a:tc>
                  <a:txBody>
                    <a:bodyPr/>
                    <a:lstStyle/>
                    <a:p>
                      <a:pPr marL="77470" marR="0">
                        <a:lnSpc>
                          <a:spcPct val="115000"/>
                        </a:lnSpc>
                        <a:spcBef>
                          <a:spcPts val="215"/>
                        </a:spcBef>
                        <a:spcAft>
                          <a:spcPts val="0"/>
                        </a:spcAft>
                      </a:pPr>
                      <a:r>
                        <a:rPr lang="en-US" sz="1800" b="1" spc="-5" dirty="0">
                          <a:solidFill>
                            <a:srgbClr val="FEFFFF"/>
                          </a:solidFill>
                          <a:latin typeface="Centaur" pitchFamily="18" charset="0"/>
                          <a:ea typeface="Times New Roman"/>
                          <a:cs typeface="Calibri"/>
                        </a:rPr>
                        <a:t>C</a:t>
                      </a:r>
                      <a:r>
                        <a:rPr lang="en-US" sz="1800" b="1" dirty="0">
                          <a:solidFill>
                            <a:srgbClr val="FEFFFF"/>
                          </a:solidFill>
                          <a:latin typeface="Centaur" pitchFamily="18" charset="0"/>
                          <a:ea typeface="Times New Roman"/>
                          <a:cs typeface="Calibri"/>
                        </a:rPr>
                        <a:t>o</a:t>
                      </a:r>
                      <a:r>
                        <a:rPr lang="en-US" sz="1800" b="1" spc="5" dirty="0">
                          <a:solidFill>
                            <a:srgbClr val="FEFFFF"/>
                          </a:solidFill>
                          <a:latin typeface="Centaur" pitchFamily="18" charset="0"/>
                          <a:ea typeface="Times New Roman"/>
                          <a:cs typeface="Calibri"/>
                        </a:rPr>
                        <a:t>n</a:t>
                      </a:r>
                      <a:r>
                        <a:rPr lang="en-US" sz="1800" b="1" spc="-20" dirty="0">
                          <a:solidFill>
                            <a:srgbClr val="FEFFFF"/>
                          </a:solidFill>
                          <a:latin typeface="Centaur" pitchFamily="18" charset="0"/>
                          <a:ea typeface="Times New Roman"/>
                          <a:cs typeface="Calibri"/>
                        </a:rPr>
                        <a:t>s</a:t>
                      </a:r>
                      <a:r>
                        <a:rPr lang="en-US" sz="1800" b="1" dirty="0">
                          <a:solidFill>
                            <a:srgbClr val="FEFFFF"/>
                          </a:solidFill>
                          <a:latin typeface="Centaur" pitchFamily="18" charset="0"/>
                          <a:ea typeface="Times New Roman"/>
                          <a:cs typeface="Calibri"/>
                        </a:rPr>
                        <a:t>tit</a:t>
                      </a:r>
                      <a:r>
                        <a:rPr lang="en-US" sz="1800" b="1" spc="5" dirty="0">
                          <a:solidFill>
                            <a:srgbClr val="FEFFFF"/>
                          </a:solidFill>
                          <a:latin typeface="Centaur" pitchFamily="18" charset="0"/>
                          <a:ea typeface="Times New Roman"/>
                          <a:cs typeface="Calibri"/>
                        </a:rPr>
                        <a:t>u</a:t>
                      </a:r>
                      <a:r>
                        <a:rPr lang="en-US" sz="1800" b="1" dirty="0">
                          <a:solidFill>
                            <a:srgbClr val="FEFFFF"/>
                          </a:solidFill>
                          <a:latin typeface="Centaur" pitchFamily="18" charset="0"/>
                          <a:ea typeface="Times New Roman"/>
                          <a:cs typeface="Calibri"/>
                        </a:rPr>
                        <a:t>e</a:t>
                      </a:r>
                      <a:r>
                        <a:rPr lang="en-US" sz="1800" b="1" spc="-20" dirty="0">
                          <a:solidFill>
                            <a:srgbClr val="FEFFFF"/>
                          </a:solidFill>
                          <a:latin typeface="Centaur" pitchFamily="18" charset="0"/>
                          <a:ea typeface="Times New Roman"/>
                          <a:cs typeface="Calibri"/>
                        </a:rPr>
                        <a:t>n</a:t>
                      </a:r>
                      <a:r>
                        <a:rPr lang="en-US" sz="1800" b="1" dirty="0">
                          <a:solidFill>
                            <a:srgbClr val="FEFFFF"/>
                          </a:solidFill>
                          <a:latin typeface="Centaur" pitchFamily="18" charset="0"/>
                          <a:ea typeface="Times New Roman"/>
                          <a:cs typeface="Calibri"/>
                        </a:rPr>
                        <a:t>t</a:t>
                      </a:r>
                      <a:endParaRPr lang="en-US" sz="1800" b="1" dirty="0">
                        <a:latin typeface="Centaur" pitchFamily="18" charset="0"/>
                        <a:ea typeface="Times New Roman"/>
                        <a:cs typeface="Times New Roman"/>
                      </a:endParaRPr>
                    </a:p>
                  </a:txBody>
                  <a:tcPr marL="0" marR="0" marT="0" marB="0">
                    <a:lnL w="28575" cap="flat" cmpd="sng" algn="ctr">
                      <a:solidFill>
                        <a:srgbClr val="FEFFFF"/>
                      </a:solidFill>
                      <a:prstDash val="solid"/>
                      <a:round/>
                      <a:headEnd type="none" w="med" len="med"/>
                      <a:tailEnd type="none" w="med" len="med"/>
                    </a:lnL>
                    <a:lnR w="12700" cap="flat" cmpd="sng" algn="ctr">
                      <a:solidFill>
                        <a:srgbClr val="FEFFFF"/>
                      </a:solidFill>
                      <a:prstDash val="solid"/>
                      <a:round/>
                      <a:headEnd type="none" w="med" len="med"/>
                      <a:tailEnd type="none" w="med" len="med"/>
                    </a:lnR>
                    <a:lnT w="28575" cap="flat" cmpd="sng" algn="ctr">
                      <a:solidFill>
                        <a:srgbClr val="FEFFFF"/>
                      </a:solidFill>
                      <a:prstDash val="solid"/>
                      <a:round/>
                      <a:headEnd type="none" w="med" len="med"/>
                      <a:tailEnd type="none" w="med" len="med"/>
                    </a:lnT>
                    <a:lnB w="12700" cap="flat" cmpd="sng" algn="ctr">
                      <a:solidFill>
                        <a:srgbClr val="FEFFFF"/>
                      </a:solidFill>
                      <a:prstDash val="solid"/>
                      <a:round/>
                      <a:headEnd type="none" w="med" len="med"/>
                      <a:tailEnd type="none" w="med" len="med"/>
                    </a:lnB>
                    <a:solidFill>
                      <a:schemeClr val="accent4"/>
                    </a:solidFill>
                  </a:tcPr>
                </a:tc>
                <a:tc>
                  <a:txBody>
                    <a:bodyPr/>
                    <a:lstStyle/>
                    <a:p>
                      <a:pPr marL="3175" marR="399415" indent="0" algn="ctr">
                        <a:lnSpc>
                          <a:spcPct val="115000"/>
                        </a:lnSpc>
                        <a:spcBef>
                          <a:spcPts val="215"/>
                        </a:spcBef>
                        <a:spcAft>
                          <a:spcPts val="0"/>
                        </a:spcAft>
                      </a:pPr>
                      <a:r>
                        <a:rPr lang="en-US" sz="1800" b="1" spc="-5" dirty="0" smtClean="0">
                          <a:solidFill>
                            <a:srgbClr val="FEFFFF"/>
                          </a:solidFill>
                          <a:latin typeface="Centaur" pitchFamily="18" charset="0"/>
                          <a:ea typeface="Times New Roman"/>
                          <a:cs typeface="Calibri"/>
                        </a:rPr>
                        <a:t>C</a:t>
                      </a:r>
                      <a:r>
                        <a:rPr lang="en-US" sz="1800" b="1" dirty="0" smtClean="0">
                          <a:solidFill>
                            <a:srgbClr val="FEFFFF"/>
                          </a:solidFill>
                          <a:latin typeface="Centaur" pitchFamily="18" charset="0"/>
                          <a:ea typeface="Times New Roman"/>
                          <a:cs typeface="Calibri"/>
                        </a:rPr>
                        <a:t>o</a:t>
                      </a:r>
                      <a:r>
                        <a:rPr lang="en-US" sz="1800" b="1" spc="5" dirty="0" smtClean="0">
                          <a:solidFill>
                            <a:srgbClr val="FEFFFF"/>
                          </a:solidFill>
                          <a:latin typeface="Centaur" pitchFamily="18" charset="0"/>
                          <a:ea typeface="Times New Roman"/>
                          <a:cs typeface="Calibri"/>
                        </a:rPr>
                        <a:t>n</a:t>
                      </a:r>
                      <a:r>
                        <a:rPr lang="en-US" sz="1800" b="1" dirty="0" smtClean="0">
                          <a:solidFill>
                            <a:srgbClr val="FEFFFF"/>
                          </a:solidFill>
                          <a:latin typeface="Centaur" pitchFamily="18" charset="0"/>
                          <a:ea typeface="Times New Roman"/>
                          <a:cs typeface="Calibri"/>
                        </a:rPr>
                        <a:t>ce</a:t>
                      </a:r>
                      <a:r>
                        <a:rPr lang="en-US" sz="1800" b="1" spc="-20" dirty="0" smtClean="0">
                          <a:solidFill>
                            <a:srgbClr val="FEFFFF"/>
                          </a:solidFill>
                          <a:latin typeface="Centaur" pitchFamily="18" charset="0"/>
                          <a:ea typeface="Times New Roman"/>
                          <a:cs typeface="Calibri"/>
                        </a:rPr>
                        <a:t>n</a:t>
                      </a:r>
                      <a:r>
                        <a:rPr lang="en-US" sz="1800" b="1" dirty="0" smtClean="0">
                          <a:solidFill>
                            <a:srgbClr val="FEFFFF"/>
                          </a:solidFill>
                          <a:latin typeface="Centaur" pitchFamily="18" charset="0"/>
                          <a:ea typeface="Times New Roman"/>
                          <a:cs typeface="Calibri"/>
                        </a:rPr>
                        <a:t>t</a:t>
                      </a:r>
                      <a:r>
                        <a:rPr lang="en-US" sz="1800" b="1" spc="-55" dirty="0" smtClean="0">
                          <a:solidFill>
                            <a:srgbClr val="FEFFFF"/>
                          </a:solidFill>
                          <a:latin typeface="Centaur" pitchFamily="18" charset="0"/>
                          <a:ea typeface="Times New Roman"/>
                          <a:cs typeface="Calibri"/>
                        </a:rPr>
                        <a:t>r</a:t>
                      </a:r>
                      <a:r>
                        <a:rPr lang="en-US" sz="1800" b="1" spc="-30" dirty="0" smtClean="0">
                          <a:solidFill>
                            <a:srgbClr val="FEFFFF"/>
                          </a:solidFill>
                          <a:latin typeface="Centaur" pitchFamily="18" charset="0"/>
                          <a:ea typeface="Times New Roman"/>
                          <a:cs typeface="Calibri"/>
                        </a:rPr>
                        <a:t>a</a:t>
                      </a:r>
                      <a:r>
                        <a:rPr lang="en-US" sz="1800" b="1" dirty="0" smtClean="0">
                          <a:solidFill>
                            <a:srgbClr val="FEFFFF"/>
                          </a:solidFill>
                          <a:latin typeface="Centaur" pitchFamily="18" charset="0"/>
                          <a:ea typeface="Times New Roman"/>
                          <a:cs typeface="Calibri"/>
                        </a:rPr>
                        <a:t>tion (</a:t>
                      </a:r>
                      <a:r>
                        <a:rPr lang="en-US" sz="1800" b="1" dirty="0">
                          <a:solidFill>
                            <a:srgbClr val="FEFFFF"/>
                          </a:solidFill>
                          <a:latin typeface="Centaur" pitchFamily="18" charset="0"/>
                          <a:ea typeface="Times New Roman"/>
                          <a:cs typeface="Calibri"/>
                        </a:rPr>
                        <a:t>m</a:t>
                      </a:r>
                      <a:r>
                        <a:rPr lang="en-US" sz="1800" b="1" spc="60" dirty="0">
                          <a:solidFill>
                            <a:srgbClr val="FEFFFF"/>
                          </a:solidFill>
                          <a:latin typeface="Centaur" pitchFamily="18" charset="0"/>
                          <a:ea typeface="Times New Roman"/>
                          <a:cs typeface="Calibri"/>
                        </a:rPr>
                        <a:t>g</a:t>
                      </a:r>
                      <a:r>
                        <a:rPr lang="en-US" sz="1800" b="1" spc="5" dirty="0">
                          <a:solidFill>
                            <a:srgbClr val="FEFFFF"/>
                          </a:solidFill>
                          <a:latin typeface="Centaur" pitchFamily="18" charset="0"/>
                          <a:ea typeface="Times New Roman"/>
                          <a:cs typeface="Calibri"/>
                        </a:rPr>
                        <a:t>/L)</a:t>
                      </a:r>
                      <a:endParaRPr lang="en-US" sz="1800" b="1" dirty="0">
                        <a:latin typeface="Centaur" pitchFamily="18" charset="0"/>
                        <a:ea typeface="Times New Roman"/>
                        <a:cs typeface="Times New Roman"/>
                      </a:endParaRPr>
                    </a:p>
                  </a:txBody>
                  <a:tcPr marL="0" marR="0" marT="0" marB="0">
                    <a:lnL w="12700" cap="flat" cmpd="sng" algn="ctr">
                      <a:solidFill>
                        <a:srgbClr val="FEFFFF"/>
                      </a:solidFill>
                      <a:prstDash val="solid"/>
                      <a:round/>
                      <a:headEnd type="none" w="med" len="med"/>
                      <a:tailEnd type="none" w="med" len="med"/>
                    </a:lnL>
                    <a:lnR w="28575" cap="flat" cmpd="sng" algn="ctr">
                      <a:solidFill>
                        <a:srgbClr val="FEFFFF"/>
                      </a:solidFill>
                      <a:prstDash val="solid"/>
                      <a:round/>
                      <a:headEnd type="none" w="med" len="med"/>
                      <a:tailEnd type="none" w="med" len="med"/>
                    </a:lnR>
                    <a:lnT w="28575" cap="flat" cmpd="sng" algn="ctr">
                      <a:solidFill>
                        <a:srgbClr val="FEFFFF"/>
                      </a:solidFill>
                      <a:prstDash val="solid"/>
                      <a:round/>
                      <a:headEnd type="none" w="med" len="med"/>
                      <a:tailEnd type="none" w="med" len="med"/>
                    </a:lnT>
                    <a:lnB w="12700" cap="flat" cmpd="sng" algn="ctr">
                      <a:solidFill>
                        <a:srgbClr val="FEFFFF"/>
                      </a:solidFill>
                      <a:prstDash val="solid"/>
                      <a:round/>
                      <a:headEnd type="none" w="med" len="med"/>
                      <a:tailEnd type="none" w="med" len="med"/>
                    </a:lnB>
                    <a:solidFill>
                      <a:schemeClr val="accent4"/>
                    </a:solidFill>
                  </a:tcPr>
                </a:tc>
              </a:tr>
              <a:tr h="411480">
                <a:tc>
                  <a:txBody>
                    <a:bodyPr/>
                    <a:lstStyle/>
                    <a:p>
                      <a:pPr marL="76835" marR="0">
                        <a:lnSpc>
                          <a:spcPct val="115000"/>
                        </a:lnSpc>
                        <a:spcBef>
                          <a:spcPts val="275"/>
                        </a:spcBef>
                        <a:spcAft>
                          <a:spcPts val="0"/>
                        </a:spcAft>
                      </a:pPr>
                      <a:r>
                        <a:rPr lang="en-US" sz="1800" b="1" spc="5" dirty="0">
                          <a:latin typeface="Centaur" pitchFamily="18" charset="0"/>
                          <a:ea typeface="Times New Roman"/>
                          <a:cs typeface="Calibri"/>
                        </a:rPr>
                        <a:t>T</a:t>
                      </a:r>
                      <a:r>
                        <a:rPr lang="en-US" sz="1800" b="1" spc="-5" dirty="0">
                          <a:latin typeface="Centaur" pitchFamily="18" charset="0"/>
                          <a:ea typeface="Times New Roman"/>
                          <a:cs typeface="Calibri"/>
                        </a:rPr>
                        <a:t>D</a:t>
                      </a:r>
                      <a:r>
                        <a:rPr lang="en-US" sz="1800" b="1" dirty="0">
                          <a:latin typeface="Centaur" pitchFamily="18" charset="0"/>
                          <a:ea typeface="Times New Roman"/>
                          <a:cs typeface="Calibri"/>
                        </a:rPr>
                        <a:t>S</a:t>
                      </a:r>
                      <a:endParaRPr lang="en-US" sz="1800" b="1" dirty="0">
                        <a:latin typeface="Centaur" pitchFamily="18" charset="0"/>
                        <a:ea typeface="Times New Roman"/>
                        <a:cs typeface="Times New Roman"/>
                      </a:endParaRPr>
                    </a:p>
                  </a:txBody>
                  <a:tcPr marL="0" marR="0" marT="0" marB="0">
                    <a:lnL w="28575" cap="flat" cmpd="sng" algn="ctr">
                      <a:solidFill>
                        <a:srgbClr val="FEFFFF"/>
                      </a:solidFill>
                      <a:prstDash val="solid"/>
                      <a:round/>
                      <a:headEnd type="none" w="med" len="med"/>
                      <a:tailEnd type="none" w="med" len="med"/>
                    </a:lnL>
                    <a:lnR w="12700" cap="flat" cmpd="sng" algn="ctr">
                      <a:solidFill>
                        <a:srgbClr val="FEFFFF"/>
                      </a:solidFill>
                      <a:prstDash val="solid"/>
                      <a:round/>
                      <a:headEnd type="none" w="med" len="med"/>
                      <a:tailEnd type="none" w="med" len="med"/>
                    </a:lnR>
                    <a:lnT w="12700" cap="flat" cmpd="sng" algn="ctr">
                      <a:solidFill>
                        <a:srgbClr val="FEFFFF"/>
                      </a:solidFill>
                      <a:prstDash val="solid"/>
                      <a:round/>
                      <a:headEnd type="none" w="med" len="med"/>
                      <a:tailEnd type="none" w="med" len="med"/>
                    </a:lnT>
                    <a:lnB w="12700" cap="flat" cmpd="sng" algn="ctr">
                      <a:solidFill>
                        <a:srgbClr val="FEFFFF"/>
                      </a:solidFill>
                      <a:prstDash val="solid"/>
                      <a:round/>
                      <a:headEnd type="none" w="med" len="med"/>
                      <a:tailEnd type="none" w="med" len="med"/>
                    </a:lnB>
                    <a:solidFill>
                      <a:schemeClr val="accent4"/>
                    </a:solidFill>
                  </a:tcPr>
                </a:tc>
                <a:tc>
                  <a:txBody>
                    <a:bodyPr/>
                    <a:lstStyle/>
                    <a:p>
                      <a:pPr marL="294640" marR="0">
                        <a:lnSpc>
                          <a:spcPct val="115000"/>
                        </a:lnSpc>
                        <a:spcBef>
                          <a:spcPts val="275"/>
                        </a:spcBef>
                        <a:spcAft>
                          <a:spcPts val="0"/>
                        </a:spcAft>
                      </a:pPr>
                      <a:r>
                        <a:rPr lang="en-US" sz="1800" b="1" spc="5" dirty="0">
                          <a:latin typeface="Centaur" pitchFamily="18" charset="0"/>
                          <a:ea typeface="Times New Roman"/>
                          <a:cs typeface="Calibri"/>
                        </a:rPr>
                        <a:t>17</a:t>
                      </a:r>
                      <a:r>
                        <a:rPr lang="en-US" sz="1800" b="1" dirty="0">
                          <a:latin typeface="Centaur" pitchFamily="18" charset="0"/>
                          <a:ea typeface="Times New Roman"/>
                          <a:cs typeface="Calibri"/>
                        </a:rPr>
                        <a:t>,</a:t>
                      </a:r>
                      <a:r>
                        <a:rPr lang="en-US" sz="1800" b="1" spc="5" dirty="0">
                          <a:latin typeface="Centaur" pitchFamily="18" charset="0"/>
                          <a:ea typeface="Times New Roman"/>
                          <a:cs typeface="Calibri"/>
                        </a:rPr>
                        <a:t>80</a:t>
                      </a:r>
                      <a:r>
                        <a:rPr lang="en-US" sz="1800" b="1" dirty="0">
                          <a:latin typeface="Centaur" pitchFamily="18" charset="0"/>
                          <a:ea typeface="Times New Roman"/>
                          <a:cs typeface="Calibri"/>
                        </a:rPr>
                        <a:t>0</a:t>
                      </a:r>
                      <a:r>
                        <a:rPr lang="en-US" sz="1800" b="1" spc="-50" dirty="0">
                          <a:latin typeface="Centaur" pitchFamily="18" charset="0"/>
                          <a:ea typeface="Times New Roman"/>
                          <a:cs typeface="Calibri"/>
                        </a:rPr>
                        <a:t> </a:t>
                      </a:r>
                      <a:r>
                        <a:rPr lang="en-US" sz="1800" b="1" dirty="0">
                          <a:latin typeface="Centaur" pitchFamily="18" charset="0"/>
                          <a:ea typeface="Times New Roman"/>
                          <a:cs typeface="Calibri"/>
                        </a:rPr>
                        <a:t>– </a:t>
                      </a:r>
                      <a:r>
                        <a:rPr lang="en-US" sz="1800" b="1" spc="5" dirty="0" smtClean="0">
                          <a:latin typeface="Centaur" pitchFamily="18" charset="0"/>
                          <a:ea typeface="Times New Roman"/>
                          <a:cs typeface="Calibri"/>
                        </a:rPr>
                        <a:t>261</a:t>
                      </a:r>
                      <a:r>
                        <a:rPr lang="en-US" sz="1800" b="1" dirty="0" smtClean="0">
                          <a:latin typeface="Centaur" pitchFamily="18" charset="0"/>
                          <a:ea typeface="Times New Roman"/>
                          <a:cs typeface="Calibri"/>
                        </a:rPr>
                        <a:t>,</a:t>
                      </a:r>
                      <a:r>
                        <a:rPr lang="en-US" sz="1800" b="1" spc="5" dirty="0" smtClean="0">
                          <a:latin typeface="Centaur" pitchFamily="18" charset="0"/>
                          <a:ea typeface="Times New Roman"/>
                          <a:cs typeface="Calibri"/>
                        </a:rPr>
                        <a:t>000</a:t>
                      </a:r>
                      <a:endParaRPr lang="en-US" sz="1800" b="1" dirty="0">
                        <a:latin typeface="Centaur" pitchFamily="18" charset="0"/>
                        <a:ea typeface="Times New Roman"/>
                        <a:cs typeface="Times New Roman"/>
                      </a:endParaRPr>
                    </a:p>
                  </a:txBody>
                  <a:tcPr marL="0" marR="0" marT="0" marB="0">
                    <a:lnL w="12700" cap="flat" cmpd="sng" algn="ctr">
                      <a:solidFill>
                        <a:srgbClr val="FEFFFF"/>
                      </a:solidFill>
                      <a:prstDash val="solid"/>
                      <a:round/>
                      <a:headEnd type="none" w="med" len="med"/>
                      <a:tailEnd type="none" w="med" len="med"/>
                    </a:lnL>
                    <a:lnR w="28575" cap="flat" cmpd="sng" algn="ctr">
                      <a:solidFill>
                        <a:srgbClr val="FEFFFF"/>
                      </a:solidFill>
                      <a:prstDash val="solid"/>
                      <a:round/>
                      <a:headEnd type="none" w="med" len="med"/>
                      <a:tailEnd type="none" w="med" len="med"/>
                    </a:lnR>
                    <a:lnT w="12700" cap="flat" cmpd="sng" algn="ctr">
                      <a:solidFill>
                        <a:srgbClr val="FEFFFF"/>
                      </a:solidFill>
                      <a:prstDash val="solid"/>
                      <a:round/>
                      <a:headEnd type="none" w="med" len="med"/>
                      <a:tailEnd type="none" w="med" len="med"/>
                    </a:lnT>
                    <a:lnB w="12700" cap="flat" cmpd="sng" algn="ctr">
                      <a:solidFill>
                        <a:srgbClr val="FEFFFF"/>
                      </a:solidFill>
                      <a:prstDash val="solid"/>
                      <a:round/>
                      <a:headEnd type="none" w="med" len="med"/>
                      <a:tailEnd type="none" w="med" len="med"/>
                    </a:lnB>
                    <a:solidFill>
                      <a:schemeClr val="accent4"/>
                    </a:solidFill>
                  </a:tcPr>
                </a:tc>
              </a:tr>
              <a:tr h="412750">
                <a:tc>
                  <a:txBody>
                    <a:bodyPr/>
                    <a:lstStyle/>
                    <a:p>
                      <a:pPr marL="77470" marR="0">
                        <a:lnSpc>
                          <a:spcPct val="115000"/>
                        </a:lnSpc>
                        <a:spcBef>
                          <a:spcPts val="275"/>
                        </a:spcBef>
                        <a:spcAft>
                          <a:spcPts val="0"/>
                        </a:spcAft>
                      </a:pPr>
                      <a:r>
                        <a:rPr lang="en-US" sz="1800" b="1" spc="-15">
                          <a:latin typeface="Centaur" pitchFamily="18" charset="0"/>
                          <a:ea typeface="Times New Roman"/>
                          <a:cs typeface="Calibri"/>
                        </a:rPr>
                        <a:t>T</a:t>
                      </a:r>
                      <a:r>
                        <a:rPr lang="en-US" sz="1800" b="1">
                          <a:latin typeface="Centaur" pitchFamily="18" charset="0"/>
                          <a:ea typeface="Times New Roman"/>
                          <a:cs typeface="Calibri"/>
                        </a:rPr>
                        <a:t>SS</a:t>
                      </a:r>
                      <a:endParaRPr lang="en-US" sz="1800" b="1">
                        <a:latin typeface="Centaur" pitchFamily="18" charset="0"/>
                        <a:ea typeface="Times New Roman"/>
                        <a:cs typeface="Times New Roman"/>
                      </a:endParaRPr>
                    </a:p>
                  </a:txBody>
                  <a:tcPr marL="0" marR="0" marT="0" marB="0">
                    <a:lnL w="28575" cap="flat" cmpd="sng" algn="ctr">
                      <a:solidFill>
                        <a:srgbClr val="FEFFFF"/>
                      </a:solidFill>
                      <a:prstDash val="solid"/>
                      <a:round/>
                      <a:headEnd type="none" w="med" len="med"/>
                      <a:tailEnd type="none" w="med" len="med"/>
                    </a:lnL>
                    <a:lnR w="12700" cap="flat" cmpd="sng" algn="ctr">
                      <a:solidFill>
                        <a:srgbClr val="FEFFFF"/>
                      </a:solidFill>
                      <a:prstDash val="solid"/>
                      <a:round/>
                      <a:headEnd type="none" w="med" len="med"/>
                      <a:tailEnd type="none" w="med" len="med"/>
                    </a:lnR>
                    <a:lnT w="12700" cap="flat" cmpd="sng" algn="ctr">
                      <a:solidFill>
                        <a:srgbClr val="FEFFFF"/>
                      </a:solidFill>
                      <a:prstDash val="solid"/>
                      <a:round/>
                      <a:headEnd type="none" w="med" len="med"/>
                      <a:tailEnd type="none" w="med" len="med"/>
                    </a:lnT>
                    <a:lnB w="12700" cap="flat" cmpd="sng" algn="ctr">
                      <a:solidFill>
                        <a:srgbClr val="FEFFFF"/>
                      </a:solidFill>
                      <a:prstDash val="solid"/>
                      <a:round/>
                      <a:headEnd type="none" w="med" len="med"/>
                      <a:tailEnd type="none" w="med" len="med"/>
                    </a:lnB>
                    <a:solidFill>
                      <a:schemeClr val="accent4"/>
                    </a:solidFill>
                  </a:tcPr>
                </a:tc>
                <a:tc>
                  <a:txBody>
                    <a:bodyPr/>
                    <a:lstStyle/>
                    <a:p>
                      <a:pPr marL="681990" marR="0">
                        <a:lnSpc>
                          <a:spcPct val="115000"/>
                        </a:lnSpc>
                        <a:spcBef>
                          <a:spcPts val="275"/>
                        </a:spcBef>
                        <a:spcAft>
                          <a:spcPts val="0"/>
                        </a:spcAft>
                      </a:pPr>
                      <a:r>
                        <a:rPr lang="en-US" sz="1800" b="1" spc="5" dirty="0">
                          <a:latin typeface="Centaur" pitchFamily="18" charset="0"/>
                          <a:ea typeface="Times New Roman"/>
                          <a:cs typeface="Calibri"/>
                        </a:rPr>
                        <a:t>3</a:t>
                      </a:r>
                      <a:r>
                        <a:rPr lang="en-US" sz="1800" b="1" dirty="0">
                          <a:latin typeface="Centaur" pitchFamily="18" charset="0"/>
                          <a:ea typeface="Times New Roman"/>
                          <a:cs typeface="Calibri"/>
                        </a:rPr>
                        <a:t>6</a:t>
                      </a:r>
                      <a:r>
                        <a:rPr lang="en-US" sz="1800" b="1" spc="-25" dirty="0">
                          <a:latin typeface="Centaur" pitchFamily="18" charset="0"/>
                          <a:ea typeface="Times New Roman"/>
                          <a:cs typeface="Calibri"/>
                        </a:rPr>
                        <a:t> </a:t>
                      </a:r>
                      <a:r>
                        <a:rPr lang="en-US" sz="1800" b="1" dirty="0">
                          <a:latin typeface="Centaur" pitchFamily="18" charset="0"/>
                          <a:ea typeface="Times New Roman"/>
                          <a:cs typeface="Calibri"/>
                        </a:rPr>
                        <a:t>– </a:t>
                      </a:r>
                      <a:r>
                        <a:rPr lang="en-US" sz="1800" b="1" spc="5" dirty="0">
                          <a:latin typeface="Centaur" pitchFamily="18" charset="0"/>
                          <a:ea typeface="Times New Roman"/>
                          <a:cs typeface="Calibri"/>
                        </a:rPr>
                        <a:t>1115</a:t>
                      </a:r>
                      <a:endParaRPr lang="en-US" sz="1800" b="1" dirty="0">
                        <a:latin typeface="Centaur" pitchFamily="18" charset="0"/>
                        <a:ea typeface="Times New Roman"/>
                        <a:cs typeface="Times New Roman"/>
                      </a:endParaRPr>
                    </a:p>
                  </a:txBody>
                  <a:tcPr marL="0" marR="0" marT="0" marB="0">
                    <a:lnL w="12700" cap="flat" cmpd="sng" algn="ctr">
                      <a:solidFill>
                        <a:srgbClr val="FEFFFF"/>
                      </a:solidFill>
                      <a:prstDash val="solid"/>
                      <a:round/>
                      <a:headEnd type="none" w="med" len="med"/>
                      <a:tailEnd type="none" w="med" len="med"/>
                    </a:lnL>
                    <a:lnR w="28575" cap="flat" cmpd="sng" algn="ctr">
                      <a:solidFill>
                        <a:srgbClr val="FEFFFF"/>
                      </a:solidFill>
                      <a:prstDash val="solid"/>
                      <a:round/>
                      <a:headEnd type="none" w="med" len="med"/>
                      <a:tailEnd type="none" w="med" len="med"/>
                    </a:lnR>
                    <a:lnT w="12700" cap="flat" cmpd="sng" algn="ctr">
                      <a:solidFill>
                        <a:srgbClr val="FEFFFF"/>
                      </a:solidFill>
                      <a:prstDash val="solid"/>
                      <a:round/>
                      <a:headEnd type="none" w="med" len="med"/>
                      <a:tailEnd type="none" w="med" len="med"/>
                    </a:lnT>
                    <a:lnB w="12700" cap="flat" cmpd="sng" algn="ctr">
                      <a:solidFill>
                        <a:srgbClr val="FEFFFF"/>
                      </a:solidFill>
                      <a:prstDash val="solid"/>
                      <a:round/>
                      <a:headEnd type="none" w="med" len="med"/>
                      <a:tailEnd type="none" w="med" len="med"/>
                    </a:lnB>
                    <a:solidFill>
                      <a:schemeClr val="accent4"/>
                    </a:solidFill>
                  </a:tcPr>
                </a:tc>
              </a:tr>
              <a:tr h="411480">
                <a:tc>
                  <a:txBody>
                    <a:bodyPr/>
                    <a:lstStyle/>
                    <a:p>
                      <a:pPr marL="77470" marR="0">
                        <a:lnSpc>
                          <a:spcPct val="115000"/>
                        </a:lnSpc>
                        <a:spcBef>
                          <a:spcPts val="280"/>
                        </a:spcBef>
                        <a:spcAft>
                          <a:spcPts val="0"/>
                        </a:spcAft>
                      </a:pPr>
                      <a:r>
                        <a:rPr lang="en-US" sz="1800" b="1" spc="5">
                          <a:latin typeface="Centaur" pitchFamily="18" charset="0"/>
                          <a:ea typeface="Times New Roman"/>
                          <a:cs typeface="Calibri"/>
                        </a:rPr>
                        <a:t>A</a:t>
                      </a:r>
                      <a:r>
                        <a:rPr lang="en-US" sz="1800" b="1" spc="-5">
                          <a:latin typeface="Centaur" pitchFamily="18" charset="0"/>
                          <a:ea typeface="Times New Roman"/>
                          <a:cs typeface="Calibri"/>
                        </a:rPr>
                        <a:t>l</a:t>
                      </a:r>
                      <a:r>
                        <a:rPr lang="en-US" sz="1800" b="1" spc="-35">
                          <a:latin typeface="Centaur" pitchFamily="18" charset="0"/>
                          <a:ea typeface="Times New Roman"/>
                          <a:cs typeface="Calibri"/>
                        </a:rPr>
                        <a:t>k</a:t>
                      </a:r>
                      <a:r>
                        <a:rPr lang="en-US" sz="1800" b="1">
                          <a:latin typeface="Centaur" pitchFamily="18" charset="0"/>
                          <a:ea typeface="Times New Roman"/>
                          <a:cs typeface="Calibri"/>
                        </a:rPr>
                        <a:t>a</a:t>
                      </a:r>
                      <a:r>
                        <a:rPr lang="en-US" sz="1800" b="1" spc="-5">
                          <a:latin typeface="Centaur" pitchFamily="18" charset="0"/>
                          <a:ea typeface="Times New Roman"/>
                          <a:cs typeface="Calibri"/>
                        </a:rPr>
                        <a:t>li</a:t>
                      </a:r>
                      <a:r>
                        <a:rPr lang="en-US" sz="1800" b="1">
                          <a:latin typeface="Centaur" pitchFamily="18" charset="0"/>
                          <a:ea typeface="Times New Roman"/>
                          <a:cs typeface="Calibri"/>
                        </a:rPr>
                        <a:t>n</a:t>
                      </a:r>
                      <a:r>
                        <a:rPr lang="en-US" sz="1800" b="1" spc="-5">
                          <a:latin typeface="Centaur" pitchFamily="18" charset="0"/>
                          <a:ea typeface="Times New Roman"/>
                          <a:cs typeface="Calibri"/>
                        </a:rPr>
                        <a:t>i</a:t>
                      </a:r>
                      <a:r>
                        <a:rPr lang="en-US" sz="1800" b="1">
                          <a:latin typeface="Centaur" pitchFamily="18" charset="0"/>
                          <a:ea typeface="Times New Roman"/>
                          <a:cs typeface="Calibri"/>
                        </a:rPr>
                        <a:t>ty</a:t>
                      </a:r>
                      <a:endParaRPr lang="en-US" sz="1800" b="1">
                        <a:latin typeface="Centaur" pitchFamily="18" charset="0"/>
                        <a:ea typeface="Times New Roman"/>
                        <a:cs typeface="Times New Roman"/>
                      </a:endParaRPr>
                    </a:p>
                  </a:txBody>
                  <a:tcPr marL="0" marR="0" marT="0" marB="0">
                    <a:lnL w="28575" cap="flat" cmpd="sng" algn="ctr">
                      <a:solidFill>
                        <a:srgbClr val="FEFFFF"/>
                      </a:solidFill>
                      <a:prstDash val="solid"/>
                      <a:round/>
                      <a:headEnd type="none" w="med" len="med"/>
                      <a:tailEnd type="none" w="med" len="med"/>
                    </a:lnL>
                    <a:lnR w="12700" cap="flat" cmpd="sng" algn="ctr">
                      <a:solidFill>
                        <a:srgbClr val="FEFFFF"/>
                      </a:solidFill>
                      <a:prstDash val="solid"/>
                      <a:round/>
                      <a:headEnd type="none" w="med" len="med"/>
                      <a:tailEnd type="none" w="med" len="med"/>
                    </a:lnR>
                    <a:lnT w="12700" cap="flat" cmpd="sng" algn="ctr">
                      <a:solidFill>
                        <a:srgbClr val="FEFFFF"/>
                      </a:solidFill>
                      <a:prstDash val="solid"/>
                      <a:round/>
                      <a:headEnd type="none" w="med" len="med"/>
                      <a:tailEnd type="none" w="med" len="med"/>
                    </a:lnT>
                    <a:lnB w="12700" cap="flat" cmpd="sng" algn="ctr">
                      <a:solidFill>
                        <a:srgbClr val="FEFFFF"/>
                      </a:solidFill>
                      <a:prstDash val="solid"/>
                      <a:round/>
                      <a:headEnd type="none" w="med" len="med"/>
                      <a:tailEnd type="none" w="med" len="med"/>
                    </a:lnB>
                    <a:solidFill>
                      <a:schemeClr val="accent4"/>
                    </a:solidFill>
                  </a:tcPr>
                </a:tc>
                <a:tc>
                  <a:txBody>
                    <a:bodyPr/>
                    <a:lstStyle/>
                    <a:p>
                      <a:pPr marL="747395" marR="0">
                        <a:lnSpc>
                          <a:spcPct val="115000"/>
                        </a:lnSpc>
                        <a:spcBef>
                          <a:spcPts val="280"/>
                        </a:spcBef>
                        <a:spcAft>
                          <a:spcPts val="0"/>
                        </a:spcAft>
                      </a:pPr>
                      <a:r>
                        <a:rPr lang="en-US" sz="1800" b="1" spc="5" dirty="0">
                          <a:latin typeface="Centaur" pitchFamily="18" charset="0"/>
                          <a:ea typeface="Times New Roman"/>
                          <a:cs typeface="Calibri"/>
                        </a:rPr>
                        <a:t>4</a:t>
                      </a:r>
                      <a:r>
                        <a:rPr lang="en-US" sz="1800" b="1" dirty="0">
                          <a:latin typeface="Centaur" pitchFamily="18" charset="0"/>
                          <a:ea typeface="Times New Roman"/>
                          <a:cs typeface="Calibri"/>
                        </a:rPr>
                        <a:t>6</a:t>
                      </a:r>
                      <a:r>
                        <a:rPr lang="en-US" sz="1800" b="1" spc="-25" dirty="0">
                          <a:latin typeface="Centaur" pitchFamily="18" charset="0"/>
                          <a:ea typeface="Times New Roman"/>
                          <a:cs typeface="Calibri"/>
                        </a:rPr>
                        <a:t> </a:t>
                      </a:r>
                      <a:r>
                        <a:rPr lang="en-US" sz="1800" b="1" dirty="0">
                          <a:latin typeface="Centaur" pitchFamily="18" charset="0"/>
                          <a:ea typeface="Times New Roman"/>
                          <a:cs typeface="Calibri"/>
                        </a:rPr>
                        <a:t>– </a:t>
                      </a:r>
                      <a:r>
                        <a:rPr lang="en-US" sz="1800" b="1" spc="5" dirty="0">
                          <a:latin typeface="Centaur" pitchFamily="18" charset="0"/>
                          <a:ea typeface="Times New Roman"/>
                          <a:cs typeface="Calibri"/>
                        </a:rPr>
                        <a:t>489</a:t>
                      </a:r>
                      <a:endParaRPr lang="en-US" sz="1800" b="1" dirty="0">
                        <a:latin typeface="Centaur" pitchFamily="18" charset="0"/>
                        <a:ea typeface="Times New Roman"/>
                        <a:cs typeface="Times New Roman"/>
                      </a:endParaRPr>
                    </a:p>
                  </a:txBody>
                  <a:tcPr marL="0" marR="0" marT="0" marB="0">
                    <a:lnL w="12700" cap="flat" cmpd="sng" algn="ctr">
                      <a:solidFill>
                        <a:srgbClr val="FEFFFF"/>
                      </a:solidFill>
                      <a:prstDash val="solid"/>
                      <a:round/>
                      <a:headEnd type="none" w="med" len="med"/>
                      <a:tailEnd type="none" w="med" len="med"/>
                    </a:lnL>
                    <a:lnR w="28575" cap="flat" cmpd="sng" algn="ctr">
                      <a:solidFill>
                        <a:srgbClr val="FEFFFF"/>
                      </a:solidFill>
                      <a:prstDash val="solid"/>
                      <a:round/>
                      <a:headEnd type="none" w="med" len="med"/>
                      <a:tailEnd type="none" w="med" len="med"/>
                    </a:lnR>
                    <a:lnT w="12700" cap="flat" cmpd="sng" algn="ctr">
                      <a:solidFill>
                        <a:srgbClr val="FEFFFF"/>
                      </a:solidFill>
                      <a:prstDash val="solid"/>
                      <a:round/>
                      <a:headEnd type="none" w="med" len="med"/>
                      <a:tailEnd type="none" w="med" len="med"/>
                    </a:lnT>
                    <a:lnB w="12700" cap="flat" cmpd="sng" algn="ctr">
                      <a:solidFill>
                        <a:srgbClr val="FEFFFF"/>
                      </a:solidFill>
                      <a:prstDash val="solid"/>
                      <a:round/>
                      <a:headEnd type="none" w="med" len="med"/>
                      <a:tailEnd type="none" w="med" len="med"/>
                    </a:lnB>
                    <a:solidFill>
                      <a:schemeClr val="accent4"/>
                    </a:solidFill>
                  </a:tcPr>
                </a:tc>
              </a:tr>
              <a:tr h="411480">
                <a:tc>
                  <a:txBody>
                    <a:bodyPr/>
                    <a:lstStyle/>
                    <a:p>
                      <a:pPr marL="78105" marR="0">
                        <a:lnSpc>
                          <a:spcPct val="115000"/>
                        </a:lnSpc>
                        <a:spcBef>
                          <a:spcPts val="280"/>
                        </a:spcBef>
                        <a:spcAft>
                          <a:spcPts val="0"/>
                        </a:spcAft>
                      </a:pPr>
                      <a:r>
                        <a:rPr lang="en-US" sz="1800" b="1" spc="5" dirty="0">
                          <a:latin typeface="Centaur" pitchFamily="18" charset="0"/>
                          <a:ea typeface="Times New Roman"/>
                          <a:cs typeface="Calibri"/>
                        </a:rPr>
                        <a:t>pH</a:t>
                      </a:r>
                      <a:endParaRPr lang="en-US" sz="1800" b="1" dirty="0">
                        <a:latin typeface="Centaur" pitchFamily="18" charset="0"/>
                        <a:ea typeface="Times New Roman"/>
                        <a:cs typeface="Times New Roman"/>
                      </a:endParaRPr>
                    </a:p>
                  </a:txBody>
                  <a:tcPr marL="0" marR="0" marT="0" marB="0">
                    <a:lnL w="28575" cap="flat" cmpd="sng" algn="ctr">
                      <a:solidFill>
                        <a:srgbClr val="FEFFFF"/>
                      </a:solidFill>
                      <a:prstDash val="solid"/>
                      <a:round/>
                      <a:headEnd type="none" w="med" len="med"/>
                      <a:tailEnd type="none" w="med" len="med"/>
                    </a:lnL>
                    <a:lnR w="12700" cap="flat" cmpd="sng" algn="ctr">
                      <a:solidFill>
                        <a:srgbClr val="FEFFFF"/>
                      </a:solidFill>
                      <a:prstDash val="solid"/>
                      <a:round/>
                      <a:headEnd type="none" w="med" len="med"/>
                      <a:tailEnd type="none" w="med" len="med"/>
                    </a:lnR>
                    <a:lnT w="12700" cap="flat" cmpd="sng" algn="ctr">
                      <a:solidFill>
                        <a:srgbClr val="FEFFFF"/>
                      </a:solidFill>
                      <a:prstDash val="solid"/>
                      <a:round/>
                      <a:headEnd type="none" w="med" len="med"/>
                      <a:tailEnd type="none" w="med" len="med"/>
                    </a:lnT>
                    <a:lnB w="28575" cap="flat" cmpd="sng" algn="ctr">
                      <a:solidFill>
                        <a:srgbClr val="FEFFFF"/>
                      </a:solidFill>
                      <a:prstDash val="solid"/>
                      <a:round/>
                      <a:headEnd type="none" w="med" len="med"/>
                      <a:tailEnd type="none" w="med" len="med"/>
                    </a:lnB>
                    <a:solidFill>
                      <a:schemeClr val="accent4"/>
                    </a:solidFill>
                  </a:tcPr>
                </a:tc>
                <a:tc>
                  <a:txBody>
                    <a:bodyPr/>
                    <a:lstStyle/>
                    <a:p>
                      <a:pPr marL="619760" marR="0">
                        <a:lnSpc>
                          <a:spcPct val="115000"/>
                        </a:lnSpc>
                        <a:spcBef>
                          <a:spcPts val="280"/>
                        </a:spcBef>
                        <a:spcAft>
                          <a:spcPts val="0"/>
                        </a:spcAft>
                      </a:pPr>
                      <a:r>
                        <a:rPr lang="en-US" sz="1800" b="1" spc="5" dirty="0">
                          <a:latin typeface="Centaur" pitchFamily="18" charset="0"/>
                          <a:ea typeface="Times New Roman"/>
                          <a:cs typeface="Calibri"/>
                        </a:rPr>
                        <a:t>5</a:t>
                      </a:r>
                      <a:r>
                        <a:rPr lang="en-US" sz="1800" b="1" spc="-5" dirty="0">
                          <a:latin typeface="Centaur" pitchFamily="18" charset="0"/>
                          <a:ea typeface="Times New Roman"/>
                          <a:cs typeface="Calibri"/>
                        </a:rPr>
                        <a:t>.</a:t>
                      </a:r>
                      <a:r>
                        <a:rPr lang="en-US" sz="1800" b="1" spc="5" dirty="0">
                          <a:latin typeface="Centaur" pitchFamily="18" charset="0"/>
                          <a:ea typeface="Times New Roman"/>
                          <a:cs typeface="Calibri"/>
                        </a:rPr>
                        <a:t>6</a:t>
                      </a:r>
                      <a:r>
                        <a:rPr lang="en-US" sz="1800" b="1" dirty="0">
                          <a:latin typeface="Centaur" pitchFamily="18" charset="0"/>
                          <a:ea typeface="Times New Roman"/>
                          <a:cs typeface="Calibri"/>
                        </a:rPr>
                        <a:t>8</a:t>
                      </a:r>
                      <a:r>
                        <a:rPr lang="en-US" sz="1800" b="1" spc="-40" dirty="0">
                          <a:latin typeface="Centaur" pitchFamily="18" charset="0"/>
                          <a:ea typeface="Times New Roman"/>
                          <a:cs typeface="Calibri"/>
                        </a:rPr>
                        <a:t> </a:t>
                      </a:r>
                      <a:r>
                        <a:rPr lang="en-US" sz="1800" b="1" dirty="0">
                          <a:latin typeface="Centaur" pitchFamily="18" charset="0"/>
                          <a:ea typeface="Times New Roman"/>
                          <a:cs typeface="Calibri"/>
                        </a:rPr>
                        <a:t>– </a:t>
                      </a:r>
                      <a:r>
                        <a:rPr lang="en-US" sz="1800" b="1" spc="5" dirty="0">
                          <a:latin typeface="Centaur" pitchFamily="18" charset="0"/>
                          <a:ea typeface="Times New Roman"/>
                          <a:cs typeface="Calibri"/>
                        </a:rPr>
                        <a:t>7</a:t>
                      </a:r>
                      <a:r>
                        <a:rPr lang="en-US" sz="1800" b="1" spc="-5" dirty="0">
                          <a:latin typeface="Centaur" pitchFamily="18" charset="0"/>
                          <a:ea typeface="Times New Roman"/>
                          <a:cs typeface="Calibri"/>
                        </a:rPr>
                        <a:t>.</a:t>
                      </a:r>
                      <a:r>
                        <a:rPr lang="en-US" sz="1800" b="1" spc="5" dirty="0">
                          <a:latin typeface="Centaur" pitchFamily="18" charset="0"/>
                          <a:ea typeface="Times New Roman"/>
                          <a:cs typeface="Calibri"/>
                        </a:rPr>
                        <a:t>11</a:t>
                      </a:r>
                      <a:endParaRPr lang="en-US" sz="1800" b="1" dirty="0">
                        <a:latin typeface="Centaur" pitchFamily="18" charset="0"/>
                        <a:ea typeface="Times New Roman"/>
                        <a:cs typeface="Times New Roman"/>
                      </a:endParaRPr>
                    </a:p>
                  </a:txBody>
                  <a:tcPr marL="0" marR="0" marT="0" marB="0">
                    <a:lnL w="12700" cap="flat" cmpd="sng" algn="ctr">
                      <a:solidFill>
                        <a:srgbClr val="FEFFFF"/>
                      </a:solidFill>
                      <a:prstDash val="solid"/>
                      <a:round/>
                      <a:headEnd type="none" w="med" len="med"/>
                      <a:tailEnd type="none" w="med" len="med"/>
                    </a:lnL>
                    <a:lnR w="28575" cap="flat" cmpd="sng" algn="ctr">
                      <a:solidFill>
                        <a:srgbClr val="FEFFFF"/>
                      </a:solidFill>
                      <a:prstDash val="solid"/>
                      <a:round/>
                      <a:headEnd type="none" w="med" len="med"/>
                      <a:tailEnd type="none" w="med" len="med"/>
                    </a:lnR>
                    <a:lnT w="12700" cap="flat" cmpd="sng" algn="ctr">
                      <a:solidFill>
                        <a:srgbClr val="FEFFFF"/>
                      </a:solidFill>
                      <a:prstDash val="solid"/>
                      <a:round/>
                      <a:headEnd type="none" w="med" len="med"/>
                      <a:tailEnd type="none" w="med" len="med"/>
                    </a:lnT>
                    <a:lnB w="28575" cap="flat" cmpd="sng" algn="ctr">
                      <a:solidFill>
                        <a:srgbClr val="FEFFFF"/>
                      </a:solidFill>
                      <a:prstDash val="solid"/>
                      <a:round/>
                      <a:headEnd type="none" w="med" len="med"/>
                      <a:tailEnd type="none" w="med" len="med"/>
                    </a:lnB>
                    <a:solidFill>
                      <a:schemeClr val="accent4"/>
                    </a:solidFill>
                  </a:tcPr>
                </a:tc>
              </a:tr>
            </a:tbl>
          </a:graphicData>
        </a:graphic>
      </p:graphicFrame>
      <p:graphicFrame>
        <p:nvGraphicFramePr>
          <p:cNvPr id="13" name="Table 12"/>
          <p:cNvGraphicFramePr>
            <a:graphicFrameLocks noGrp="1"/>
          </p:cNvGraphicFramePr>
          <p:nvPr>
            <p:extLst>
              <p:ext uri="{D42A27DB-BD31-4B8C-83A1-F6EECF244321}">
                <p14:modId xmlns:p14="http://schemas.microsoft.com/office/powerpoint/2010/main" val="2682677383"/>
              </p:ext>
            </p:extLst>
          </p:nvPr>
        </p:nvGraphicFramePr>
        <p:xfrm>
          <a:off x="1707742" y="3505200"/>
          <a:ext cx="7207658" cy="3129678"/>
        </p:xfrm>
        <a:graphic>
          <a:graphicData uri="http://schemas.openxmlformats.org/drawingml/2006/table">
            <a:tbl>
              <a:tblPr/>
              <a:tblGrid>
                <a:gridCol w="2559458"/>
                <a:gridCol w="2362200"/>
                <a:gridCol w="2286000"/>
              </a:tblGrid>
              <a:tr h="508000">
                <a:tc>
                  <a:txBody>
                    <a:bodyPr/>
                    <a:lstStyle/>
                    <a:p>
                      <a:pPr marL="85090" marR="0">
                        <a:lnSpc>
                          <a:spcPct val="115000"/>
                        </a:lnSpc>
                        <a:spcBef>
                          <a:spcPts val="275"/>
                        </a:spcBef>
                        <a:spcAft>
                          <a:spcPts val="0"/>
                        </a:spcAft>
                      </a:pPr>
                      <a:r>
                        <a:rPr lang="en-US" sz="1600" b="1" spc="-160" dirty="0">
                          <a:solidFill>
                            <a:srgbClr val="FEFFFF"/>
                          </a:solidFill>
                          <a:latin typeface="Centaur" pitchFamily="18" charset="0"/>
                          <a:ea typeface="Times New Roman"/>
                          <a:cs typeface="Calibri"/>
                        </a:rPr>
                        <a:t>T</a:t>
                      </a:r>
                      <a:r>
                        <a:rPr lang="en-US" sz="1600" b="1" spc="5" dirty="0">
                          <a:solidFill>
                            <a:srgbClr val="FEFFFF"/>
                          </a:solidFill>
                          <a:latin typeface="Centaur" pitchFamily="18" charset="0"/>
                          <a:ea typeface="Times New Roman"/>
                          <a:cs typeface="Calibri"/>
                        </a:rPr>
                        <a:t>echn</a:t>
                      </a:r>
                      <a:r>
                        <a:rPr lang="en-US" sz="1600" b="1" spc="-5" dirty="0">
                          <a:solidFill>
                            <a:srgbClr val="FEFFFF"/>
                          </a:solidFill>
                          <a:latin typeface="Centaur" pitchFamily="18" charset="0"/>
                          <a:ea typeface="Times New Roman"/>
                          <a:cs typeface="Calibri"/>
                        </a:rPr>
                        <a:t>o</a:t>
                      </a:r>
                      <a:r>
                        <a:rPr lang="en-US" sz="1600" b="1" spc="5" dirty="0">
                          <a:solidFill>
                            <a:srgbClr val="FEFFFF"/>
                          </a:solidFill>
                          <a:latin typeface="Centaur" pitchFamily="18" charset="0"/>
                          <a:ea typeface="Times New Roman"/>
                          <a:cs typeface="Calibri"/>
                        </a:rPr>
                        <a:t>l</a:t>
                      </a:r>
                      <a:r>
                        <a:rPr lang="en-US" sz="1600" b="1" spc="-10" dirty="0">
                          <a:solidFill>
                            <a:srgbClr val="FEFFFF"/>
                          </a:solidFill>
                          <a:latin typeface="Centaur" pitchFamily="18" charset="0"/>
                          <a:ea typeface="Times New Roman"/>
                          <a:cs typeface="Calibri"/>
                        </a:rPr>
                        <a:t>o</a:t>
                      </a:r>
                      <a:r>
                        <a:rPr lang="en-US" sz="1600" b="1" dirty="0">
                          <a:solidFill>
                            <a:srgbClr val="FEFFFF"/>
                          </a:solidFill>
                          <a:latin typeface="Centaur" pitchFamily="18" charset="0"/>
                          <a:ea typeface="Times New Roman"/>
                          <a:cs typeface="Calibri"/>
                        </a:rPr>
                        <a:t>gy</a:t>
                      </a:r>
                      <a:endParaRPr lang="en-US" sz="1600" b="1" dirty="0">
                        <a:latin typeface="Centaur" pitchFamily="18" charset="0"/>
                        <a:ea typeface="Times New Roman"/>
                        <a:cs typeface="Times New Roman"/>
                      </a:endParaRPr>
                    </a:p>
                  </a:txBody>
                  <a:tcPr marL="0" marR="0" marT="0" marB="0">
                    <a:lnL w="12700" cap="flat" cmpd="sng" algn="ctr">
                      <a:solidFill>
                        <a:srgbClr val="FEFFFF"/>
                      </a:solidFill>
                      <a:prstDash val="solid"/>
                      <a:round/>
                      <a:headEnd type="none" w="med" len="med"/>
                      <a:tailEnd type="none" w="med" len="med"/>
                    </a:lnL>
                    <a:lnR w="12700" cap="flat" cmpd="sng" algn="ctr">
                      <a:solidFill>
                        <a:srgbClr val="FEFFFF"/>
                      </a:solidFill>
                      <a:prstDash val="solid"/>
                      <a:round/>
                      <a:headEnd type="none" w="med" len="med"/>
                      <a:tailEnd type="none" w="med" len="med"/>
                    </a:lnR>
                    <a:lnT w="12700" cap="flat" cmpd="sng" algn="ctr">
                      <a:solidFill>
                        <a:srgbClr val="FEFFFF"/>
                      </a:solidFill>
                      <a:prstDash val="solid"/>
                      <a:round/>
                      <a:headEnd type="none" w="med" len="med"/>
                      <a:tailEnd type="none" w="med" len="med"/>
                    </a:lnT>
                    <a:lnB w="38100" cap="flat" cmpd="sng" algn="ctr">
                      <a:solidFill>
                        <a:srgbClr val="FEFFFF"/>
                      </a:solidFill>
                      <a:prstDash val="solid"/>
                      <a:round/>
                      <a:headEnd type="none" w="med" len="med"/>
                      <a:tailEnd type="none" w="med" len="med"/>
                    </a:lnB>
                    <a:solidFill>
                      <a:schemeClr val="accent4"/>
                    </a:solidFill>
                  </a:tcPr>
                </a:tc>
                <a:tc>
                  <a:txBody>
                    <a:bodyPr/>
                    <a:lstStyle/>
                    <a:p>
                      <a:pPr marL="57150" marR="304165" indent="3175" algn="l">
                        <a:lnSpc>
                          <a:spcPts val="2160"/>
                        </a:lnSpc>
                        <a:spcBef>
                          <a:spcPts val="260"/>
                        </a:spcBef>
                        <a:spcAft>
                          <a:spcPts val="0"/>
                        </a:spcAft>
                      </a:pPr>
                      <a:r>
                        <a:rPr lang="en-US" sz="1600" b="1" dirty="0">
                          <a:solidFill>
                            <a:srgbClr val="FEFFFF"/>
                          </a:solidFill>
                          <a:latin typeface="Centaur" pitchFamily="18" charset="0"/>
                          <a:ea typeface="Times New Roman"/>
                          <a:cs typeface="Calibri"/>
                        </a:rPr>
                        <a:t>M</a:t>
                      </a:r>
                      <a:r>
                        <a:rPr lang="en-US" sz="1600" b="1" spc="-10" dirty="0">
                          <a:solidFill>
                            <a:srgbClr val="FEFFFF"/>
                          </a:solidFill>
                          <a:latin typeface="Centaur" pitchFamily="18" charset="0"/>
                          <a:ea typeface="Times New Roman"/>
                          <a:cs typeface="Calibri"/>
                        </a:rPr>
                        <a:t>a</a:t>
                      </a:r>
                      <a:r>
                        <a:rPr lang="en-US" sz="1600" b="1" dirty="0">
                          <a:solidFill>
                            <a:srgbClr val="FEFFFF"/>
                          </a:solidFill>
                          <a:latin typeface="Centaur" pitchFamily="18" charset="0"/>
                          <a:ea typeface="Times New Roman"/>
                          <a:cs typeface="Calibri"/>
                        </a:rPr>
                        <a:t>x</a:t>
                      </a:r>
                      <a:r>
                        <a:rPr lang="en-US" sz="1600" b="1" spc="5" dirty="0">
                          <a:solidFill>
                            <a:srgbClr val="FEFFFF"/>
                          </a:solidFill>
                          <a:latin typeface="Centaur" pitchFamily="18" charset="0"/>
                          <a:ea typeface="Times New Roman"/>
                          <a:cs typeface="Calibri"/>
                        </a:rPr>
                        <a:t>i</a:t>
                      </a:r>
                      <a:r>
                        <a:rPr lang="en-US" sz="1600" b="1" dirty="0">
                          <a:solidFill>
                            <a:srgbClr val="FEFFFF"/>
                          </a:solidFill>
                          <a:latin typeface="Centaur" pitchFamily="18" charset="0"/>
                          <a:ea typeface="Times New Roman"/>
                          <a:cs typeface="Calibri"/>
                        </a:rPr>
                        <a:t>m</a:t>
                      </a:r>
                      <a:r>
                        <a:rPr lang="en-US" sz="1600" b="1" spc="5" dirty="0">
                          <a:solidFill>
                            <a:srgbClr val="FEFFFF"/>
                          </a:solidFill>
                          <a:latin typeface="Centaur" pitchFamily="18" charset="0"/>
                          <a:ea typeface="Times New Roman"/>
                          <a:cs typeface="Calibri"/>
                        </a:rPr>
                        <a:t>u</a:t>
                      </a:r>
                      <a:r>
                        <a:rPr lang="en-US" sz="1600" b="1" dirty="0">
                          <a:solidFill>
                            <a:srgbClr val="FEFFFF"/>
                          </a:solidFill>
                          <a:latin typeface="Centaur" pitchFamily="18" charset="0"/>
                          <a:ea typeface="Times New Roman"/>
                          <a:cs typeface="Calibri"/>
                        </a:rPr>
                        <a:t>m</a:t>
                      </a:r>
                      <a:r>
                        <a:rPr lang="en-US" sz="1600" b="1" spc="-35" dirty="0">
                          <a:solidFill>
                            <a:srgbClr val="FEFFFF"/>
                          </a:solidFill>
                          <a:latin typeface="Centaur" pitchFamily="18" charset="0"/>
                          <a:ea typeface="Times New Roman"/>
                          <a:cs typeface="Calibri"/>
                        </a:rPr>
                        <a:t> </a:t>
                      </a:r>
                      <a:r>
                        <a:rPr lang="en-US" sz="1600" b="1" spc="-20" dirty="0">
                          <a:solidFill>
                            <a:srgbClr val="FEFFFF"/>
                          </a:solidFill>
                          <a:latin typeface="Centaur" pitchFamily="18" charset="0"/>
                          <a:ea typeface="Times New Roman"/>
                          <a:cs typeface="Calibri"/>
                        </a:rPr>
                        <a:t>F</a:t>
                      </a:r>
                      <a:r>
                        <a:rPr lang="en-US" sz="1600" b="1" spc="5" dirty="0">
                          <a:solidFill>
                            <a:srgbClr val="FEFFFF"/>
                          </a:solidFill>
                          <a:latin typeface="Centaur" pitchFamily="18" charset="0"/>
                          <a:ea typeface="Times New Roman"/>
                          <a:cs typeface="Calibri"/>
                        </a:rPr>
                        <a:t>ee</a:t>
                      </a:r>
                      <a:r>
                        <a:rPr lang="en-US" sz="1600" b="1" dirty="0">
                          <a:solidFill>
                            <a:srgbClr val="FEFFFF"/>
                          </a:solidFill>
                          <a:latin typeface="Centaur" pitchFamily="18" charset="0"/>
                          <a:ea typeface="Times New Roman"/>
                          <a:cs typeface="Calibri"/>
                        </a:rPr>
                        <a:t>d</a:t>
                      </a:r>
                      <a:r>
                        <a:rPr lang="en-US" sz="1600" b="1" spc="-30" dirty="0">
                          <a:solidFill>
                            <a:srgbClr val="FEFFFF"/>
                          </a:solidFill>
                          <a:latin typeface="Centaur" pitchFamily="18" charset="0"/>
                          <a:ea typeface="Times New Roman"/>
                          <a:cs typeface="Calibri"/>
                        </a:rPr>
                        <a:t> </a:t>
                      </a:r>
                      <a:r>
                        <a:rPr lang="en-US" sz="1600" b="1" spc="-5" dirty="0">
                          <a:solidFill>
                            <a:srgbClr val="FEFFFF"/>
                          </a:solidFill>
                          <a:latin typeface="Centaur" pitchFamily="18" charset="0"/>
                          <a:ea typeface="Times New Roman"/>
                          <a:cs typeface="Calibri"/>
                        </a:rPr>
                        <a:t>T</a:t>
                      </a:r>
                      <a:r>
                        <a:rPr lang="en-US" sz="1600" b="1" spc="5" dirty="0">
                          <a:solidFill>
                            <a:srgbClr val="FEFFFF"/>
                          </a:solidFill>
                          <a:latin typeface="Centaur" pitchFamily="18" charset="0"/>
                          <a:ea typeface="Times New Roman"/>
                          <a:cs typeface="Calibri"/>
                        </a:rPr>
                        <a:t>DS</a:t>
                      </a:r>
                      <a:r>
                        <a:rPr lang="en-US" sz="1600" b="1" dirty="0">
                          <a:solidFill>
                            <a:srgbClr val="FEFFFF"/>
                          </a:solidFill>
                          <a:latin typeface="Centaur" pitchFamily="18" charset="0"/>
                          <a:ea typeface="Times New Roman"/>
                          <a:cs typeface="Calibri"/>
                        </a:rPr>
                        <a:t> </a:t>
                      </a:r>
                      <a:r>
                        <a:rPr lang="en-US" sz="1600" b="1" spc="5" dirty="0">
                          <a:solidFill>
                            <a:srgbClr val="FEFFFF"/>
                          </a:solidFill>
                          <a:latin typeface="Centaur" pitchFamily="18" charset="0"/>
                          <a:ea typeface="Times New Roman"/>
                          <a:cs typeface="Calibri"/>
                        </a:rPr>
                        <a:t>(</a:t>
                      </a:r>
                      <a:r>
                        <a:rPr lang="en-US" sz="1600" b="1" dirty="0">
                          <a:solidFill>
                            <a:srgbClr val="FEFFFF"/>
                          </a:solidFill>
                          <a:latin typeface="Centaur" pitchFamily="18" charset="0"/>
                          <a:ea typeface="Times New Roman"/>
                          <a:cs typeface="Calibri"/>
                        </a:rPr>
                        <a:t>m</a:t>
                      </a:r>
                      <a:r>
                        <a:rPr lang="en-US" sz="1600" b="1" spc="45" dirty="0">
                          <a:solidFill>
                            <a:srgbClr val="FEFFFF"/>
                          </a:solidFill>
                          <a:latin typeface="Centaur" pitchFamily="18" charset="0"/>
                          <a:ea typeface="Times New Roman"/>
                          <a:cs typeface="Calibri"/>
                        </a:rPr>
                        <a:t>g</a:t>
                      </a:r>
                      <a:r>
                        <a:rPr lang="en-US" sz="1600" b="1" spc="-5" dirty="0">
                          <a:solidFill>
                            <a:srgbClr val="FEFFFF"/>
                          </a:solidFill>
                          <a:latin typeface="Centaur" pitchFamily="18" charset="0"/>
                          <a:ea typeface="Times New Roman"/>
                          <a:cs typeface="Calibri"/>
                        </a:rPr>
                        <a:t>/L)</a:t>
                      </a:r>
                      <a:endParaRPr lang="en-US" sz="1600" b="1" dirty="0">
                        <a:latin typeface="Centaur" pitchFamily="18" charset="0"/>
                        <a:ea typeface="Times New Roman"/>
                        <a:cs typeface="Times New Roman"/>
                      </a:endParaRPr>
                    </a:p>
                  </a:txBody>
                  <a:tcPr marL="0" marR="0" marT="0" marB="0">
                    <a:lnL w="12700" cap="flat" cmpd="sng" algn="ctr">
                      <a:solidFill>
                        <a:srgbClr val="FEFFFF"/>
                      </a:solidFill>
                      <a:prstDash val="solid"/>
                      <a:round/>
                      <a:headEnd type="none" w="med" len="med"/>
                      <a:tailEnd type="none" w="med" len="med"/>
                    </a:lnL>
                    <a:lnR w="12700" cap="flat" cmpd="sng" algn="ctr">
                      <a:solidFill>
                        <a:srgbClr val="FEFFFF"/>
                      </a:solidFill>
                      <a:prstDash val="solid"/>
                      <a:round/>
                      <a:headEnd type="none" w="med" len="med"/>
                      <a:tailEnd type="none" w="med" len="med"/>
                    </a:lnR>
                    <a:lnT w="12700" cap="flat" cmpd="sng" algn="ctr">
                      <a:solidFill>
                        <a:srgbClr val="FEFFFF"/>
                      </a:solidFill>
                      <a:prstDash val="solid"/>
                      <a:round/>
                      <a:headEnd type="none" w="med" len="med"/>
                      <a:tailEnd type="none" w="med" len="med"/>
                    </a:lnT>
                    <a:lnB w="38100" cap="flat" cmpd="sng" algn="ctr">
                      <a:solidFill>
                        <a:srgbClr val="FEFFFF"/>
                      </a:solidFill>
                      <a:prstDash val="solid"/>
                      <a:round/>
                      <a:headEnd type="none" w="med" len="med"/>
                      <a:tailEnd type="none" w="med" len="med"/>
                    </a:lnB>
                    <a:solidFill>
                      <a:schemeClr val="accent4"/>
                    </a:solidFill>
                  </a:tcPr>
                </a:tc>
                <a:tc>
                  <a:txBody>
                    <a:bodyPr/>
                    <a:lstStyle/>
                    <a:p>
                      <a:pPr marL="0" marR="426720" indent="0" algn="ctr">
                        <a:lnSpc>
                          <a:spcPct val="115000"/>
                        </a:lnSpc>
                        <a:spcBef>
                          <a:spcPts val="275"/>
                        </a:spcBef>
                        <a:spcAft>
                          <a:spcPts val="0"/>
                        </a:spcAft>
                      </a:pPr>
                      <a:r>
                        <a:rPr lang="en-US" sz="1600" b="1" dirty="0" smtClean="0">
                          <a:solidFill>
                            <a:srgbClr val="FEFFFF"/>
                          </a:solidFill>
                          <a:latin typeface="Centaur" pitchFamily="18" charset="0"/>
                          <a:ea typeface="Times New Roman"/>
                          <a:cs typeface="Calibri"/>
                        </a:rPr>
                        <a:t>E</a:t>
                      </a:r>
                      <a:r>
                        <a:rPr lang="en-US" sz="1600" b="1" spc="5" dirty="0" smtClean="0">
                          <a:solidFill>
                            <a:srgbClr val="FEFFFF"/>
                          </a:solidFill>
                          <a:latin typeface="Centaur" pitchFamily="18" charset="0"/>
                          <a:ea typeface="Times New Roman"/>
                          <a:cs typeface="Calibri"/>
                        </a:rPr>
                        <a:t>ne</a:t>
                      </a:r>
                      <a:r>
                        <a:rPr lang="en-US" sz="1600" b="1" spc="-30" dirty="0" smtClean="0">
                          <a:solidFill>
                            <a:srgbClr val="FEFFFF"/>
                          </a:solidFill>
                          <a:latin typeface="Centaur" pitchFamily="18" charset="0"/>
                          <a:ea typeface="Times New Roman"/>
                          <a:cs typeface="Calibri"/>
                        </a:rPr>
                        <a:t>r</a:t>
                      </a:r>
                      <a:r>
                        <a:rPr lang="en-US" sz="1600" b="1" dirty="0" smtClean="0">
                          <a:solidFill>
                            <a:srgbClr val="FEFFFF"/>
                          </a:solidFill>
                          <a:latin typeface="Centaur" pitchFamily="18" charset="0"/>
                          <a:ea typeface="Times New Roman"/>
                          <a:cs typeface="Calibri"/>
                        </a:rPr>
                        <a:t>gy</a:t>
                      </a:r>
                      <a:r>
                        <a:rPr lang="en-US" sz="1600" b="1" spc="-25" dirty="0" smtClean="0">
                          <a:solidFill>
                            <a:srgbClr val="FEFFFF"/>
                          </a:solidFill>
                          <a:latin typeface="Centaur" pitchFamily="18" charset="0"/>
                          <a:ea typeface="Times New Roman"/>
                          <a:cs typeface="Calibri"/>
                        </a:rPr>
                        <a:t> </a:t>
                      </a:r>
                      <a:r>
                        <a:rPr lang="en-US" sz="1600" b="1" dirty="0" smtClean="0">
                          <a:solidFill>
                            <a:srgbClr val="FEFFFF"/>
                          </a:solidFill>
                          <a:latin typeface="Centaur" pitchFamily="18" charset="0"/>
                          <a:ea typeface="Times New Roman"/>
                          <a:cs typeface="Calibri"/>
                        </a:rPr>
                        <a:t>Use </a:t>
                      </a:r>
                      <a:r>
                        <a:rPr lang="en-US" sz="1600" b="1" spc="5" dirty="0" smtClean="0">
                          <a:solidFill>
                            <a:srgbClr val="FEFFFF"/>
                          </a:solidFill>
                          <a:latin typeface="Centaur" pitchFamily="18" charset="0"/>
                          <a:ea typeface="Times New Roman"/>
                          <a:cs typeface="Calibri"/>
                        </a:rPr>
                        <a:t>(</a:t>
                      </a:r>
                      <a:r>
                        <a:rPr lang="en-US" sz="1600" b="1" dirty="0">
                          <a:solidFill>
                            <a:srgbClr val="FEFFFF"/>
                          </a:solidFill>
                          <a:latin typeface="Centaur" pitchFamily="18" charset="0"/>
                          <a:ea typeface="Times New Roman"/>
                          <a:cs typeface="Calibri"/>
                        </a:rPr>
                        <a:t>kW</a:t>
                      </a:r>
                      <a:r>
                        <a:rPr lang="en-US" sz="1600" b="1" spc="5" dirty="0">
                          <a:solidFill>
                            <a:srgbClr val="FEFFFF"/>
                          </a:solidFill>
                          <a:latin typeface="Centaur" pitchFamily="18" charset="0"/>
                          <a:ea typeface="Times New Roman"/>
                          <a:cs typeface="Calibri"/>
                        </a:rPr>
                        <a:t>h</a:t>
                      </a:r>
                      <a:r>
                        <a:rPr lang="en-US" sz="1600" b="1" spc="-5" dirty="0">
                          <a:solidFill>
                            <a:srgbClr val="FEFFFF"/>
                          </a:solidFill>
                          <a:latin typeface="Centaur" pitchFamily="18" charset="0"/>
                          <a:ea typeface="Times New Roman"/>
                          <a:cs typeface="Calibri"/>
                        </a:rPr>
                        <a:t>/</a:t>
                      </a:r>
                      <a:r>
                        <a:rPr lang="en-US" sz="1600" b="1" dirty="0">
                          <a:solidFill>
                            <a:srgbClr val="FEFFFF"/>
                          </a:solidFill>
                          <a:latin typeface="Centaur" pitchFamily="18" charset="0"/>
                          <a:ea typeface="Times New Roman"/>
                          <a:cs typeface="Calibri"/>
                        </a:rPr>
                        <a:t>100</a:t>
                      </a:r>
                      <a:r>
                        <a:rPr lang="en-US" sz="1600" b="1" spc="-10" dirty="0">
                          <a:solidFill>
                            <a:srgbClr val="FEFFFF"/>
                          </a:solidFill>
                          <a:latin typeface="Centaur" pitchFamily="18" charset="0"/>
                          <a:ea typeface="Times New Roman"/>
                          <a:cs typeface="Calibri"/>
                        </a:rPr>
                        <a:t> </a:t>
                      </a:r>
                      <a:r>
                        <a:rPr lang="en-US" sz="1600" b="1" spc="5" dirty="0" err="1">
                          <a:solidFill>
                            <a:srgbClr val="FEFFFF"/>
                          </a:solidFill>
                          <a:latin typeface="Centaur" pitchFamily="18" charset="0"/>
                          <a:ea typeface="Times New Roman"/>
                          <a:cs typeface="Calibri"/>
                        </a:rPr>
                        <a:t>bbl</a:t>
                      </a:r>
                      <a:r>
                        <a:rPr lang="en-US" sz="1600" b="1" dirty="0">
                          <a:solidFill>
                            <a:srgbClr val="FEFFFF"/>
                          </a:solidFill>
                          <a:latin typeface="Centaur" pitchFamily="18" charset="0"/>
                          <a:ea typeface="Times New Roman"/>
                          <a:cs typeface="Calibri"/>
                        </a:rPr>
                        <a:t>)</a:t>
                      </a:r>
                      <a:endParaRPr lang="en-US" sz="1600" b="1" dirty="0">
                        <a:latin typeface="Centaur" pitchFamily="18" charset="0"/>
                        <a:ea typeface="Times New Roman"/>
                        <a:cs typeface="Times New Roman"/>
                      </a:endParaRPr>
                    </a:p>
                  </a:txBody>
                  <a:tcPr marL="0" marR="0" marT="0" marB="0">
                    <a:lnL w="12700" cap="flat" cmpd="sng" algn="ctr">
                      <a:solidFill>
                        <a:srgbClr val="FEFFFF"/>
                      </a:solidFill>
                      <a:prstDash val="solid"/>
                      <a:round/>
                      <a:headEnd type="none" w="med" len="med"/>
                      <a:tailEnd type="none" w="med" len="med"/>
                    </a:lnL>
                    <a:lnR w="12700" cap="flat" cmpd="sng" algn="ctr">
                      <a:solidFill>
                        <a:srgbClr val="FEFFFF"/>
                      </a:solidFill>
                      <a:prstDash val="solid"/>
                      <a:round/>
                      <a:headEnd type="none" w="med" len="med"/>
                      <a:tailEnd type="none" w="med" len="med"/>
                    </a:lnR>
                    <a:lnT w="12700" cap="flat" cmpd="sng" algn="ctr">
                      <a:solidFill>
                        <a:srgbClr val="FEFFFF"/>
                      </a:solidFill>
                      <a:prstDash val="solid"/>
                      <a:round/>
                      <a:headEnd type="none" w="med" len="med"/>
                      <a:tailEnd type="none" w="med" len="med"/>
                    </a:lnT>
                    <a:lnB w="38100" cap="flat" cmpd="sng" algn="ctr">
                      <a:solidFill>
                        <a:srgbClr val="FEFFFF"/>
                      </a:solidFill>
                      <a:prstDash val="solid"/>
                      <a:round/>
                      <a:headEnd type="none" w="med" len="med"/>
                      <a:tailEnd type="none" w="med" len="med"/>
                    </a:lnB>
                    <a:solidFill>
                      <a:schemeClr val="accent4"/>
                    </a:solidFill>
                  </a:tcPr>
                </a:tc>
              </a:tr>
              <a:tr h="328319">
                <a:tc>
                  <a:txBody>
                    <a:bodyPr/>
                    <a:lstStyle/>
                    <a:p>
                      <a:pPr marL="85090" marR="0">
                        <a:lnSpc>
                          <a:spcPct val="115000"/>
                        </a:lnSpc>
                        <a:spcBef>
                          <a:spcPts val="175"/>
                        </a:spcBef>
                        <a:spcAft>
                          <a:spcPts val="0"/>
                        </a:spcAft>
                      </a:pPr>
                      <a:r>
                        <a:rPr lang="en-US" sz="1600" b="1">
                          <a:latin typeface="Centaur" pitchFamily="18" charset="0"/>
                          <a:ea typeface="Times New Roman"/>
                          <a:cs typeface="Calibri"/>
                        </a:rPr>
                        <a:t>Ca</a:t>
                      </a:r>
                      <a:r>
                        <a:rPr lang="en-US" sz="1600" b="1" spc="5">
                          <a:latin typeface="Centaur" pitchFamily="18" charset="0"/>
                          <a:ea typeface="Times New Roman"/>
                          <a:cs typeface="Calibri"/>
                        </a:rPr>
                        <a:t>p</a:t>
                      </a:r>
                      <a:r>
                        <a:rPr lang="en-US" sz="1600" b="1">
                          <a:latin typeface="Centaur" pitchFamily="18" charset="0"/>
                          <a:ea typeface="Times New Roman"/>
                          <a:cs typeface="Calibri"/>
                        </a:rPr>
                        <a:t>a</a:t>
                      </a:r>
                      <a:r>
                        <a:rPr lang="en-US" sz="1600" b="1" spc="-5">
                          <a:latin typeface="Centaur" pitchFamily="18" charset="0"/>
                          <a:ea typeface="Times New Roman"/>
                          <a:cs typeface="Calibri"/>
                        </a:rPr>
                        <a:t>citi</a:t>
                      </a:r>
                      <a:r>
                        <a:rPr lang="en-US" sz="1600" b="1" spc="-10">
                          <a:latin typeface="Centaur" pitchFamily="18" charset="0"/>
                          <a:ea typeface="Times New Roman"/>
                          <a:cs typeface="Calibri"/>
                        </a:rPr>
                        <a:t>v</a:t>
                      </a:r>
                      <a:r>
                        <a:rPr lang="en-US" sz="1600" b="1">
                          <a:latin typeface="Centaur" pitchFamily="18" charset="0"/>
                          <a:ea typeface="Times New Roman"/>
                          <a:cs typeface="Calibri"/>
                        </a:rPr>
                        <a:t>e</a:t>
                      </a:r>
                      <a:r>
                        <a:rPr lang="en-US" sz="1600" b="1" spc="5">
                          <a:latin typeface="Centaur" pitchFamily="18" charset="0"/>
                          <a:ea typeface="Times New Roman"/>
                          <a:cs typeface="Calibri"/>
                        </a:rPr>
                        <a:t> </a:t>
                      </a:r>
                      <a:r>
                        <a:rPr lang="en-US" sz="1600" b="1" spc="-5">
                          <a:latin typeface="Centaur" pitchFamily="18" charset="0"/>
                          <a:ea typeface="Times New Roman"/>
                          <a:cs typeface="Calibri"/>
                        </a:rPr>
                        <a:t>D</a:t>
                      </a:r>
                      <a:r>
                        <a:rPr lang="en-US" sz="1600" b="1" spc="5">
                          <a:latin typeface="Centaur" pitchFamily="18" charset="0"/>
                          <a:ea typeface="Times New Roman"/>
                          <a:cs typeface="Calibri"/>
                        </a:rPr>
                        <a:t>e</a:t>
                      </a:r>
                      <a:r>
                        <a:rPr lang="en-US" sz="1600" b="1" spc="-5">
                          <a:latin typeface="Centaur" pitchFamily="18" charset="0"/>
                          <a:ea typeface="Times New Roman"/>
                          <a:cs typeface="Calibri"/>
                        </a:rPr>
                        <a:t>i</a:t>
                      </a:r>
                      <a:r>
                        <a:rPr lang="en-US" sz="1600" b="1">
                          <a:latin typeface="Centaur" pitchFamily="18" charset="0"/>
                          <a:ea typeface="Times New Roman"/>
                          <a:cs typeface="Calibri"/>
                        </a:rPr>
                        <a:t>o</a:t>
                      </a:r>
                      <a:r>
                        <a:rPr lang="en-US" sz="1600" b="1" spc="5">
                          <a:latin typeface="Centaur" pitchFamily="18" charset="0"/>
                          <a:ea typeface="Times New Roman"/>
                          <a:cs typeface="Calibri"/>
                        </a:rPr>
                        <a:t>n</a:t>
                      </a:r>
                      <a:r>
                        <a:rPr lang="en-US" sz="1600" b="1" spc="-5">
                          <a:latin typeface="Centaur" pitchFamily="18" charset="0"/>
                          <a:ea typeface="Times New Roman"/>
                          <a:cs typeface="Calibri"/>
                        </a:rPr>
                        <a:t>i</a:t>
                      </a:r>
                      <a:r>
                        <a:rPr lang="en-US" sz="1600" b="1" spc="-25">
                          <a:latin typeface="Centaur" pitchFamily="18" charset="0"/>
                          <a:ea typeface="Times New Roman"/>
                          <a:cs typeface="Calibri"/>
                        </a:rPr>
                        <a:t>z</a:t>
                      </a:r>
                      <a:r>
                        <a:rPr lang="en-US" sz="1600" b="1" spc="-10">
                          <a:latin typeface="Centaur" pitchFamily="18" charset="0"/>
                          <a:ea typeface="Times New Roman"/>
                          <a:cs typeface="Calibri"/>
                        </a:rPr>
                        <a:t>a</a:t>
                      </a:r>
                      <a:r>
                        <a:rPr lang="en-US" sz="1600" b="1" spc="-5">
                          <a:latin typeface="Centaur" pitchFamily="18" charset="0"/>
                          <a:ea typeface="Times New Roman"/>
                          <a:cs typeface="Calibri"/>
                        </a:rPr>
                        <a:t>ti</a:t>
                      </a:r>
                      <a:r>
                        <a:rPr lang="en-US" sz="1600" b="1">
                          <a:latin typeface="Centaur" pitchFamily="18" charset="0"/>
                          <a:ea typeface="Times New Roman"/>
                          <a:cs typeface="Calibri"/>
                        </a:rPr>
                        <a:t>on</a:t>
                      </a:r>
                      <a:endParaRPr lang="en-US" sz="1600" b="1">
                        <a:latin typeface="Centaur" pitchFamily="18" charset="0"/>
                        <a:ea typeface="Times New Roman"/>
                        <a:cs typeface="Times New Roman"/>
                      </a:endParaRPr>
                    </a:p>
                  </a:txBody>
                  <a:tcPr marL="0" marR="0" marT="0" marB="0">
                    <a:lnL w="12700" cap="flat" cmpd="sng" algn="ctr">
                      <a:solidFill>
                        <a:srgbClr val="FEFFFF"/>
                      </a:solidFill>
                      <a:prstDash val="solid"/>
                      <a:round/>
                      <a:headEnd type="none" w="med" len="med"/>
                      <a:tailEnd type="none" w="med" len="med"/>
                    </a:lnL>
                    <a:lnR w="12700" cap="flat" cmpd="sng" algn="ctr">
                      <a:solidFill>
                        <a:srgbClr val="FEFFFF"/>
                      </a:solidFill>
                      <a:prstDash val="solid"/>
                      <a:round/>
                      <a:headEnd type="none" w="med" len="med"/>
                      <a:tailEnd type="none" w="med" len="med"/>
                    </a:lnR>
                    <a:lnT w="38100" cap="flat" cmpd="sng" algn="ctr">
                      <a:solidFill>
                        <a:srgbClr val="FEFFFF"/>
                      </a:solidFill>
                      <a:prstDash val="solid"/>
                      <a:round/>
                      <a:headEnd type="none" w="med" len="med"/>
                      <a:tailEnd type="none" w="med" len="med"/>
                    </a:lnT>
                    <a:lnB w="12700" cap="flat" cmpd="sng" algn="ctr">
                      <a:solidFill>
                        <a:srgbClr val="FEFFFF"/>
                      </a:solidFill>
                      <a:prstDash val="solid"/>
                      <a:round/>
                      <a:headEnd type="none" w="med" len="med"/>
                      <a:tailEnd type="none" w="med" len="med"/>
                    </a:lnB>
                    <a:solidFill>
                      <a:schemeClr val="accent4"/>
                    </a:solidFill>
                  </a:tcPr>
                </a:tc>
                <a:tc>
                  <a:txBody>
                    <a:bodyPr/>
                    <a:lstStyle/>
                    <a:p>
                      <a:pPr marL="574675" marR="999490" indent="0" algn="ctr">
                        <a:lnSpc>
                          <a:spcPct val="115000"/>
                        </a:lnSpc>
                        <a:spcBef>
                          <a:spcPts val="175"/>
                        </a:spcBef>
                        <a:spcAft>
                          <a:spcPts val="0"/>
                        </a:spcAft>
                      </a:pPr>
                      <a:r>
                        <a:rPr lang="en-US" sz="1600" b="1" dirty="0">
                          <a:latin typeface="Centaur" pitchFamily="18" charset="0"/>
                          <a:ea typeface="Times New Roman"/>
                          <a:cs typeface="Calibri"/>
                        </a:rPr>
                        <a:t>5</a:t>
                      </a:r>
                      <a:r>
                        <a:rPr lang="en-US" sz="1600" b="1" spc="-5" dirty="0">
                          <a:latin typeface="Centaur" pitchFamily="18" charset="0"/>
                          <a:ea typeface="Times New Roman"/>
                          <a:cs typeface="Calibri"/>
                        </a:rPr>
                        <a:t>,</a:t>
                      </a:r>
                      <a:r>
                        <a:rPr lang="en-US" sz="1600" b="1" dirty="0">
                          <a:latin typeface="Centaur" pitchFamily="18" charset="0"/>
                          <a:ea typeface="Times New Roman"/>
                          <a:cs typeface="Calibri"/>
                        </a:rPr>
                        <a:t>000</a:t>
                      </a:r>
                      <a:endParaRPr lang="en-US" sz="1600" b="1" dirty="0">
                        <a:latin typeface="Centaur" pitchFamily="18" charset="0"/>
                        <a:ea typeface="Times New Roman"/>
                        <a:cs typeface="Times New Roman"/>
                      </a:endParaRPr>
                    </a:p>
                  </a:txBody>
                  <a:tcPr marL="0" marR="0" marT="0" marB="0">
                    <a:lnL w="12700" cap="flat" cmpd="sng" algn="ctr">
                      <a:solidFill>
                        <a:srgbClr val="FEFFFF"/>
                      </a:solidFill>
                      <a:prstDash val="solid"/>
                      <a:round/>
                      <a:headEnd type="none" w="med" len="med"/>
                      <a:tailEnd type="none" w="med" len="med"/>
                    </a:lnL>
                    <a:lnR w="12700" cap="flat" cmpd="sng" algn="ctr">
                      <a:solidFill>
                        <a:srgbClr val="FEFFFF"/>
                      </a:solidFill>
                      <a:prstDash val="solid"/>
                      <a:round/>
                      <a:headEnd type="none" w="med" len="med"/>
                      <a:tailEnd type="none" w="med" len="med"/>
                    </a:lnR>
                    <a:lnT w="38100" cap="flat" cmpd="sng" algn="ctr">
                      <a:solidFill>
                        <a:srgbClr val="FEFFFF"/>
                      </a:solidFill>
                      <a:prstDash val="solid"/>
                      <a:round/>
                      <a:headEnd type="none" w="med" len="med"/>
                      <a:tailEnd type="none" w="med" len="med"/>
                    </a:lnT>
                    <a:lnB w="12700" cap="flat" cmpd="sng" algn="ctr">
                      <a:solidFill>
                        <a:srgbClr val="FEFFFF"/>
                      </a:solidFill>
                      <a:prstDash val="solid"/>
                      <a:round/>
                      <a:headEnd type="none" w="med" len="med"/>
                      <a:tailEnd type="none" w="med" len="med"/>
                    </a:lnB>
                    <a:solidFill>
                      <a:schemeClr val="accent4"/>
                    </a:solidFill>
                  </a:tcPr>
                </a:tc>
                <a:tc>
                  <a:txBody>
                    <a:bodyPr/>
                    <a:lstStyle/>
                    <a:p>
                      <a:pPr marL="452438" marR="839470" indent="0" algn="ctr">
                        <a:lnSpc>
                          <a:spcPct val="115000"/>
                        </a:lnSpc>
                        <a:spcBef>
                          <a:spcPts val="175"/>
                        </a:spcBef>
                        <a:spcAft>
                          <a:spcPts val="0"/>
                        </a:spcAft>
                      </a:pPr>
                      <a:r>
                        <a:rPr lang="en-US" sz="1600" b="1" dirty="0" smtClean="0">
                          <a:latin typeface="Centaur" pitchFamily="18" charset="0"/>
                          <a:ea typeface="Times New Roman"/>
                          <a:cs typeface="Calibri"/>
                        </a:rPr>
                        <a:t>     20</a:t>
                      </a:r>
                      <a:endParaRPr lang="en-US" sz="1600" b="1" dirty="0">
                        <a:latin typeface="Centaur" pitchFamily="18" charset="0"/>
                        <a:ea typeface="Times New Roman"/>
                        <a:cs typeface="Times New Roman"/>
                      </a:endParaRPr>
                    </a:p>
                  </a:txBody>
                  <a:tcPr marL="0" marR="0" marT="0" marB="0">
                    <a:lnL w="12700" cap="flat" cmpd="sng" algn="ctr">
                      <a:solidFill>
                        <a:srgbClr val="FEFFFF"/>
                      </a:solidFill>
                      <a:prstDash val="solid"/>
                      <a:round/>
                      <a:headEnd type="none" w="med" len="med"/>
                      <a:tailEnd type="none" w="med" len="med"/>
                    </a:lnL>
                    <a:lnR w="12700" cap="flat" cmpd="sng" algn="ctr">
                      <a:solidFill>
                        <a:srgbClr val="FEFFFF"/>
                      </a:solidFill>
                      <a:prstDash val="solid"/>
                      <a:round/>
                      <a:headEnd type="none" w="med" len="med"/>
                      <a:tailEnd type="none" w="med" len="med"/>
                    </a:lnR>
                    <a:lnT w="38100" cap="flat" cmpd="sng" algn="ctr">
                      <a:solidFill>
                        <a:srgbClr val="FEFFFF"/>
                      </a:solidFill>
                      <a:prstDash val="solid"/>
                      <a:round/>
                      <a:headEnd type="none" w="med" len="med"/>
                      <a:tailEnd type="none" w="med" len="med"/>
                    </a:lnT>
                    <a:lnB w="12700" cap="flat" cmpd="sng" algn="ctr">
                      <a:solidFill>
                        <a:srgbClr val="FEFFFF"/>
                      </a:solidFill>
                      <a:prstDash val="solid"/>
                      <a:round/>
                      <a:headEnd type="none" w="med" len="med"/>
                      <a:tailEnd type="none" w="med" len="med"/>
                    </a:lnB>
                    <a:solidFill>
                      <a:schemeClr val="accent4"/>
                    </a:solidFill>
                  </a:tcPr>
                </a:tc>
              </a:tr>
              <a:tr h="328319">
                <a:tc>
                  <a:txBody>
                    <a:bodyPr/>
                    <a:lstStyle/>
                    <a:p>
                      <a:pPr marL="85090" marR="0">
                        <a:lnSpc>
                          <a:spcPct val="115000"/>
                        </a:lnSpc>
                        <a:spcBef>
                          <a:spcPts val="275"/>
                        </a:spcBef>
                        <a:spcAft>
                          <a:spcPts val="0"/>
                        </a:spcAft>
                      </a:pPr>
                      <a:r>
                        <a:rPr lang="en-US" sz="1600" b="1" dirty="0" err="1">
                          <a:latin typeface="Centaur" pitchFamily="18" charset="0"/>
                          <a:ea typeface="Times New Roman"/>
                          <a:cs typeface="Calibri"/>
                        </a:rPr>
                        <a:t>E</a:t>
                      </a:r>
                      <a:r>
                        <a:rPr lang="en-US" sz="1600" b="1" spc="-5" dirty="0" err="1">
                          <a:latin typeface="Centaur" pitchFamily="18" charset="0"/>
                          <a:ea typeface="Times New Roman"/>
                          <a:cs typeface="Calibri"/>
                        </a:rPr>
                        <a:t>l</a:t>
                      </a:r>
                      <a:r>
                        <a:rPr lang="en-US" sz="1600" b="1" spc="5" dirty="0" err="1">
                          <a:latin typeface="Centaur" pitchFamily="18" charset="0"/>
                          <a:ea typeface="Times New Roman"/>
                          <a:cs typeface="Calibri"/>
                        </a:rPr>
                        <a:t>e</a:t>
                      </a:r>
                      <a:r>
                        <a:rPr lang="en-US" sz="1600" b="1" spc="-5" dirty="0" err="1">
                          <a:latin typeface="Centaur" pitchFamily="18" charset="0"/>
                          <a:ea typeface="Times New Roman"/>
                          <a:cs typeface="Calibri"/>
                        </a:rPr>
                        <a:t>ct</a:t>
                      </a:r>
                      <a:r>
                        <a:rPr lang="en-US" sz="1600" b="1" spc="-30" dirty="0" err="1">
                          <a:latin typeface="Centaur" pitchFamily="18" charset="0"/>
                          <a:ea typeface="Times New Roman"/>
                          <a:cs typeface="Calibri"/>
                        </a:rPr>
                        <a:t>r</a:t>
                      </a:r>
                      <a:r>
                        <a:rPr lang="en-US" sz="1600" b="1" dirty="0" err="1">
                          <a:latin typeface="Centaur" pitchFamily="18" charset="0"/>
                          <a:ea typeface="Times New Roman"/>
                          <a:cs typeface="Calibri"/>
                        </a:rPr>
                        <a:t>o</a:t>
                      </a:r>
                      <a:r>
                        <a:rPr lang="en-US" sz="1600" b="1" spc="5" dirty="0" err="1">
                          <a:latin typeface="Centaur" pitchFamily="18" charset="0"/>
                          <a:ea typeface="Times New Roman"/>
                          <a:cs typeface="Calibri"/>
                        </a:rPr>
                        <a:t>d</a:t>
                      </a:r>
                      <a:r>
                        <a:rPr lang="en-US" sz="1600" b="1" spc="-5" dirty="0" err="1">
                          <a:latin typeface="Centaur" pitchFamily="18" charset="0"/>
                          <a:ea typeface="Times New Roman"/>
                          <a:cs typeface="Calibri"/>
                        </a:rPr>
                        <a:t>i</a:t>
                      </a:r>
                      <a:r>
                        <a:rPr lang="en-US" sz="1600" b="1" dirty="0" err="1">
                          <a:latin typeface="Centaur" pitchFamily="18" charset="0"/>
                          <a:ea typeface="Times New Roman"/>
                          <a:cs typeface="Calibri"/>
                        </a:rPr>
                        <a:t>a</a:t>
                      </a:r>
                      <a:r>
                        <a:rPr lang="en-US" sz="1600" b="1" spc="-5" dirty="0" err="1">
                          <a:latin typeface="Centaur" pitchFamily="18" charset="0"/>
                          <a:ea typeface="Times New Roman"/>
                          <a:cs typeface="Calibri"/>
                        </a:rPr>
                        <a:t>l</a:t>
                      </a:r>
                      <a:r>
                        <a:rPr lang="en-US" sz="1600" b="1" spc="-10" dirty="0" err="1">
                          <a:latin typeface="Centaur" pitchFamily="18" charset="0"/>
                          <a:ea typeface="Times New Roman"/>
                          <a:cs typeface="Calibri"/>
                        </a:rPr>
                        <a:t>y</a:t>
                      </a:r>
                      <a:r>
                        <a:rPr lang="en-US" sz="1600" b="1" spc="5" dirty="0" err="1">
                          <a:latin typeface="Centaur" pitchFamily="18" charset="0"/>
                          <a:ea typeface="Times New Roman"/>
                          <a:cs typeface="Calibri"/>
                        </a:rPr>
                        <a:t>s</a:t>
                      </a:r>
                      <a:r>
                        <a:rPr lang="en-US" sz="1600" b="1" spc="-5" dirty="0" err="1">
                          <a:latin typeface="Centaur" pitchFamily="18" charset="0"/>
                          <a:ea typeface="Times New Roman"/>
                          <a:cs typeface="Calibri"/>
                        </a:rPr>
                        <a:t>i</a:t>
                      </a:r>
                      <a:r>
                        <a:rPr lang="en-US" sz="1600" b="1" dirty="0" err="1">
                          <a:latin typeface="Centaur" pitchFamily="18" charset="0"/>
                          <a:ea typeface="Times New Roman"/>
                          <a:cs typeface="Calibri"/>
                        </a:rPr>
                        <a:t>s</a:t>
                      </a:r>
                      <a:endParaRPr lang="en-US" sz="1600" b="1" dirty="0">
                        <a:latin typeface="Centaur" pitchFamily="18" charset="0"/>
                        <a:ea typeface="Times New Roman"/>
                        <a:cs typeface="Times New Roman"/>
                      </a:endParaRPr>
                    </a:p>
                  </a:txBody>
                  <a:tcPr marL="0" marR="0" marT="0" marB="0">
                    <a:lnL w="12700" cap="flat" cmpd="sng" algn="ctr">
                      <a:solidFill>
                        <a:srgbClr val="FEFFFF"/>
                      </a:solidFill>
                      <a:prstDash val="solid"/>
                      <a:round/>
                      <a:headEnd type="none" w="med" len="med"/>
                      <a:tailEnd type="none" w="med" len="med"/>
                    </a:lnL>
                    <a:lnR w="12700" cap="flat" cmpd="sng" algn="ctr">
                      <a:solidFill>
                        <a:srgbClr val="FEFFFF"/>
                      </a:solidFill>
                      <a:prstDash val="solid"/>
                      <a:round/>
                      <a:headEnd type="none" w="med" len="med"/>
                      <a:tailEnd type="none" w="med" len="med"/>
                    </a:lnR>
                    <a:lnT w="12700" cap="flat" cmpd="sng" algn="ctr">
                      <a:solidFill>
                        <a:srgbClr val="FEFFFF"/>
                      </a:solidFill>
                      <a:prstDash val="solid"/>
                      <a:round/>
                      <a:headEnd type="none" w="med" len="med"/>
                      <a:tailEnd type="none" w="med" len="med"/>
                    </a:lnT>
                    <a:lnB w="12700" cap="flat" cmpd="sng" algn="ctr">
                      <a:solidFill>
                        <a:srgbClr val="FEFFFF"/>
                      </a:solidFill>
                      <a:prstDash val="solid"/>
                      <a:round/>
                      <a:headEnd type="none" w="med" len="med"/>
                      <a:tailEnd type="none" w="med" len="med"/>
                    </a:lnB>
                    <a:solidFill>
                      <a:schemeClr val="accent4"/>
                    </a:solidFill>
                  </a:tcPr>
                </a:tc>
                <a:tc>
                  <a:txBody>
                    <a:bodyPr/>
                    <a:lstStyle/>
                    <a:p>
                      <a:pPr marL="511175" marR="941070" indent="0" algn="ctr">
                        <a:lnSpc>
                          <a:spcPct val="115000"/>
                        </a:lnSpc>
                        <a:spcBef>
                          <a:spcPts val="275"/>
                        </a:spcBef>
                        <a:spcAft>
                          <a:spcPts val="0"/>
                        </a:spcAft>
                      </a:pPr>
                      <a:r>
                        <a:rPr lang="en-US" sz="1600" b="1" dirty="0">
                          <a:latin typeface="Centaur" pitchFamily="18" charset="0"/>
                          <a:ea typeface="Times New Roman"/>
                          <a:cs typeface="Calibri"/>
                        </a:rPr>
                        <a:t>40</a:t>
                      </a:r>
                      <a:r>
                        <a:rPr lang="en-US" sz="1600" b="1" spc="-5" dirty="0">
                          <a:latin typeface="Centaur" pitchFamily="18" charset="0"/>
                          <a:ea typeface="Times New Roman"/>
                          <a:cs typeface="Calibri"/>
                        </a:rPr>
                        <a:t>,</a:t>
                      </a:r>
                      <a:r>
                        <a:rPr lang="en-US" sz="1600" b="1" dirty="0">
                          <a:latin typeface="Centaur" pitchFamily="18" charset="0"/>
                          <a:ea typeface="Times New Roman"/>
                          <a:cs typeface="Calibri"/>
                        </a:rPr>
                        <a:t>000</a:t>
                      </a:r>
                      <a:endParaRPr lang="en-US" sz="1600" b="1" dirty="0">
                        <a:latin typeface="Centaur" pitchFamily="18" charset="0"/>
                        <a:ea typeface="Times New Roman"/>
                        <a:cs typeface="Times New Roman"/>
                      </a:endParaRPr>
                    </a:p>
                  </a:txBody>
                  <a:tcPr marL="0" marR="0" marT="0" marB="0">
                    <a:lnL w="12700" cap="flat" cmpd="sng" algn="ctr">
                      <a:solidFill>
                        <a:srgbClr val="FEFFFF"/>
                      </a:solidFill>
                      <a:prstDash val="solid"/>
                      <a:round/>
                      <a:headEnd type="none" w="med" len="med"/>
                      <a:tailEnd type="none" w="med" len="med"/>
                    </a:lnL>
                    <a:lnR w="12700" cap="flat" cmpd="sng" algn="ctr">
                      <a:solidFill>
                        <a:srgbClr val="FEFFFF"/>
                      </a:solidFill>
                      <a:prstDash val="solid"/>
                      <a:round/>
                      <a:headEnd type="none" w="med" len="med"/>
                      <a:tailEnd type="none" w="med" len="med"/>
                    </a:lnR>
                    <a:lnT w="12700" cap="flat" cmpd="sng" algn="ctr">
                      <a:solidFill>
                        <a:srgbClr val="FEFFFF"/>
                      </a:solidFill>
                      <a:prstDash val="solid"/>
                      <a:round/>
                      <a:headEnd type="none" w="med" len="med"/>
                      <a:tailEnd type="none" w="med" len="med"/>
                    </a:lnT>
                    <a:lnB w="12700" cap="flat" cmpd="sng" algn="ctr">
                      <a:solidFill>
                        <a:srgbClr val="FEFFFF"/>
                      </a:solidFill>
                      <a:prstDash val="solid"/>
                      <a:round/>
                      <a:headEnd type="none" w="med" len="med"/>
                      <a:tailEnd type="none" w="med" len="med"/>
                    </a:lnB>
                    <a:solidFill>
                      <a:schemeClr val="accent4"/>
                    </a:solidFill>
                  </a:tcPr>
                </a:tc>
                <a:tc>
                  <a:txBody>
                    <a:bodyPr/>
                    <a:lstStyle/>
                    <a:p>
                      <a:pPr marL="519113" marR="920750" indent="0" algn="ctr">
                        <a:lnSpc>
                          <a:spcPct val="115000"/>
                        </a:lnSpc>
                        <a:spcBef>
                          <a:spcPts val="275"/>
                        </a:spcBef>
                        <a:spcAft>
                          <a:spcPts val="0"/>
                        </a:spcAft>
                      </a:pPr>
                      <a:r>
                        <a:rPr lang="en-US" sz="1600" b="1" dirty="0" smtClean="0">
                          <a:latin typeface="Centaur" pitchFamily="18" charset="0"/>
                          <a:ea typeface="Times New Roman"/>
                          <a:cs typeface="Calibri"/>
                        </a:rPr>
                        <a:t>    -</a:t>
                      </a:r>
                      <a:endParaRPr lang="en-US" sz="1600" b="1" dirty="0">
                        <a:latin typeface="Centaur" pitchFamily="18" charset="0"/>
                        <a:ea typeface="Times New Roman"/>
                        <a:cs typeface="Times New Roman"/>
                      </a:endParaRPr>
                    </a:p>
                  </a:txBody>
                  <a:tcPr marL="0" marR="0" marT="0" marB="0">
                    <a:lnL w="12700" cap="flat" cmpd="sng" algn="ctr">
                      <a:solidFill>
                        <a:srgbClr val="FEFFFF"/>
                      </a:solidFill>
                      <a:prstDash val="solid"/>
                      <a:round/>
                      <a:headEnd type="none" w="med" len="med"/>
                      <a:tailEnd type="none" w="med" len="med"/>
                    </a:lnL>
                    <a:lnR w="12700" cap="flat" cmpd="sng" algn="ctr">
                      <a:solidFill>
                        <a:srgbClr val="FEFFFF"/>
                      </a:solidFill>
                      <a:prstDash val="solid"/>
                      <a:round/>
                      <a:headEnd type="none" w="med" len="med"/>
                      <a:tailEnd type="none" w="med" len="med"/>
                    </a:lnR>
                    <a:lnT w="12700" cap="flat" cmpd="sng" algn="ctr">
                      <a:solidFill>
                        <a:srgbClr val="FEFFFF"/>
                      </a:solidFill>
                      <a:prstDash val="solid"/>
                      <a:round/>
                      <a:headEnd type="none" w="med" len="med"/>
                      <a:tailEnd type="none" w="med" len="med"/>
                    </a:lnT>
                    <a:lnB w="12700" cap="flat" cmpd="sng" algn="ctr">
                      <a:solidFill>
                        <a:srgbClr val="FEFFFF"/>
                      </a:solidFill>
                      <a:prstDash val="solid"/>
                      <a:round/>
                      <a:headEnd type="none" w="med" len="med"/>
                      <a:tailEnd type="none" w="med" len="med"/>
                    </a:lnB>
                    <a:solidFill>
                      <a:schemeClr val="accent4"/>
                    </a:solidFill>
                  </a:tcPr>
                </a:tc>
              </a:tr>
              <a:tr h="328319">
                <a:tc>
                  <a:txBody>
                    <a:bodyPr/>
                    <a:lstStyle/>
                    <a:p>
                      <a:pPr marL="85090" marR="0">
                        <a:lnSpc>
                          <a:spcPct val="115000"/>
                        </a:lnSpc>
                        <a:spcBef>
                          <a:spcPts val="275"/>
                        </a:spcBef>
                        <a:spcAft>
                          <a:spcPts val="0"/>
                        </a:spcAft>
                      </a:pPr>
                      <a:r>
                        <a:rPr lang="en-US" sz="1600" b="1" spc="-40">
                          <a:latin typeface="Centaur" pitchFamily="18" charset="0"/>
                          <a:ea typeface="Times New Roman"/>
                          <a:cs typeface="Calibri"/>
                        </a:rPr>
                        <a:t>R</a:t>
                      </a:r>
                      <a:r>
                        <a:rPr lang="en-US" sz="1600" b="1" spc="-10">
                          <a:latin typeface="Centaur" pitchFamily="18" charset="0"/>
                          <a:ea typeface="Times New Roman"/>
                          <a:cs typeface="Calibri"/>
                        </a:rPr>
                        <a:t>ev</a:t>
                      </a:r>
                      <a:r>
                        <a:rPr lang="en-US" sz="1600" b="1" spc="5">
                          <a:latin typeface="Centaur" pitchFamily="18" charset="0"/>
                          <a:ea typeface="Times New Roman"/>
                          <a:cs typeface="Calibri"/>
                        </a:rPr>
                        <a:t>e</a:t>
                      </a:r>
                      <a:r>
                        <a:rPr lang="en-US" sz="1600" b="1" spc="-40">
                          <a:latin typeface="Centaur" pitchFamily="18" charset="0"/>
                          <a:ea typeface="Times New Roman"/>
                          <a:cs typeface="Calibri"/>
                        </a:rPr>
                        <a:t>r</a:t>
                      </a:r>
                      <a:r>
                        <a:rPr lang="en-US" sz="1600" b="1" spc="5">
                          <a:latin typeface="Centaur" pitchFamily="18" charset="0"/>
                          <a:ea typeface="Times New Roman"/>
                          <a:cs typeface="Calibri"/>
                        </a:rPr>
                        <a:t>s</a:t>
                      </a:r>
                      <a:r>
                        <a:rPr lang="en-US" sz="1600" b="1">
                          <a:latin typeface="Centaur" pitchFamily="18" charset="0"/>
                          <a:ea typeface="Times New Roman"/>
                          <a:cs typeface="Calibri"/>
                        </a:rPr>
                        <a:t>e</a:t>
                      </a:r>
                      <a:r>
                        <a:rPr lang="en-US" sz="1600" b="1" spc="-5">
                          <a:latin typeface="Centaur" pitchFamily="18" charset="0"/>
                          <a:ea typeface="Times New Roman"/>
                          <a:cs typeface="Calibri"/>
                        </a:rPr>
                        <a:t> </a:t>
                      </a:r>
                      <a:r>
                        <a:rPr lang="en-US" sz="1600" b="1">
                          <a:latin typeface="Centaur" pitchFamily="18" charset="0"/>
                          <a:ea typeface="Times New Roman"/>
                          <a:cs typeface="Calibri"/>
                        </a:rPr>
                        <a:t>o</a:t>
                      </a:r>
                      <a:r>
                        <a:rPr lang="en-US" sz="1600" b="1" spc="5">
                          <a:latin typeface="Centaur" pitchFamily="18" charset="0"/>
                          <a:ea typeface="Times New Roman"/>
                          <a:cs typeface="Calibri"/>
                        </a:rPr>
                        <a:t>s</a:t>
                      </a:r>
                      <a:r>
                        <a:rPr lang="en-US" sz="1600" b="1">
                          <a:latin typeface="Centaur" pitchFamily="18" charset="0"/>
                          <a:ea typeface="Times New Roman"/>
                          <a:cs typeface="Calibri"/>
                        </a:rPr>
                        <a:t>mo</a:t>
                      </a:r>
                      <a:r>
                        <a:rPr lang="en-US" sz="1600" b="1" spc="5">
                          <a:latin typeface="Centaur" pitchFamily="18" charset="0"/>
                          <a:ea typeface="Times New Roman"/>
                          <a:cs typeface="Calibri"/>
                        </a:rPr>
                        <a:t>s</a:t>
                      </a:r>
                      <a:r>
                        <a:rPr lang="en-US" sz="1600" b="1" spc="-5">
                          <a:latin typeface="Centaur" pitchFamily="18" charset="0"/>
                          <a:ea typeface="Times New Roman"/>
                          <a:cs typeface="Calibri"/>
                        </a:rPr>
                        <a:t>i</a:t>
                      </a:r>
                      <a:r>
                        <a:rPr lang="en-US" sz="1600" b="1">
                          <a:latin typeface="Centaur" pitchFamily="18" charset="0"/>
                          <a:ea typeface="Times New Roman"/>
                          <a:cs typeface="Calibri"/>
                        </a:rPr>
                        <a:t>s</a:t>
                      </a:r>
                      <a:endParaRPr lang="en-US" sz="1600" b="1">
                        <a:latin typeface="Centaur" pitchFamily="18" charset="0"/>
                        <a:ea typeface="Times New Roman"/>
                        <a:cs typeface="Times New Roman"/>
                      </a:endParaRPr>
                    </a:p>
                  </a:txBody>
                  <a:tcPr marL="0" marR="0" marT="0" marB="0">
                    <a:lnL w="12700" cap="flat" cmpd="sng" algn="ctr">
                      <a:solidFill>
                        <a:srgbClr val="FEFFFF"/>
                      </a:solidFill>
                      <a:prstDash val="solid"/>
                      <a:round/>
                      <a:headEnd type="none" w="med" len="med"/>
                      <a:tailEnd type="none" w="med" len="med"/>
                    </a:lnL>
                    <a:lnR w="12700" cap="flat" cmpd="sng" algn="ctr">
                      <a:solidFill>
                        <a:srgbClr val="FEFFFF"/>
                      </a:solidFill>
                      <a:prstDash val="solid"/>
                      <a:round/>
                      <a:headEnd type="none" w="med" len="med"/>
                      <a:tailEnd type="none" w="med" len="med"/>
                    </a:lnR>
                    <a:lnT w="12700" cap="flat" cmpd="sng" algn="ctr">
                      <a:solidFill>
                        <a:srgbClr val="FEFFFF"/>
                      </a:solidFill>
                      <a:prstDash val="solid"/>
                      <a:round/>
                      <a:headEnd type="none" w="med" len="med"/>
                      <a:tailEnd type="none" w="med" len="med"/>
                    </a:lnT>
                    <a:lnB w="12700" cap="flat" cmpd="sng" algn="ctr">
                      <a:solidFill>
                        <a:srgbClr val="FEFFFF"/>
                      </a:solidFill>
                      <a:prstDash val="solid"/>
                      <a:round/>
                      <a:headEnd type="none" w="med" len="med"/>
                      <a:tailEnd type="none" w="med" len="med"/>
                    </a:lnB>
                    <a:solidFill>
                      <a:schemeClr val="accent4"/>
                    </a:solidFill>
                  </a:tcPr>
                </a:tc>
                <a:tc>
                  <a:txBody>
                    <a:bodyPr/>
                    <a:lstStyle/>
                    <a:p>
                      <a:pPr marL="511175" marR="941070" indent="0" algn="ctr">
                        <a:lnSpc>
                          <a:spcPct val="115000"/>
                        </a:lnSpc>
                        <a:spcBef>
                          <a:spcPts val="275"/>
                        </a:spcBef>
                        <a:spcAft>
                          <a:spcPts val="0"/>
                        </a:spcAft>
                      </a:pPr>
                      <a:r>
                        <a:rPr lang="en-US" sz="1600" b="1" dirty="0">
                          <a:latin typeface="Centaur" pitchFamily="18" charset="0"/>
                          <a:ea typeface="Times New Roman"/>
                          <a:cs typeface="Calibri"/>
                        </a:rPr>
                        <a:t>35</a:t>
                      </a:r>
                      <a:r>
                        <a:rPr lang="en-US" sz="1600" b="1" spc="-5" dirty="0">
                          <a:latin typeface="Centaur" pitchFamily="18" charset="0"/>
                          <a:ea typeface="Times New Roman"/>
                          <a:cs typeface="Calibri"/>
                        </a:rPr>
                        <a:t>,</a:t>
                      </a:r>
                      <a:r>
                        <a:rPr lang="en-US" sz="1600" b="1" dirty="0">
                          <a:latin typeface="Centaur" pitchFamily="18" charset="0"/>
                          <a:ea typeface="Times New Roman"/>
                          <a:cs typeface="Calibri"/>
                        </a:rPr>
                        <a:t>000</a:t>
                      </a:r>
                      <a:endParaRPr lang="en-US" sz="1600" b="1" dirty="0">
                        <a:latin typeface="Centaur" pitchFamily="18" charset="0"/>
                        <a:ea typeface="Times New Roman"/>
                        <a:cs typeface="Times New Roman"/>
                      </a:endParaRPr>
                    </a:p>
                  </a:txBody>
                  <a:tcPr marL="0" marR="0" marT="0" marB="0">
                    <a:lnL w="12700" cap="flat" cmpd="sng" algn="ctr">
                      <a:solidFill>
                        <a:srgbClr val="FEFFFF"/>
                      </a:solidFill>
                      <a:prstDash val="solid"/>
                      <a:round/>
                      <a:headEnd type="none" w="med" len="med"/>
                      <a:tailEnd type="none" w="med" len="med"/>
                    </a:lnL>
                    <a:lnR w="12700" cap="flat" cmpd="sng" algn="ctr">
                      <a:solidFill>
                        <a:srgbClr val="FEFFFF"/>
                      </a:solidFill>
                      <a:prstDash val="solid"/>
                      <a:round/>
                      <a:headEnd type="none" w="med" len="med"/>
                      <a:tailEnd type="none" w="med" len="med"/>
                    </a:lnR>
                    <a:lnT w="12700" cap="flat" cmpd="sng" algn="ctr">
                      <a:solidFill>
                        <a:srgbClr val="FEFFFF"/>
                      </a:solidFill>
                      <a:prstDash val="solid"/>
                      <a:round/>
                      <a:headEnd type="none" w="med" len="med"/>
                      <a:tailEnd type="none" w="med" len="med"/>
                    </a:lnT>
                    <a:lnB w="12700" cap="flat" cmpd="sng" algn="ctr">
                      <a:solidFill>
                        <a:srgbClr val="FEFFFF"/>
                      </a:solidFill>
                      <a:prstDash val="solid"/>
                      <a:round/>
                      <a:headEnd type="none" w="med" len="med"/>
                      <a:tailEnd type="none" w="med" len="med"/>
                    </a:lnB>
                    <a:solidFill>
                      <a:schemeClr val="accent4"/>
                    </a:solidFill>
                  </a:tcPr>
                </a:tc>
                <a:tc>
                  <a:txBody>
                    <a:bodyPr/>
                    <a:lstStyle/>
                    <a:p>
                      <a:pPr marL="395288" marR="688340" indent="0" algn="ctr">
                        <a:lnSpc>
                          <a:spcPct val="115000"/>
                        </a:lnSpc>
                        <a:spcBef>
                          <a:spcPts val="275"/>
                        </a:spcBef>
                        <a:spcAft>
                          <a:spcPts val="0"/>
                        </a:spcAft>
                      </a:pPr>
                      <a:r>
                        <a:rPr lang="en-US" sz="1600" b="1" dirty="0" smtClean="0">
                          <a:latin typeface="Centaur" pitchFamily="18" charset="0"/>
                          <a:ea typeface="Times New Roman"/>
                          <a:cs typeface="Calibri"/>
                        </a:rPr>
                        <a:t>    15-30</a:t>
                      </a:r>
                      <a:endParaRPr lang="en-US" sz="1600" b="1" dirty="0">
                        <a:latin typeface="Centaur" pitchFamily="18" charset="0"/>
                        <a:ea typeface="Times New Roman"/>
                        <a:cs typeface="Times New Roman"/>
                      </a:endParaRPr>
                    </a:p>
                  </a:txBody>
                  <a:tcPr marL="0" marR="0" marT="0" marB="0">
                    <a:lnL w="12700" cap="flat" cmpd="sng" algn="ctr">
                      <a:solidFill>
                        <a:srgbClr val="FEFFFF"/>
                      </a:solidFill>
                      <a:prstDash val="solid"/>
                      <a:round/>
                      <a:headEnd type="none" w="med" len="med"/>
                      <a:tailEnd type="none" w="med" len="med"/>
                    </a:lnL>
                    <a:lnR w="12700" cap="flat" cmpd="sng" algn="ctr">
                      <a:solidFill>
                        <a:srgbClr val="FEFFFF"/>
                      </a:solidFill>
                      <a:prstDash val="solid"/>
                      <a:round/>
                      <a:headEnd type="none" w="med" len="med"/>
                      <a:tailEnd type="none" w="med" len="med"/>
                    </a:lnR>
                    <a:lnT w="12700" cap="flat" cmpd="sng" algn="ctr">
                      <a:solidFill>
                        <a:srgbClr val="FEFFFF"/>
                      </a:solidFill>
                      <a:prstDash val="solid"/>
                      <a:round/>
                      <a:headEnd type="none" w="med" len="med"/>
                      <a:tailEnd type="none" w="med" len="med"/>
                    </a:lnT>
                    <a:lnB w="12700" cap="flat" cmpd="sng" algn="ctr">
                      <a:solidFill>
                        <a:srgbClr val="FEFFFF"/>
                      </a:solidFill>
                      <a:prstDash val="solid"/>
                      <a:round/>
                      <a:headEnd type="none" w="med" len="med"/>
                      <a:tailEnd type="none" w="med" len="med"/>
                    </a:lnB>
                    <a:solidFill>
                      <a:schemeClr val="accent4"/>
                    </a:solidFill>
                  </a:tcPr>
                </a:tc>
              </a:tr>
              <a:tr h="328319">
                <a:tc>
                  <a:txBody>
                    <a:bodyPr/>
                    <a:lstStyle/>
                    <a:p>
                      <a:pPr marL="85090" marR="0">
                        <a:lnSpc>
                          <a:spcPct val="115000"/>
                        </a:lnSpc>
                        <a:spcBef>
                          <a:spcPts val="275"/>
                        </a:spcBef>
                        <a:spcAft>
                          <a:spcPts val="0"/>
                        </a:spcAft>
                      </a:pPr>
                      <a:r>
                        <a:rPr lang="en-US" sz="1600" b="1" spc="-40">
                          <a:latin typeface="Centaur" pitchFamily="18" charset="0"/>
                          <a:ea typeface="Times New Roman"/>
                          <a:cs typeface="Calibri"/>
                        </a:rPr>
                        <a:t>E</a:t>
                      </a:r>
                      <a:r>
                        <a:rPr lang="en-US" sz="1600" b="1" spc="-20">
                          <a:latin typeface="Centaur" pitchFamily="18" charset="0"/>
                          <a:ea typeface="Times New Roman"/>
                          <a:cs typeface="Calibri"/>
                        </a:rPr>
                        <a:t>v</a:t>
                      </a:r>
                      <a:r>
                        <a:rPr lang="en-US" sz="1600" b="1">
                          <a:latin typeface="Centaur" pitchFamily="18" charset="0"/>
                          <a:ea typeface="Times New Roman"/>
                          <a:cs typeface="Calibri"/>
                        </a:rPr>
                        <a:t>a</a:t>
                      </a:r>
                      <a:r>
                        <a:rPr lang="en-US" sz="1600" b="1" spc="5">
                          <a:latin typeface="Centaur" pitchFamily="18" charset="0"/>
                          <a:ea typeface="Times New Roman"/>
                          <a:cs typeface="Calibri"/>
                        </a:rPr>
                        <a:t>p</a:t>
                      </a:r>
                      <a:r>
                        <a:rPr lang="en-US" sz="1600" b="1">
                          <a:latin typeface="Centaur" pitchFamily="18" charset="0"/>
                          <a:ea typeface="Times New Roman"/>
                          <a:cs typeface="Calibri"/>
                        </a:rPr>
                        <a:t>o</a:t>
                      </a:r>
                      <a:r>
                        <a:rPr lang="en-US" sz="1600" b="1" spc="-40">
                          <a:latin typeface="Centaur" pitchFamily="18" charset="0"/>
                          <a:ea typeface="Times New Roman"/>
                          <a:cs typeface="Calibri"/>
                        </a:rPr>
                        <a:t>r</a:t>
                      </a:r>
                      <a:r>
                        <a:rPr lang="en-US" sz="1600" b="1" spc="-10">
                          <a:latin typeface="Centaur" pitchFamily="18" charset="0"/>
                          <a:ea typeface="Times New Roman"/>
                          <a:cs typeface="Calibri"/>
                        </a:rPr>
                        <a:t>a</a:t>
                      </a:r>
                      <a:r>
                        <a:rPr lang="en-US" sz="1600" b="1" spc="-5">
                          <a:latin typeface="Centaur" pitchFamily="18" charset="0"/>
                          <a:ea typeface="Times New Roman"/>
                          <a:cs typeface="Calibri"/>
                        </a:rPr>
                        <a:t>ti</a:t>
                      </a:r>
                      <a:r>
                        <a:rPr lang="en-US" sz="1600" b="1">
                          <a:latin typeface="Centaur" pitchFamily="18" charset="0"/>
                          <a:ea typeface="Times New Roman"/>
                          <a:cs typeface="Calibri"/>
                        </a:rPr>
                        <a:t>on</a:t>
                      </a:r>
                      <a:endParaRPr lang="en-US" sz="1600" b="1">
                        <a:latin typeface="Centaur" pitchFamily="18" charset="0"/>
                        <a:ea typeface="Times New Roman"/>
                        <a:cs typeface="Times New Roman"/>
                      </a:endParaRPr>
                    </a:p>
                  </a:txBody>
                  <a:tcPr marL="0" marR="0" marT="0" marB="0">
                    <a:lnL w="12700" cap="flat" cmpd="sng" algn="ctr">
                      <a:solidFill>
                        <a:srgbClr val="FEFFFF"/>
                      </a:solidFill>
                      <a:prstDash val="solid"/>
                      <a:round/>
                      <a:headEnd type="none" w="med" len="med"/>
                      <a:tailEnd type="none" w="med" len="med"/>
                    </a:lnL>
                    <a:lnR w="12700" cap="flat" cmpd="sng" algn="ctr">
                      <a:solidFill>
                        <a:srgbClr val="FEFFFF"/>
                      </a:solidFill>
                      <a:prstDash val="solid"/>
                      <a:round/>
                      <a:headEnd type="none" w="med" len="med"/>
                      <a:tailEnd type="none" w="med" len="med"/>
                    </a:lnR>
                    <a:lnT w="12700" cap="flat" cmpd="sng" algn="ctr">
                      <a:solidFill>
                        <a:srgbClr val="FEFFFF"/>
                      </a:solidFill>
                      <a:prstDash val="solid"/>
                      <a:round/>
                      <a:headEnd type="none" w="med" len="med"/>
                      <a:tailEnd type="none" w="med" len="med"/>
                    </a:lnT>
                    <a:lnB w="12700" cap="flat" cmpd="sng" algn="ctr">
                      <a:solidFill>
                        <a:srgbClr val="FEFFFF"/>
                      </a:solidFill>
                      <a:prstDash val="solid"/>
                      <a:round/>
                      <a:headEnd type="none" w="med" len="med"/>
                      <a:tailEnd type="none" w="med" len="med"/>
                    </a:lnB>
                    <a:solidFill>
                      <a:schemeClr val="accent4"/>
                    </a:solidFill>
                  </a:tcPr>
                </a:tc>
                <a:tc>
                  <a:txBody>
                    <a:bodyPr/>
                    <a:lstStyle/>
                    <a:p>
                      <a:pPr marL="514350" marR="883285" indent="0" algn="ctr">
                        <a:lnSpc>
                          <a:spcPct val="115000"/>
                        </a:lnSpc>
                        <a:spcBef>
                          <a:spcPts val="275"/>
                        </a:spcBef>
                        <a:spcAft>
                          <a:spcPts val="0"/>
                        </a:spcAft>
                      </a:pPr>
                      <a:r>
                        <a:rPr lang="en-US" sz="1600" b="1" dirty="0">
                          <a:latin typeface="Centaur" pitchFamily="18" charset="0"/>
                          <a:ea typeface="Times New Roman"/>
                          <a:cs typeface="Calibri"/>
                        </a:rPr>
                        <a:t>100</a:t>
                      </a:r>
                      <a:r>
                        <a:rPr lang="en-US" sz="1600" b="1" spc="-5" dirty="0">
                          <a:latin typeface="Centaur" pitchFamily="18" charset="0"/>
                          <a:ea typeface="Times New Roman"/>
                          <a:cs typeface="Calibri"/>
                        </a:rPr>
                        <a:t>,</a:t>
                      </a:r>
                      <a:r>
                        <a:rPr lang="en-US" sz="1600" b="1" dirty="0">
                          <a:latin typeface="Centaur" pitchFamily="18" charset="0"/>
                          <a:ea typeface="Times New Roman"/>
                          <a:cs typeface="Calibri"/>
                        </a:rPr>
                        <a:t>000</a:t>
                      </a:r>
                      <a:endParaRPr lang="en-US" sz="1600" b="1" dirty="0">
                        <a:latin typeface="Centaur" pitchFamily="18" charset="0"/>
                        <a:ea typeface="Times New Roman"/>
                        <a:cs typeface="Times New Roman"/>
                      </a:endParaRPr>
                    </a:p>
                  </a:txBody>
                  <a:tcPr marL="0" marR="0" marT="0" marB="0">
                    <a:lnL w="12700" cap="flat" cmpd="sng" algn="ctr">
                      <a:solidFill>
                        <a:srgbClr val="FEFFFF"/>
                      </a:solidFill>
                      <a:prstDash val="solid"/>
                      <a:round/>
                      <a:headEnd type="none" w="med" len="med"/>
                      <a:tailEnd type="none" w="med" len="med"/>
                    </a:lnL>
                    <a:lnR w="12700" cap="flat" cmpd="sng" algn="ctr">
                      <a:solidFill>
                        <a:srgbClr val="FEFFFF"/>
                      </a:solidFill>
                      <a:prstDash val="solid"/>
                      <a:round/>
                      <a:headEnd type="none" w="med" len="med"/>
                      <a:tailEnd type="none" w="med" len="med"/>
                    </a:lnR>
                    <a:lnT w="12700" cap="flat" cmpd="sng" algn="ctr">
                      <a:solidFill>
                        <a:srgbClr val="FEFFFF"/>
                      </a:solidFill>
                      <a:prstDash val="solid"/>
                      <a:round/>
                      <a:headEnd type="none" w="med" len="med"/>
                      <a:tailEnd type="none" w="med" len="med"/>
                    </a:lnT>
                    <a:lnB w="12700" cap="flat" cmpd="sng" algn="ctr">
                      <a:solidFill>
                        <a:srgbClr val="FEFFFF"/>
                      </a:solidFill>
                      <a:prstDash val="solid"/>
                      <a:round/>
                      <a:headEnd type="none" w="med" len="med"/>
                      <a:tailEnd type="none" w="med" len="med"/>
                    </a:lnB>
                    <a:solidFill>
                      <a:schemeClr val="accent4"/>
                    </a:solidFill>
                  </a:tcPr>
                </a:tc>
                <a:tc>
                  <a:txBody>
                    <a:bodyPr/>
                    <a:lstStyle/>
                    <a:p>
                      <a:pPr marL="0" marR="781685" indent="0" algn="ctr">
                        <a:lnSpc>
                          <a:spcPct val="115000"/>
                        </a:lnSpc>
                        <a:spcBef>
                          <a:spcPts val="275"/>
                        </a:spcBef>
                        <a:spcAft>
                          <a:spcPts val="0"/>
                        </a:spcAft>
                      </a:pPr>
                      <a:r>
                        <a:rPr lang="en-US" sz="1600" b="1" dirty="0" smtClean="0">
                          <a:latin typeface="Centaur" pitchFamily="18" charset="0"/>
                          <a:ea typeface="Times New Roman"/>
                          <a:cs typeface="Calibri"/>
                        </a:rPr>
                        <a:t>               400</a:t>
                      </a:r>
                      <a:endParaRPr lang="en-US" sz="1600" b="1" dirty="0">
                        <a:latin typeface="Centaur" pitchFamily="18" charset="0"/>
                        <a:ea typeface="Times New Roman"/>
                        <a:cs typeface="Times New Roman"/>
                      </a:endParaRPr>
                    </a:p>
                  </a:txBody>
                  <a:tcPr marL="0" marR="0" marT="0" marB="0">
                    <a:lnL w="12700" cap="flat" cmpd="sng" algn="ctr">
                      <a:solidFill>
                        <a:srgbClr val="FEFFFF"/>
                      </a:solidFill>
                      <a:prstDash val="solid"/>
                      <a:round/>
                      <a:headEnd type="none" w="med" len="med"/>
                      <a:tailEnd type="none" w="med" len="med"/>
                    </a:lnL>
                    <a:lnR w="12700" cap="flat" cmpd="sng" algn="ctr">
                      <a:solidFill>
                        <a:srgbClr val="FEFFFF"/>
                      </a:solidFill>
                      <a:prstDash val="solid"/>
                      <a:round/>
                      <a:headEnd type="none" w="med" len="med"/>
                      <a:tailEnd type="none" w="med" len="med"/>
                    </a:lnR>
                    <a:lnT w="12700" cap="flat" cmpd="sng" algn="ctr">
                      <a:solidFill>
                        <a:srgbClr val="FEFFFF"/>
                      </a:solidFill>
                      <a:prstDash val="solid"/>
                      <a:round/>
                      <a:headEnd type="none" w="med" len="med"/>
                      <a:tailEnd type="none" w="med" len="med"/>
                    </a:lnT>
                    <a:lnB w="12700" cap="flat" cmpd="sng" algn="ctr">
                      <a:solidFill>
                        <a:srgbClr val="FEFFFF"/>
                      </a:solidFill>
                      <a:prstDash val="solid"/>
                      <a:round/>
                      <a:headEnd type="none" w="med" len="med"/>
                      <a:tailEnd type="none" w="med" len="med"/>
                    </a:lnB>
                    <a:solidFill>
                      <a:schemeClr val="accent4"/>
                    </a:solidFill>
                  </a:tcPr>
                </a:tc>
              </a:tr>
              <a:tr h="328319">
                <a:tc>
                  <a:txBody>
                    <a:bodyPr/>
                    <a:lstStyle/>
                    <a:p>
                      <a:pPr marL="85090" marR="0">
                        <a:lnSpc>
                          <a:spcPct val="115000"/>
                        </a:lnSpc>
                        <a:spcBef>
                          <a:spcPts val="275"/>
                        </a:spcBef>
                        <a:spcAft>
                          <a:spcPts val="0"/>
                        </a:spcAft>
                      </a:pPr>
                      <a:r>
                        <a:rPr lang="en-US" sz="1600" b="1" spc="-5" dirty="0">
                          <a:latin typeface="Centaur" pitchFamily="18" charset="0"/>
                          <a:ea typeface="Times New Roman"/>
                          <a:cs typeface="Calibri"/>
                        </a:rPr>
                        <a:t>M</a:t>
                      </a:r>
                      <a:r>
                        <a:rPr lang="en-US" sz="1600" b="1" spc="5" dirty="0">
                          <a:latin typeface="Centaur" pitchFamily="18" charset="0"/>
                          <a:ea typeface="Times New Roman"/>
                          <a:cs typeface="Calibri"/>
                        </a:rPr>
                        <a:t>e</a:t>
                      </a:r>
                      <a:r>
                        <a:rPr lang="en-US" sz="1600" b="1" dirty="0">
                          <a:latin typeface="Centaur" pitchFamily="18" charset="0"/>
                          <a:ea typeface="Times New Roman"/>
                          <a:cs typeface="Calibri"/>
                        </a:rPr>
                        <a:t>m</a:t>
                      </a:r>
                      <a:r>
                        <a:rPr lang="en-US" sz="1600" b="1" spc="5" dirty="0">
                          <a:latin typeface="Centaur" pitchFamily="18" charset="0"/>
                          <a:ea typeface="Times New Roman"/>
                          <a:cs typeface="Calibri"/>
                        </a:rPr>
                        <a:t>b</a:t>
                      </a:r>
                      <a:r>
                        <a:rPr lang="en-US" sz="1600" b="1" spc="-40" dirty="0">
                          <a:latin typeface="Centaur" pitchFamily="18" charset="0"/>
                          <a:ea typeface="Times New Roman"/>
                          <a:cs typeface="Calibri"/>
                        </a:rPr>
                        <a:t>r</a:t>
                      </a:r>
                      <a:r>
                        <a:rPr lang="en-US" sz="1600" b="1" dirty="0">
                          <a:latin typeface="Centaur" pitchFamily="18" charset="0"/>
                          <a:ea typeface="Times New Roman"/>
                          <a:cs typeface="Calibri"/>
                        </a:rPr>
                        <a:t>a</a:t>
                      </a:r>
                      <a:r>
                        <a:rPr lang="en-US" sz="1600" b="1" spc="5" dirty="0">
                          <a:latin typeface="Centaur" pitchFamily="18" charset="0"/>
                          <a:ea typeface="Times New Roman"/>
                          <a:cs typeface="Calibri"/>
                        </a:rPr>
                        <a:t>n</a:t>
                      </a:r>
                      <a:r>
                        <a:rPr lang="en-US" sz="1600" b="1" dirty="0">
                          <a:latin typeface="Centaur" pitchFamily="18" charset="0"/>
                          <a:ea typeface="Times New Roman"/>
                          <a:cs typeface="Calibri"/>
                        </a:rPr>
                        <a:t>e</a:t>
                      </a:r>
                      <a:r>
                        <a:rPr lang="en-US" sz="1600" b="1" spc="-5" dirty="0">
                          <a:latin typeface="Centaur" pitchFamily="18" charset="0"/>
                          <a:ea typeface="Times New Roman"/>
                          <a:cs typeface="Calibri"/>
                        </a:rPr>
                        <a:t> </a:t>
                      </a:r>
                      <a:r>
                        <a:rPr lang="en-US" sz="1600" b="1" spc="5" dirty="0">
                          <a:latin typeface="Centaur" pitchFamily="18" charset="0"/>
                          <a:ea typeface="Times New Roman"/>
                          <a:cs typeface="Calibri"/>
                        </a:rPr>
                        <a:t>d</a:t>
                      </a:r>
                      <a:r>
                        <a:rPr lang="en-US" sz="1600" b="1" spc="-5" dirty="0">
                          <a:latin typeface="Centaur" pitchFamily="18" charset="0"/>
                          <a:ea typeface="Times New Roman"/>
                          <a:cs typeface="Calibri"/>
                        </a:rPr>
                        <a:t>i</a:t>
                      </a:r>
                      <a:r>
                        <a:rPr lang="en-US" sz="1600" b="1" spc="-20" dirty="0">
                          <a:latin typeface="Centaur" pitchFamily="18" charset="0"/>
                          <a:ea typeface="Times New Roman"/>
                          <a:cs typeface="Calibri"/>
                        </a:rPr>
                        <a:t>s</a:t>
                      </a:r>
                      <a:r>
                        <a:rPr lang="en-US" sz="1600" b="1" spc="-5" dirty="0">
                          <a:latin typeface="Centaur" pitchFamily="18" charset="0"/>
                          <a:ea typeface="Times New Roman"/>
                          <a:cs typeface="Calibri"/>
                        </a:rPr>
                        <a:t>till</a:t>
                      </a:r>
                      <a:r>
                        <a:rPr lang="en-US" sz="1600" b="1" spc="-10" dirty="0">
                          <a:latin typeface="Centaur" pitchFamily="18" charset="0"/>
                          <a:ea typeface="Times New Roman"/>
                          <a:cs typeface="Calibri"/>
                        </a:rPr>
                        <a:t>a</a:t>
                      </a:r>
                      <a:r>
                        <a:rPr lang="en-US" sz="1600" b="1" spc="-5" dirty="0">
                          <a:latin typeface="Centaur" pitchFamily="18" charset="0"/>
                          <a:ea typeface="Times New Roman"/>
                          <a:cs typeface="Calibri"/>
                        </a:rPr>
                        <a:t>ti</a:t>
                      </a:r>
                      <a:r>
                        <a:rPr lang="en-US" sz="1600" b="1" dirty="0">
                          <a:latin typeface="Centaur" pitchFamily="18" charset="0"/>
                          <a:ea typeface="Times New Roman"/>
                          <a:cs typeface="Calibri"/>
                        </a:rPr>
                        <a:t>on</a:t>
                      </a:r>
                      <a:endParaRPr lang="en-US" sz="1600" b="1" dirty="0">
                        <a:latin typeface="Centaur" pitchFamily="18" charset="0"/>
                        <a:ea typeface="Times New Roman"/>
                        <a:cs typeface="Times New Roman"/>
                      </a:endParaRPr>
                    </a:p>
                  </a:txBody>
                  <a:tcPr marL="0" marR="0" marT="0" marB="0">
                    <a:lnL w="12700" cap="flat" cmpd="sng" algn="ctr">
                      <a:solidFill>
                        <a:srgbClr val="FEFFFF"/>
                      </a:solidFill>
                      <a:prstDash val="solid"/>
                      <a:round/>
                      <a:headEnd type="none" w="med" len="med"/>
                      <a:tailEnd type="none" w="med" len="med"/>
                    </a:lnL>
                    <a:lnR w="12700" cap="flat" cmpd="sng" algn="ctr">
                      <a:solidFill>
                        <a:srgbClr val="FEFFFF"/>
                      </a:solidFill>
                      <a:prstDash val="solid"/>
                      <a:round/>
                      <a:headEnd type="none" w="med" len="med"/>
                      <a:tailEnd type="none" w="med" len="med"/>
                    </a:lnR>
                    <a:lnT w="12700" cap="flat" cmpd="sng" algn="ctr">
                      <a:solidFill>
                        <a:srgbClr val="FEFFFF"/>
                      </a:solidFill>
                      <a:prstDash val="solid"/>
                      <a:round/>
                      <a:headEnd type="none" w="med" len="med"/>
                      <a:tailEnd type="none" w="med" len="med"/>
                    </a:lnT>
                    <a:lnB w="12700" cap="flat" cmpd="sng" algn="ctr">
                      <a:solidFill>
                        <a:srgbClr val="FEFFFF"/>
                      </a:solidFill>
                      <a:prstDash val="solid"/>
                      <a:round/>
                      <a:headEnd type="none" w="med" len="med"/>
                      <a:tailEnd type="none" w="med" len="med"/>
                    </a:lnB>
                    <a:solidFill>
                      <a:schemeClr val="accent4"/>
                    </a:solidFill>
                  </a:tcPr>
                </a:tc>
                <a:tc>
                  <a:txBody>
                    <a:bodyPr/>
                    <a:lstStyle/>
                    <a:p>
                      <a:pPr marL="514350" marR="883285" indent="0" algn="ctr">
                        <a:lnSpc>
                          <a:spcPct val="115000"/>
                        </a:lnSpc>
                        <a:spcBef>
                          <a:spcPts val="275"/>
                        </a:spcBef>
                        <a:spcAft>
                          <a:spcPts val="0"/>
                        </a:spcAft>
                      </a:pPr>
                      <a:r>
                        <a:rPr lang="en-US" sz="1600" b="1" dirty="0">
                          <a:latin typeface="Centaur" pitchFamily="18" charset="0"/>
                          <a:ea typeface="Times New Roman"/>
                          <a:cs typeface="Calibri"/>
                        </a:rPr>
                        <a:t>250</a:t>
                      </a:r>
                      <a:r>
                        <a:rPr lang="en-US" sz="1600" b="1" spc="-5" dirty="0">
                          <a:latin typeface="Centaur" pitchFamily="18" charset="0"/>
                          <a:ea typeface="Times New Roman"/>
                          <a:cs typeface="Calibri"/>
                        </a:rPr>
                        <a:t>,</a:t>
                      </a:r>
                      <a:r>
                        <a:rPr lang="en-US" sz="1600" b="1" dirty="0">
                          <a:latin typeface="Centaur" pitchFamily="18" charset="0"/>
                          <a:ea typeface="Times New Roman"/>
                          <a:cs typeface="Calibri"/>
                        </a:rPr>
                        <a:t>000</a:t>
                      </a:r>
                      <a:endParaRPr lang="en-US" sz="1600" b="1" dirty="0">
                        <a:latin typeface="Centaur" pitchFamily="18" charset="0"/>
                        <a:ea typeface="Times New Roman"/>
                        <a:cs typeface="Times New Roman"/>
                      </a:endParaRPr>
                    </a:p>
                  </a:txBody>
                  <a:tcPr marL="0" marR="0" marT="0" marB="0">
                    <a:lnL w="12700" cap="flat" cmpd="sng" algn="ctr">
                      <a:solidFill>
                        <a:srgbClr val="FEFFFF"/>
                      </a:solidFill>
                      <a:prstDash val="solid"/>
                      <a:round/>
                      <a:headEnd type="none" w="med" len="med"/>
                      <a:tailEnd type="none" w="med" len="med"/>
                    </a:lnL>
                    <a:lnR w="12700" cap="flat" cmpd="sng" algn="ctr">
                      <a:solidFill>
                        <a:srgbClr val="FEFFFF"/>
                      </a:solidFill>
                      <a:prstDash val="solid"/>
                      <a:round/>
                      <a:headEnd type="none" w="med" len="med"/>
                      <a:tailEnd type="none" w="med" len="med"/>
                    </a:lnR>
                    <a:lnT w="12700" cap="flat" cmpd="sng" algn="ctr">
                      <a:solidFill>
                        <a:srgbClr val="FEFFFF"/>
                      </a:solidFill>
                      <a:prstDash val="solid"/>
                      <a:round/>
                      <a:headEnd type="none" w="med" len="med"/>
                      <a:tailEnd type="none" w="med" len="med"/>
                    </a:lnT>
                    <a:lnB w="12700" cap="flat" cmpd="sng" algn="ctr">
                      <a:solidFill>
                        <a:srgbClr val="FEFFFF"/>
                      </a:solidFill>
                      <a:prstDash val="solid"/>
                      <a:round/>
                      <a:headEnd type="none" w="med" len="med"/>
                      <a:tailEnd type="none" w="med" len="med"/>
                    </a:lnB>
                    <a:solidFill>
                      <a:schemeClr val="accent4"/>
                    </a:solidFill>
                  </a:tcPr>
                </a:tc>
                <a:tc>
                  <a:txBody>
                    <a:bodyPr/>
                    <a:lstStyle/>
                    <a:p>
                      <a:pPr marL="3175" marR="0" indent="0" algn="ctr">
                        <a:lnSpc>
                          <a:spcPct val="115000"/>
                        </a:lnSpc>
                        <a:spcBef>
                          <a:spcPts val="275"/>
                        </a:spcBef>
                        <a:spcAft>
                          <a:spcPts val="0"/>
                        </a:spcAft>
                      </a:pPr>
                      <a:r>
                        <a:rPr lang="en-US" sz="1600" b="1" dirty="0" smtClean="0">
                          <a:latin typeface="Centaur" pitchFamily="18" charset="0"/>
                          <a:ea typeface="Times New Roman"/>
                          <a:cs typeface="Calibri"/>
                        </a:rPr>
                        <a:t>600-700</a:t>
                      </a:r>
                      <a:endParaRPr lang="en-US" sz="1600" b="1" dirty="0">
                        <a:latin typeface="Centaur" pitchFamily="18" charset="0"/>
                        <a:ea typeface="Times New Roman"/>
                        <a:cs typeface="Times New Roman"/>
                      </a:endParaRPr>
                    </a:p>
                  </a:txBody>
                  <a:tcPr marL="0" marR="0" marT="0" marB="0">
                    <a:lnL w="12700" cap="flat" cmpd="sng" algn="ctr">
                      <a:solidFill>
                        <a:srgbClr val="FEFFFF"/>
                      </a:solidFill>
                      <a:prstDash val="solid"/>
                      <a:round/>
                      <a:headEnd type="none" w="med" len="med"/>
                      <a:tailEnd type="none" w="med" len="med"/>
                    </a:lnL>
                    <a:lnR w="12700" cap="flat" cmpd="sng" algn="ctr">
                      <a:solidFill>
                        <a:srgbClr val="FEFFFF"/>
                      </a:solidFill>
                      <a:prstDash val="solid"/>
                      <a:round/>
                      <a:headEnd type="none" w="med" len="med"/>
                      <a:tailEnd type="none" w="med" len="med"/>
                    </a:lnR>
                    <a:lnT w="12700" cap="flat" cmpd="sng" algn="ctr">
                      <a:solidFill>
                        <a:srgbClr val="FEFFFF"/>
                      </a:solidFill>
                      <a:prstDash val="solid"/>
                      <a:round/>
                      <a:headEnd type="none" w="med" len="med"/>
                      <a:tailEnd type="none" w="med" len="med"/>
                    </a:lnT>
                    <a:lnB w="12700" cap="flat" cmpd="sng" algn="ctr">
                      <a:solidFill>
                        <a:srgbClr val="FEFFFF"/>
                      </a:solidFill>
                      <a:prstDash val="solid"/>
                      <a:round/>
                      <a:headEnd type="none" w="med" len="med"/>
                      <a:tailEnd type="none" w="med" len="med"/>
                    </a:lnB>
                    <a:solidFill>
                      <a:schemeClr val="accent4"/>
                    </a:solidFill>
                  </a:tcPr>
                </a:tc>
              </a:tr>
              <a:tr h="328319">
                <a:tc>
                  <a:txBody>
                    <a:bodyPr/>
                    <a:lstStyle/>
                    <a:p>
                      <a:pPr marL="85090" marR="0">
                        <a:lnSpc>
                          <a:spcPct val="115000"/>
                        </a:lnSpc>
                        <a:spcBef>
                          <a:spcPts val="270"/>
                        </a:spcBef>
                        <a:spcAft>
                          <a:spcPts val="0"/>
                        </a:spcAft>
                      </a:pPr>
                      <a:r>
                        <a:rPr lang="en-US" sz="1600" b="1">
                          <a:latin typeface="Centaur" pitchFamily="18" charset="0"/>
                          <a:ea typeface="Times New Roman"/>
                          <a:cs typeface="Calibri"/>
                        </a:rPr>
                        <a:t>C</a:t>
                      </a:r>
                      <a:r>
                        <a:rPr lang="en-US" sz="1600" b="1" spc="10">
                          <a:latin typeface="Centaur" pitchFamily="18" charset="0"/>
                          <a:ea typeface="Times New Roman"/>
                          <a:cs typeface="Calibri"/>
                        </a:rPr>
                        <a:t>r</a:t>
                      </a:r>
                      <a:r>
                        <a:rPr lang="en-US" sz="1600" b="1" spc="-10">
                          <a:latin typeface="Centaur" pitchFamily="18" charset="0"/>
                          <a:ea typeface="Times New Roman"/>
                          <a:cs typeface="Calibri"/>
                        </a:rPr>
                        <a:t>y</a:t>
                      </a:r>
                      <a:r>
                        <a:rPr lang="en-US" sz="1600" b="1" spc="-20">
                          <a:latin typeface="Centaur" pitchFamily="18" charset="0"/>
                          <a:ea typeface="Times New Roman"/>
                          <a:cs typeface="Calibri"/>
                        </a:rPr>
                        <a:t>s</a:t>
                      </a:r>
                      <a:r>
                        <a:rPr lang="en-US" sz="1600" b="1" spc="-25">
                          <a:latin typeface="Centaur" pitchFamily="18" charset="0"/>
                          <a:ea typeface="Times New Roman"/>
                          <a:cs typeface="Calibri"/>
                        </a:rPr>
                        <a:t>t</a:t>
                      </a:r>
                      <a:r>
                        <a:rPr lang="en-US" sz="1600" b="1">
                          <a:latin typeface="Centaur" pitchFamily="18" charset="0"/>
                          <a:ea typeface="Times New Roman"/>
                          <a:cs typeface="Calibri"/>
                        </a:rPr>
                        <a:t>a</a:t>
                      </a:r>
                      <a:r>
                        <a:rPr lang="en-US" sz="1600" b="1" spc="-5">
                          <a:latin typeface="Centaur" pitchFamily="18" charset="0"/>
                          <a:ea typeface="Times New Roman"/>
                          <a:cs typeface="Calibri"/>
                        </a:rPr>
                        <a:t>lli</a:t>
                      </a:r>
                      <a:r>
                        <a:rPr lang="en-US" sz="1600" b="1" spc="-40">
                          <a:latin typeface="Centaur" pitchFamily="18" charset="0"/>
                          <a:ea typeface="Times New Roman"/>
                          <a:cs typeface="Calibri"/>
                        </a:rPr>
                        <a:t>z</a:t>
                      </a:r>
                      <a:r>
                        <a:rPr lang="en-US" sz="1600" b="1" spc="5">
                          <a:latin typeface="Centaur" pitchFamily="18" charset="0"/>
                          <a:ea typeface="Times New Roman"/>
                          <a:cs typeface="Calibri"/>
                        </a:rPr>
                        <a:t>e</a:t>
                      </a:r>
                      <a:r>
                        <a:rPr lang="en-US" sz="1600" b="1">
                          <a:latin typeface="Centaur" pitchFamily="18" charset="0"/>
                          <a:ea typeface="Times New Roman"/>
                          <a:cs typeface="Calibri"/>
                        </a:rPr>
                        <a:t>r</a:t>
                      </a:r>
                      <a:endParaRPr lang="en-US" sz="1600" b="1">
                        <a:latin typeface="Centaur" pitchFamily="18" charset="0"/>
                        <a:ea typeface="Times New Roman"/>
                        <a:cs typeface="Times New Roman"/>
                      </a:endParaRPr>
                    </a:p>
                  </a:txBody>
                  <a:tcPr marL="0" marR="0" marT="0" marB="0">
                    <a:lnL w="12700" cap="flat" cmpd="sng" algn="ctr">
                      <a:solidFill>
                        <a:srgbClr val="FEFFFF"/>
                      </a:solidFill>
                      <a:prstDash val="solid"/>
                      <a:round/>
                      <a:headEnd type="none" w="med" len="med"/>
                      <a:tailEnd type="none" w="med" len="med"/>
                    </a:lnL>
                    <a:lnR w="12700" cap="flat" cmpd="sng" algn="ctr">
                      <a:solidFill>
                        <a:srgbClr val="FEFFFF"/>
                      </a:solidFill>
                      <a:prstDash val="solid"/>
                      <a:round/>
                      <a:headEnd type="none" w="med" len="med"/>
                      <a:tailEnd type="none" w="med" len="med"/>
                    </a:lnR>
                    <a:lnT w="12700" cap="flat" cmpd="sng" algn="ctr">
                      <a:solidFill>
                        <a:srgbClr val="FEFFFF"/>
                      </a:solidFill>
                      <a:prstDash val="solid"/>
                      <a:round/>
                      <a:headEnd type="none" w="med" len="med"/>
                      <a:tailEnd type="none" w="med" len="med"/>
                    </a:lnT>
                    <a:lnB w="12700" cap="flat" cmpd="sng" algn="ctr">
                      <a:solidFill>
                        <a:srgbClr val="FEFFFF"/>
                      </a:solidFill>
                      <a:prstDash val="solid"/>
                      <a:round/>
                      <a:headEnd type="none" w="med" len="med"/>
                      <a:tailEnd type="none" w="med" len="med"/>
                    </a:lnB>
                    <a:solidFill>
                      <a:schemeClr val="accent4"/>
                    </a:solidFill>
                  </a:tcPr>
                </a:tc>
                <a:tc>
                  <a:txBody>
                    <a:bodyPr/>
                    <a:lstStyle/>
                    <a:p>
                      <a:pPr marL="455613" marR="882650" indent="0" algn="ctr">
                        <a:lnSpc>
                          <a:spcPct val="115000"/>
                        </a:lnSpc>
                        <a:spcBef>
                          <a:spcPts val="270"/>
                        </a:spcBef>
                        <a:spcAft>
                          <a:spcPts val="0"/>
                        </a:spcAft>
                      </a:pPr>
                      <a:r>
                        <a:rPr lang="en-US" sz="1600" b="1" dirty="0">
                          <a:latin typeface="Centaur" pitchFamily="18" charset="0"/>
                          <a:ea typeface="Times New Roman"/>
                          <a:cs typeface="Calibri"/>
                        </a:rPr>
                        <a:t>300</a:t>
                      </a:r>
                      <a:r>
                        <a:rPr lang="en-US" sz="1600" b="1" spc="-5" dirty="0">
                          <a:latin typeface="Centaur" pitchFamily="18" charset="0"/>
                          <a:ea typeface="Times New Roman"/>
                          <a:cs typeface="Calibri"/>
                        </a:rPr>
                        <a:t>,</a:t>
                      </a:r>
                      <a:r>
                        <a:rPr lang="en-US" sz="1600" b="1" dirty="0">
                          <a:latin typeface="Centaur" pitchFamily="18" charset="0"/>
                          <a:ea typeface="Times New Roman"/>
                          <a:cs typeface="Calibri"/>
                        </a:rPr>
                        <a:t>000</a:t>
                      </a:r>
                      <a:endParaRPr lang="en-US" sz="1600" b="1" dirty="0">
                        <a:latin typeface="Centaur" pitchFamily="18" charset="0"/>
                        <a:ea typeface="Times New Roman"/>
                        <a:cs typeface="Times New Roman"/>
                      </a:endParaRPr>
                    </a:p>
                  </a:txBody>
                  <a:tcPr marL="0" marR="0" marT="0" marB="0">
                    <a:lnL w="12700" cap="flat" cmpd="sng" algn="ctr">
                      <a:solidFill>
                        <a:srgbClr val="FEFFFF"/>
                      </a:solidFill>
                      <a:prstDash val="solid"/>
                      <a:round/>
                      <a:headEnd type="none" w="med" len="med"/>
                      <a:tailEnd type="none" w="med" len="med"/>
                    </a:lnL>
                    <a:lnR w="12700" cap="flat" cmpd="sng" algn="ctr">
                      <a:solidFill>
                        <a:srgbClr val="FEFFFF"/>
                      </a:solidFill>
                      <a:prstDash val="solid"/>
                      <a:round/>
                      <a:headEnd type="none" w="med" len="med"/>
                      <a:tailEnd type="none" w="med" len="med"/>
                    </a:lnR>
                    <a:lnT w="12700" cap="flat" cmpd="sng" algn="ctr">
                      <a:solidFill>
                        <a:srgbClr val="FEFFFF"/>
                      </a:solidFill>
                      <a:prstDash val="solid"/>
                      <a:round/>
                      <a:headEnd type="none" w="med" len="med"/>
                      <a:tailEnd type="none" w="med" len="med"/>
                    </a:lnT>
                    <a:lnB w="12700" cap="flat" cmpd="sng" algn="ctr">
                      <a:solidFill>
                        <a:srgbClr val="FEFFFF"/>
                      </a:solidFill>
                      <a:prstDash val="solid"/>
                      <a:round/>
                      <a:headEnd type="none" w="med" len="med"/>
                      <a:tailEnd type="none" w="med" len="med"/>
                    </a:lnB>
                    <a:solidFill>
                      <a:schemeClr val="accent4"/>
                    </a:solidFill>
                  </a:tcPr>
                </a:tc>
                <a:tc>
                  <a:txBody>
                    <a:bodyPr/>
                    <a:lstStyle/>
                    <a:p>
                      <a:pPr marL="55563" marR="0" indent="0" algn="ctr">
                        <a:lnSpc>
                          <a:spcPct val="115000"/>
                        </a:lnSpc>
                        <a:spcBef>
                          <a:spcPts val="270"/>
                        </a:spcBef>
                        <a:spcAft>
                          <a:spcPts val="0"/>
                        </a:spcAft>
                      </a:pPr>
                      <a:r>
                        <a:rPr lang="en-US" sz="1600" b="1" dirty="0" smtClean="0">
                          <a:latin typeface="Centaur" pitchFamily="18" charset="0"/>
                          <a:ea typeface="Times New Roman"/>
                          <a:cs typeface="Calibri"/>
                        </a:rPr>
                        <a:t> 1000-1300</a:t>
                      </a:r>
                      <a:endParaRPr lang="en-US" sz="1600" b="1" dirty="0">
                        <a:latin typeface="Centaur" pitchFamily="18" charset="0"/>
                        <a:ea typeface="Times New Roman"/>
                        <a:cs typeface="Times New Roman"/>
                      </a:endParaRPr>
                    </a:p>
                  </a:txBody>
                  <a:tcPr marL="0" marR="0" marT="0" marB="0">
                    <a:lnL w="12700" cap="flat" cmpd="sng" algn="ctr">
                      <a:solidFill>
                        <a:srgbClr val="FEFFFF"/>
                      </a:solidFill>
                      <a:prstDash val="solid"/>
                      <a:round/>
                      <a:headEnd type="none" w="med" len="med"/>
                      <a:tailEnd type="none" w="med" len="med"/>
                    </a:lnL>
                    <a:lnR w="12700" cap="flat" cmpd="sng" algn="ctr">
                      <a:solidFill>
                        <a:srgbClr val="FEFFFF"/>
                      </a:solidFill>
                      <a:prstDash val="solid"/>
                      <a:round/>
                      <a:headEnd type="none" w="med" len="med"/>
                      <a:tailEnd type="none" w="med" len="med"/>
                    </a:lnR>
                    <a:lnT w="12700" cap="flat" cmpd="sng" algn="ctr">
                      <a:solidFill>
                        <a:srgbClr val="FEFFFF"/>
                      </a:solidFill>
                      <a:prstDash val="solid"/>
                      <a:round/>
                      <a:headEnd type="none" w="med" len="med"/>
                      <a:tailEnd type="none" w="med" len="med"/>
                    </a:lnT>
                    <a:lnB w="12700" cap="flat" cmpd="sng" algn="ctr">
                      <a:solidFill>
                        <a:srgbClr val="FEFFFF"/>
                      </a:solidFill>
                      <a:prstDash val="solid"/>
                      <a:round/>
                      <a:headEnd type="none" w="med" len="med"/>
                      <a:tailEnd type="none" w="med" len="med"/>
                    </a:lnB>
                    <a:solidFill>
                      <a:schemeClr val="accent4"/>
                    </a:solidFill>
                  </a:tcPr>
                </a:tc>
              </a:tr>
              <a:tr h="328319">
                <a:tc>
                  <a:txBody>
                    <a:bodyPr/>
                    <a:lstStyle/>
                    <a:p>
                      <a:pPr marL="85090" marR="0">
                        <a:lnSpc>
                          <a:spcPct val="115000"/>
                        </a:lnSpc>
                        <a:spcBef>
                          <a:spcPts val="270"/>
                        </a:spcBef>
                        <a:spcAft>
                          <a:spcPts val="0"/>
                        </a:spcAft>
                      </a:pPr>
                      <a:r>
                        <a:rPr lang="en-US" sz="1600" b="1" dirty="0" smtClean="0">
                          <a:latin typeface="Centaur" pitchFamily="18" charset="0"/>
                          <a:ea typeface="Times New Roman"/>
                          <a:cs typeface="Times New Roman"/>
                        </a:rPr>
                        <a:t>Forward Osmosis </a:t>
                      </a:r>
                    </a:p>
                    <a:p>
                      <a:pPr marL="85090" marR="0">
                        <a:lnSpc>
                          <a:spcPct val="115000"/>
                        </a:lnSpc>
                        <a:spcBef>
                          <a:spcPts val="270"/>
                        </a:spcBef>
                        <a:spcAft>
                          <a:spcPts val="0"/>
                        </a:spcAft>
                      </a:pPr>
                      <a:r>
                        <a:rPr lang="en-US" sz="1600" b="1" dirty="0" smtClean="0">
                          <a:latin typeface="Centaur" pitchFamily="18" charset="0"/>
                          <a:ea typeface="Times New Roman"/>
                          <a:cs typeface="Times New Roman"/>
                        </a:rPr>
                        <a:t>(Integrated Plan)</a:t>
                      </a:r>
                      <a:endParaRPr lang="en-US" sz="1600" b="1" dirty="0">
                        <a:latin typeface="Centaur" pitchFamily="18" charset="0"/>
                        <a:ea typeface="Times New Roman"/>
                        <a:cs typeface="Times New Roman"/>
                      </a:endParaRPr>
                    </a:p>
                  </a:txBody>
                  <a:tcPr marL="0" marR="0" marT="0" marB="0">
                    <a:lnL w="12700" cap="flat" cmpd="sng" algn="ctr">
                      <a:solidFill>
                        <a:srgbClr val="FEFFFF"/>
                      </a:solidFill>
                      <a:prstDash val="solid"/>
                      <a:round/>
                      <a:headEnd type="none" w="med" len="med"/>
                      <a:tailEnd type="none" w="med" len="med"/>
                    </a:lnL>
                    <a:lnR w="12700" cap="flat" cmpd="sng" algn="ctr">
                      <a:solidFill>
                        <a:srgbClr val="FEFFFF"/>
                      </a:solidFill>
                      <a:prstDash val="solid"/>
                      <a:round/>
                      <a:headEnd type="none" w="med" len="med"/>
                      <a:tailEnd type="none" w="med" len="med"/>
                    </a:lnR>
                    <a:lnT w="12700" cap="flat" cmpd="sng" algn="ctr">
                      <a:solidFill>
                        <a:srgbClr val="FEFFFF"/>
                      </a:solidFill>
                      <a:prstDash val="solid"/>
                      <a:round/>
                      <a:headEnd type="none" w="med" len="med"/>
                      <a:tailEnd type="none" w="med" len="med"/>
                    </a:lnT>
                    <a:lnB w="12700" cap="flat" cmpd="sng" algn="ctr">
                      <a:solidFill>
                        <a:srgbClr val="FEFFFF"/>
                      </a:solidFill>
                      <a:prstDash val="solid"/>
                      <a:round/>
                      <a:headEnd type="none" w="med" len="med"/>
                      <a:tailEnd type="none" w="med" len="med"/>
                    </a:lnB>
                    <a:solidFill>
                      <a:schemeClr val="accent4"/>
                    </a:solidFill>
                  </a:tcPr>
                </a:tc>
                <a:tc>
                  <a:txBody>
                    <a:bodyPr/>
                    <a:lstStyle/>
                    <a:p>
                      <a:pPr marL="1588" marR="882650" indent="-1588" algn="r">
                        <a:lnSpc>
                          <a:spcPct val="115000"/>
                        </a:lnSpc>
                        <a:spcBef>
                          <a:spcPts val="270"/>
                        </a:spcBef>
                        <a:spcAft>
                          <a:spcPts val="0"/>
                        </a:spcAft>
                        <a:tabLst/>
                      </a:pPr>
                      <a:r>
                        <a:rPr lang="en-US" sz="1600" b="1" dirty="0" smtClean="0">
                          <a:latin typeface="Centaur" pitchFamily="18" charset="0"/>
                          <a:ea typeface="Times New Roman"/>
                          <a:cs typeface="Times New Roman"/>
                        </a:rPr>
                        <a:t>      350, 000 +</a:t>
                      </a:r>
                      <a:endParaRPr lang="en-US" sz="1600" b="1" dirty="0">
                        <a:latin typeface="Centaur" pitchFamily="18" charset="0"/>
                        <a:ea typeface="Times New Roman"/>
                        <a:cs typeface="Times New Roman"/>
                      </a:endParaRPr>
                    </a:p>
                  </a:txBody>
                  <a:tcPr marL="0" marR="0" marT="0" marB="0">
                    <a:lnL w="12700" cap="flat" cmpd="sng" algn="ctr">
                      <a:solidFill>
                        <a:srgbClr val="FEFFFF"/>
                      </a:solidFill>
                      <a:prstDash val="solid"/>
                      <a:round/>
                      <a:headEnd type="none" w="med" len="med"/>
                      <a:tailEnd type="none" w="med" len="med"/>
                    </a:lnL>
                    <a:lnR w="12700" cap="flat" cmpd="sng" algn="ctr">
                      <a:solidFill>
                        <a:srgbClr val="FEFFFF"/>
                      </a:solidFill>
                      <a:prstDash val="solid"/>
                      <a:round/>
                      <a:headEnd type="none" w="med" len="med"/>
                      <a:tailEnd type="none" w="med" len="med"/>
                    </a:lnR>
                    <a:lnT w="12700" cap="flat" cmpd="sng" algn="ctr">
                      <a:solidFill>
                        <a:srgbClr val="FEFFFF"/>
                      </a:solidFill>
                      <a:prstDash val="solid"/>
                      <a:round/>
                      <a:headEnd type="none" w="med" len="med"/>
                      <a:tailEnd type="none" w="med" len="med"/>
                    </a:lnT>
                    <a:lnB w="12700" cap="flat" cmpd="sng" algn="ctr">
                      <a:solidFill>
                        <a:srgbClr val="FEFFFF"/>
                      </a:solidFill>
                      <a:prstDash val="solid"/>
                      <a:round/>
                      <a:headEnd type="none" w="med" len="med"/>
                      <a:tailEnd type="none" w="med" len="med"/>
                    </a:lnB>
                    <a:solidFill>
                      <a:schemeClr val="accent4"/>
                    </a:solidFill>
                  </a:tcPr>
                </a:tc>
                <a:tc>
                  <a:txBody>
                    <a:bodyPr/>
                    <a:lstStyle/>
                    <a:p>
                      <a:pPr marL="0" marR="0" indent="0" algn="ctr">
                        <a:lnSpc>
                          <a:spcPct val="115000"/>
                        </a:lnSpc>
                        <a:spcBef>
                          <a:spcPts val="270"/>
                        </a:spcBef>
                        <a:spcAft>
                          <a:spcPts val="0"/>
                        </a:spcAft>
                      </a:pPr>
                      <a:r>
                        <a:rPr lang="en-US" sz="1600" b="1" dirty="0" smtClean="0">
                          <a:latin typeface="Centaur" pitchFamily="18" charset="0"/>
                          <a:ea typeface="Times New Roman"/>
                          <a:cs typeface="Times New Roman"/>
                        </a:rPr>
                        <a:t>~ (-10)</a:t>
                      </a:r>
                      <a:endParaRPr lang="en-US" sz="1600" b="1" dirty="0">
                        <a:latin typeface="Centaur" pitchFamily="18" charset="0"/>
                        <a:ea typeface="Times New Roman"/>
                        <a:cs typeface="Times New Roman"/>
                      </a:endParaRPr>
                    </a:p>
                  </a:txBody>
                  <a:tcPr marL="0" marR="0" marT="0" marB="0">
                    <a:lnL w="12700" cap="flat" cmpd="sng" algn="ctr">
                      <a:solidFill>
                        <a:srgbClr val="FEFFFF"/>
                      </a:solidFill>
                      <a:prstDash val="solid"/>
                      <a:round/>
                      <a:headEnd type="none" w="med" len="med"/>
                      <a:tailEnd type="none" w="med" len="med"/>
                    </a:lnL>
                    <a:lnR w="12700" cap="flat" cmpd="sng" algn="ctr">
                      <a:solidFill>
                        <a:srgbClr val="FEFFFF"/>
                      </a:solidFill>
                      <a:prstDash val="solid"/>
                      <a:round/>
                      <a:headEnd type="none" w="med" len="med"/>
                      <a:tailEnd type="none" w="med" len="med"/>
                    </a:lnR>
                    <a:lnT w="12700" cap="flat" cmpd="sng" algn="ctr">
                      <a:solidFill>
                        <a:srgbClr val="FEFFFF"/>
                      </a:solidFill>
                      <a:prstDash val="solid"/>
                      <a:round/>
                      <a:headEnd type="none" w="med" len="med"/>
                      <a:tailEnd type="none" w="med" len="med"/>
                    </a:lnT>
                    <a:lnB w="12700" cap="flat" cmpd="sng" algn="ctr">
                      <a:solidFill>
                        <a:srgbClr val="FEFFFF"/>
                      </a:solidFill>
                      <a:prstDash val="solid"/>
                      <a:round/>
                      <a:headEnd type="none" w="med" len="med"/>
                      <a:tailEnd type="none" w="med" len="med"/>
                    </a:lnB>
                    <a:solidFill>
                      <a:schemeClr val="accent4"/>
                    </a:solidFill>
                  </a:tcPr>
                </a:tc>
              </a:tr>
            </a:tbl>
          </a:graphicData>
        </a:graphic>
      </p:graphicFrame>
    </p:spTree>
    <p:extLst>
      <p:ext uri="{BB962C8B-B14F-4D97-AF65-F5344CB8AC3E}">
        <p14:creationId xmlns:p14="http://schemas.microsoft.com/office/powerpoint/2010/main" val="2552388116"/>
      </p:ext>
    </p:extLst>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7" name="Picture 5" descr="http://www.jimwegryn.com/Words/barrel5.png"/>
          <p:cNvPicPr>
            <a:picLocks noChangeAspect="1" noChangeArrowheads="1"/>
          </p:cNvPicPr>
          <p:nvPr/>
        </p:nvPicPr>
        <p:blipFill>
          <a:blip r:embed="rId2" cstate="print"/>
          <a:srcRect/>
          <a:stretch>
            <a:fillRect/>
          </a:stretch>
        </p:blipFill>
        <p:spPr bwMode="auto">
          <a:xfrm>
            <a:off x="4267200" y="1295400"/>
            <a:ext cx="5486400" cy="3657600"/>
          </a:xfrm>
          <a:prstGeom prst="rect">
            <a:avLst/>
          </a:prstGeom>
          <a:noFill/>
        </p:spPr>
      </p:pic>
      <p:pic>
        <p:nvPicPr>
          <p:cNvPr id="8199" name="Picture 7" descr="http://www.albertaisenergy.ca/assets/images/horizontal_drill.jpg"/>
          <p:cNvPicPr>
            <a:picLocks noChangeAspect="1" noChangeArrowheads="1"/>
          </p:cNvPicPr>
          <p:nvPr/>
        </p:nvPicPr>
        <p:blipFill>
          <a:blip r:embed="rId3" cstate="print"/>
          <a:srcRect/>
          <a:stretch>
            <a:fillRect/>
          </a:stretch>
        </p:blipFill>
        <p:spPr bwMode="auto">
          <a:xfrm>
            <a:off x="0" y="1545423"/>
            <a:ext cx="4572000" cy="2721777"/>
          </a:xfrm>
          <a:prstGeom prst="rect">
            <a:avLst/>
          </a:prstGeom>
          <a:noFill/>
        </p:spPr>
      </p:pic>
      <p:grpSp>
        <p:nvGrpSpPr>
          <p:cNvPr id="2" name="Group 3"/>
          <p:cNvGrpSpPr/>
          <p:nvPr/>
        </p:nvGrpSpPr>
        <p:grpSpPr>
          <a:xfrm>
            <a:off x="6904780" y="205455"/>
            <a:ext cx="1904999" cy="847996"/>
            <a:chOff x="6858000" y="228600"/>
            <a:chExt cx="1904999" cy="847996"/>
          </a:xfrm>
        </p:grpSpPr>
        <p:pic>
          <p:nvPicPr>
            <p:cNvPr id="7" name="Picture 6" descr="C:\Documents and Settings\kzs145\Desktop\psu_wht.emf"/>
            <p:cNvPicPr>
              <a:picLocks noChangeAspect="1" noChangeArrowheads="1"/>
            </p:cNvPicPr>
            <p:nvPr/>
          </p:nvPicPr>
          <p:blipFill>
            <a:blip r:embed="rId4" cstate="print"/>
            <a:srcRect/>
            <a:stretch>
              <a:fillRect/>
            </a:stretch>
          </p:blipFill>
          <p:spPr bwMode="auto">
            <a:xfrm>
              <a:off x="6858000" y="228600"/>
              <a:ext cx="1904999" cy="847996"/>
            </a:xfrm>
            <a:prstGeom prst="rect">
              <a:avLst/>
            </a:prstGeom>
            <a:noFill/>
            <a:ln w="9525">
              <a:noFill/>
              <a:miter lim="800000"/>
              <a:headEnd/>
              <a:tailEnd/>
            </a:ln>
          </p:spPr>
        </p:pic>
        <p:sp>
          <p:nvSpPr>
            <p:cNvPr id="3" name="TextBox 2"/>
            <p:cNvSpPr txBox="1"/>
            <p:nvPr/>
          </p:nvSpPr>
          <p:spPr>
            <a:xfrm>
              <a:off x="8001000" y="468868"/>
              <a:ext cx="745717" cy="261610"/>
            </a:xfrm>
            <a:prstGeom prst="rect">
              <a:avLst/>
            </a:prstGeom>
            <a:noFill/>
          </p:spPr>
          <p:txBody>
            <a:bodyPr wrap="none" rtlCol="0">
              <a:spAutoFit/>
            </a:bodyPr>
            <a:lstStyle/>
            <a:p>
              <a:r>
                <a:rPr lang="en-US" sz="1100" b="1" dirty="0" smtClean="0">
                  <a:solidFill>
                    <a:schemeClr val="bg1"/>
                  </a:solidFill>
                  <a:latin typeface="Book Antiqua" pitchFamily="18" charset="0"/>
                </a:rPr>
                <a:t>EME 580</a:t>
              </a:r>
              <a:endParaRPr lang="en-US" sz="1100" b="1" dirty="0">
                <a:solidFill>
                  <a:schemeClr val="bg1"/>
                </a:solidFill>
                <a:latin typeface="Book Antiqua" pitchFamily="18" charset="0"/>
              </a:endParaRPr>
            </a:p>
          </p:txBody>
        </p:sp>
      </p:grpSp>
      <p:sp>
        <p:nvSpPr>
          <p:cNvPr id="9" name="Rectangle 8"/>
          <p:cNvSpPr/>
          <p:nvPr/>
        </p:nvSpPr>
        <p:spPr>
          <a:xfrm>
            <a:off x="141890" y="152400"/>
            <a:ext cx="4572000" cy="954107"/>
          </a:xfrm>
          <a:prstGeom prst="rect">
            <a:avLst/>
          </a:prstGeom>
        </p:spPr>
        <p:txBody>
          <a:bodyPr>
            <a:spAutoFit/>
          </a:bodyPr>
          <a:lstStyle/>
          <a:p>
            <a:r>
              <a:rPr lang="en-US" sz="2800" b="1" dirty="0" smtClean="0">
                <a:solidFill>
                  <a:schemeClr val="bg1"/>
                </a:solidFill>
                <a:latin typeface="Centaur" pitchFamily="18" charset="0"/>
              </a:rPr>
              <a:t>Characterization of Post-Fracture Flow-back water</a:t>
            </a:r>
            <a:endParaRPr lang="en-US" sz="2800" dirty="0">
              <a:solidFill>
                <a:schemeClr val="bg1"/>
              </a:solidFill>
              <a:latin typeface="Centaur" pitchFamily="18" charset="0"/>
            </a:endParaRPr>
          </a:p>
        </p:txBody>
      </p:sp>
      <p:sp>
        <p:nvSpPr>
          <p:cNvPr id="8193" name="Rectangle 1"/>
          <p:cNvSpPr>
            <a:spLocks noChangeArrowheads="1"/>
          </p:cNvSpPr>
          <p:nvPr/>
        </p:nvSpPr>
        <p:spPr bwMode="auto">
          <a:xfrm>
            <a:off x="1363717" y="5394811"/>
            <a:ext cx="7696200" cy="110799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200" b="0" i="0" u="none" strike="noStrike" cap="none" normalizeH="0" baseline="0" dirty="0" smtClean="0">
                <a:ln>
                  <a:noFill/>
                </a:ln>
                <a:solidFill>
                  <a:schemeClr val="tx1"/>
                </a:solidFill>
                <a:effectLst/>
                <a:latin typeface="Centaur" pitchFamily="18" charset="0"/>
                <a:ea typeface="Times New Roman" pitchFamily="18" charset="0"/>
                <a:cs typeface="Arial" pitchFamily="34" charset="0"/>
              </a:rPr>
              <a:t>A load recovery of approximately 86 % of the injected fluid is achievable due to the fracture design (fluid type, fluid viscosity, </a:t>
            </a:r>
            <a:r>
              <a:rPr kumimoji="0" lang="en-US" sz="2200" b="0" i="0" u="none" strike="noStrike" cap="none" normalizeH="0" baseline="0" dirty="0" err="1" smtClean="0">
                <a:ln>
                  <a:noFill/>
                </a:ln>
                <a:solidFill>
                  <a:schemeClr val="tx1"/>
                </a:solidFill>
                <a:effectLst/>
                <a:latin typeface="Centaur" pitchFamily="18" charset="0"/>
                <a:ea typeface="Times New Roman" pitchFamily="18" charset="0"/>
                <a:cs typeface="Arial" pitchFamily="34" charset="0"/>
              </a:rPr>
              <a:t>proppant</a:t>
            </a:r>
            <a:r>
              <a:rPr kumimoji="0" lang="en-US" sz="2200" b="0" i="0" u="none" strike="noStrike" cap="none" normalizeH="0" baseline="0" dirty="0" smtClean="0">
                <a:ln>
                  <a:noFill/>
                </a:ln>
                <a:solidFill>
                  <a:schemeClr val="tx1"/>
                </a:solidFill>
                <a:effectLst/>
                <a:latin typeface="Centaur" pitchFamily="18" charset="0"/>
                <a:ea typeface="Times New Roman" pitchFamily="18" charset="0"/>
                <a:cs typeface="Arial" pitchFamily="34" charset="0"/>
              </a:rPr>
              <a:t> type and pump volume) which amount to 73,714 barrels of waste water generated.</a:t>
            </a:r>
            <a:endParaRPr kumimoji="0" lang="en-US" sz="2200" b="0" i="0" u="none" strike="noStrike" cap="none" normalizeH="0" baseline="0" dirty="0" smtClean="0">
              <a:ln>
                <a:noFill/>
              </a:ln>
              <a:solidFill>
                <a:schemeClr val="tx1"/>
              </a:solidFill>
              <a:effectLst/>
              <a:latin typeface="Centaur" pitchFamily="18" charset="0"/>
              <a:cs typeface="Arial" pitchFamily="34" charset="0"/>
            </a:endParaRPr>
          </a:p>
        </p:txBody>
      </p:sp>
      <p:sp>
        <p:nvSpPr>
          <p:cNvPr id="8195" name="AutoShape 3" descr="data:image/jpg;base64,/9j/4AAQSkZJRgABAQAAAQABAAD/2wCEAAkGBhQSEBUUEhQQFBIUFRAUFRQUFBAUFhQUFBQVFBQUFBUXHCYeFxkkGRQUHy8gIycpLCwsFR4xNTAqNScrLCkBCQoKDgwOGg8PGiwkHCQvLCwsKSwsLCwsKSwsKSwsKSwpLCwsLCwsLCwsLCkpLCksLCwsKSwsLCwpLCwsLCwpKf/AABEIALcBEwMBIgACEQEDEQH/xAAcAAEAAQUBAQAAAAAAAAAAAAAABAIDBQYHAQj/xABEEAABAwEEBgcFBgQFBAMAAAABAAIDEQQFITESQVFhcYEGBxMiMpGhQlKxwdEUI2JygvCSorLhM0NTY/EVc6PCFiQl/8QAGQEBAAMBAQAAAAAAAAAAAAAAAAIDBAEF/8QAKBEAAgICAgICAgEFAQAAAAAAAAECEQMhEjFBUQRhEyJxMkJSgZEU/9oADAMBAAIRAxEAPwDuKIiAIiIAiIgCKHe17xWaF007wyNgqXH0AGZJ1ALgfTLrRtFuc5kZdBZchG00e8bZXjHH3RhxzUJzUeyUYuR2G9usq77M4sktLC9tQWRh8pBGo6AIB3ErDP67rB7ItTs8ogP6nBcC7MaiR6hbV0Y6FvlaJpR92cWDEF/4jsb8eCpWSUnSLHBLs6dN13WXRqyC1uOGBbE0b8dM/BV2brvsLqCRtqi2l0QcBzjcT6LQr2u1kLC59GtGA3nUGjWVqkkoca6IA1beaslkUFvshGPJ6PpO6+l1ktDdKG0QuBNKaQa6uzRdRw8llgV8r6AO34qbZLbNHTspZG0y0JHs+BCp/wDT9Fn4fs+nEXz/AGPrHvCEj79z2jVK1jweLqaXqtku/rtkAAns8b9ro3uZ/K4O+KmvkQ8kfxSOuItQuvrVsMw70hhd7szS3+YVb6raLHb45W6UT2SN2sc1w9FcpKXTK2muy+iIpHAiIgCIiAIiIAiIgCIiAIiIAiIgCIiAIiIAiIgCsW22shjdJI4MYwFznHIAK+uO9cXTDTf9jicdBhrMRk54oWs3huZ3/lUJz4qyUY8nRqPT7pq+8bQaEizRk9lHhw03Ae0fStOOr6KulgOYHLBV2awmR7WMPecaAHHnXYsLfJmlKjK9EbhE82lJ/gxkFw985hnDbu4rrU18RMjL5NFrGNxoKUAwAAHIALVbDdzYo2sZkBnrJ1k8StW6R3z2r+ya7uMOP4njXvAyHNatYofZT/XIs3/fjrVKXEUYKhkeYa3ftcdZWOELd7eH0VbWqrRWFzbds0JJBsDtRDvQr12HiBHH6q9E3BXHPI+hxUeSJ0RA/YV7pbQCrha12baHa3BU/ZPddXc76p/sHhjado9V7BpMOlG8tcMi1xY7zCOqPE08RiFRUHJR2d0bTdPWZb7Oe9J2zfdnGl5Pwd6rcbp67InUFpgew+9ERI3jomhHKq5MHlBQ7uGXkrY5Zx6ZW4Rfg+i7q6ZWO00ENoic45MJ0H/wPoSs0vloxHMYjaFsFx9YFsstAyUvYP8ALlq9vKpq3kQtEfk/5Iqlh9M+hUXObj65oH0baY3Quw77ayM4keIeRW+2C8Y52B8L2SMPtNII4bjuWmM4y6ZS4tdklERTIhERAEREAREQBERAEREAREQBERAYPpn0i+xWR8ooZDRkYORe7Ku4AF36V842mYve5ziS5xLiTmSTUk810Drav8T2rsAT2cA0cP8AUOLzyGi3kVz82f3XV3FYMsucv4NWONItaK2XovdTg0zUzq1nDWeZw5LC3fd75ZmRAEF7g2uYA1nkKnkuvxXXG1jWMwa0BoG4CgUsELdsjllSo0m+LzdFGQMHu7rd213L5rU6bQDxWS6Q20S2h5b4GksZwaSK8zU+SgtYq8uTlLRPHGkeNgGoub6hXRA7VR3DPyVTWK61ip5ey2iiJ1M6g78FVI1SWSnI0PEVVt8TdhbvafkoOrJ1oigKlwV82Y+yWu3HAq2/DBwLTvy80o4We0I1lUvkafE3mMCrj2KzRSiyMj0R18LgdzsD5qkupg4FvH6qhzVU2UjDMbDiFOkyNl9m70VRocxzGBUcFuqrDuxHkq2vO5w3Z+Si4PwS5LyVPs1csfj5K/dt6zWd+lDJJG4e6SK8RkRuKsNmB10O/BZKzXS+RukRRuo6zw3b0hGUnS7OScUrZulw9c7o6NtrQ5v+rGGtcOLMA7lTmt9uTp9YLW4NgtMLnnARk6DydzH0LuVVwa2XHt9VhZbpaTw2L0E/xx/dmRrm/wBUfWaLiPQvrNlsoEU5ktEOoveXSs/K93iH4XciMl1+579htUenA8PGFRk5p2OacWlThljPo5KDj2T0RFYQCIiAIiIAiIgCIiAKFfV4iz2eWY/5bHu4kDAczQKauf8AXFffZWRsIJ0pnVP5I6E14uLPIqGSXGLZ2Kt0cetM5e9znGriSSTrJNSfOqsqgPVQevLNptfQay958pyb3G8Ti4+VBzWf6S3z2VmdQkOk+7bTMaQ7xHAVWPuZnZQsbrpU/mdifpyWD6UW7TlDNUY/mdifSgW5v8eL7M6/eZiGWT3HA7nKvQc3xNI3jEIwKZE86isDl7NaRZjIOSvsYqixp8TeYwV5lkr4H13O+qi0vBLoslip45K9IxzfE002jEKkEHIqDJIsui2ZL0PV3RovDFXLNcs7RHdZ2nVon8OHpko0tlIyx4YHyUwheVU1JkXFGMIXmism9gOYBUd9jGo044hWqSK3BkLRXmipD4CMxzGKkXVdxmk0fZGLjsH1OSmk3pEHoz3QrowLQe1tFDC091pFe0cP/Qepw2rebdYI2sc9zmtY0VLjgAAsHZrUWANAAa0AADCgC1fpT0kdOezafummp/G4azuGrzW21ij9mbc2Y/pDezpnnQaRCD3aYl34n/TUsSybnuKuioywXriD4mg7xgVkcuTtmhKugyQcP3tWRu+95LO8SQyOjeNYNMNhrgRuNQsNaKNHdJO4jLmsXaLz90aW85cgufjt2iXLwfQXQ3rYitFIrUWRy4ASA0jed/uO9OGS6EvjX/qR9popur8V3jqc6eGdv2SZ2k9rdKB5NS+MZxk6y0Zbq7Fsxya1Izzh5R1JERXFIREQBERAEREAXDeuO3mS3ljSD2McbKfidWR3Ojm+S7kvmXpfeIlt1oeMnTy04NOg30aFn+Q9JFuJbMOZCPECFKu8B8jRqqCeAxPwVhs5U+6WjSLqAECleP8Aws0IqUki6TpGz/bKAk5CpPLFaq6UucXHNxJPM1WQvCU9mQKVNB8ysQHEeJpG8YhW/I20iGFeSYwqQw0UOKQHIqUwrEzUibE4FXCyiisKlMkqqnomXYrQRrVT42O8TcdrcCozhRVRzLm+0dKnWI+w4Hc7A+asPBb4mubvzHmFIlkwVUVoOo8jknL2KI4o7YrMkJClvbG7MFh2tw9E+zupgWvHk5d/g5ZARXpWgHEFp2FWiFIHi2G62CNlMNI4u46hyUfo1c5meXEdyOnNx8I+azltu8MaXOwDQSTuC3/FhS5syZ5W+KMNf1vIj0GU03Z7m6+Zy81qT2EZgj4LKTSlziTr/YCoVGTNyl9FsMXFGNorU0miN+pZGaBlCT3aYkj6LWrytZoRWhOW5v7+alBcujj0Rbfa9I6Iy1nafoooagYRqB4KsO24cVo66OFyELOdFr2NltMUzcDFIx+GttaPbzaSOaw0AUqJve4ghVuWyTWj6+Y4EAjEHEHcvVh+h9q7S77K85uggrxDAD6grMLajAwiIugIiIAiIgKZHgAk5AEngMSvk62zab3OGTnOd/E4u+a+q7f/AIUn5H/0lfJchIprGi1Zs9ui7F5Kg9Zu6G/d12k+mH1WAEw14LZrvZSJnCvnio4V+xLI9Ea85cWjifl9VbinKtXk6sp3Bo9K/NWmOVOXc2yePSRkAGOzbQ7QrrLMfYdXcVDjkUmORUtstVF8Oc3xNPEYqoTA5FVR2gjX5o/Qdm2h2hQdE9l1k1c148KObOfYdXcV6J3DBzTxCjw8o7y9l4SVwXrH0VjtAcivdJco7ZeJx3KntC3gqA5e6S6gSm3lUUcA4bCKqlzI3eF2gdhxb/ZQXNopd0WfTmaDkDpHgMfjQc1ZGFukVylXZvfR2z9jA1p8R7zvzH+1Asb01vXuNhGbu847h4R548gp7bStIvK2tmkc5wzPdIOIaMG+i35qjDijLj/aXJkdF4LKfYcDuOBVEkpb4wRTXqXnuDNqkiDe9poNH9TuGofPyWryO0nEn9hT70tRO2rjU01DV+9ygxkFaoR4xKm7Z61quhvNetarzI1yUjpbZZxqw4YK5HGQcwRvzVzQVTM1BSdhrR9KdWx//Jslf9IejnBbMtf6AQ6N12Qf7ER/iGl81sC9KPSMD7CIi6cCIiAIiICmRgcCDkQQeBwK+QLxh7KZ8eI7N8seOfceW4+S+wV8v9bFzGzXraBSjZXC0M3tmqXf+QPHJVZEWQNZFo2iq3OzNoxo/C34BaFproEHhbwb8AuYzuQ121yu7V+FRpHLPDBexTgqDNKdNx/E/wDqKustFfEKrNKKbLU6Mk0K60LHxn3XU3FSGWkt8TTxGIVTg10TUkTNOi9bMrLbQHZEL2gVL+y1ElsquNtH7KhUXokK5Xo7ZNIa7McwqDZj7DgdxVhsyuNkXbaOaBkc3xtI3q42UHIr1lpI14bChDHZtodrcPRctM7sOyWTuLuhzttByGJ+XksYLMfYeDudgp9mk0Wga9fHWtXxo3KyjO9GQva8NGF1M3d0c8/RayJFIve11c1tchXmcvQKDVSzO5HMSqJJD1HvK2Hs9Cvi+Ax+iaSxl5z57hQcf2fRVxWy1mLe6rq6shwV9sLXZjmo7Cr8TqKcrCKvs1MieeKuN0hmK7x9FcYKqsMoqnK+yVFoOBy8lUr2iD4gD+9qm9H7r7a2QQgmkk0TTro0uGln+EFdgrZyWkfTVzWXsrNDH/pxRM/hYG/JTEReoecEREAREQBERAFz3rh6EG22YTRM054NLugd6SI4ua3a4HvAfmGZXQkXGrVHU6PjB8GOBpuK3ywPrEw/hZ8At361OqXti61WJn3pq6aBo/xDrkjHv7W+1mMfFy67bYWN0HVBYS0g1BFDkQcqZKuNp0yctq0Yq0YSPGx7/wCorwFXrfQyuJGZrUZ4q22HYQdxwKpa2WLouscpDJiMiolCMwR+9qqL1W0SJJkacxjtGCuMedTgdxwKgtKrUX9nUZAWqmYIV1swKgRSn/lXmtac8DuVbjEmmyXRKKOIney4Hcf7p25b4mkKHF+CXL2SRIVW2ZR22gHWq1Fr2SslRvqQpgkWPsje+OZU1xoCdgK3/FSUWzLndtItTMjee8DX3gcVHddh/wAt4O44FUiZViRYucrs08VRGk0meNpG9YG8Z8htqT+/NbNbLURG4Vzw81qN4YyHdQfvzWjE+WyElQYVIYVCY06ieBV9khGY8lOUTqZOjNFKa+oUGGYHWr9Vmktk0y440W89Td29reYeRhBHJJu0nDs2j+dx/StED6rt/Ufc/Z2OScjGeTRb+SKrR/OZPJXYI3IqyuonSV4AvUXoGIIiIAiIgCIiAIiIAtI6f9WUVvaZItCG1jKSh0ZKDwygZ/mxIprGC3dEB8jXxdU1mmMNojdHK32XYBw95jsnt3jBRabajivra9LlgtLNC0QxTNGIEjGvAO0VGB4LmvS/qTa6sl3uDDmbPIfuz/23GpYdxqN7VTOF7RZGXhnHI5D/AMqowtd+E7R9FdvO65LPIY7RFJBINThSu8anDeDRRwHaqOG7PyWZ2XKj37M4ZUcNxofIqnSxoag7Dgq2zjn5K6H1zoRvUL9kq9FDAqwV6I26iW+oXhjO48FCrJFYkVxtoI1qMX7ajjgvarlHbJBLTm0csFSI/ddTcfqrGmqg5dtnDKXZpaR0qZYEcVLtbwGEnh5mih3N7X6fmpN4kaGIqKhbIaxf9M8tzIIIOSUVjsmnIlvqq9B4yIcFgr0arKLW40A3rV3zVcTtJ+K2G2SmmIOAK1pjarXhWiEnskMer7FEaFdY4qUkdTJgZXYV7oUyJHqFZZKrjZlS0yZKsML3vDQNJznNa0N1ucaAU4kBfVfR+6BZbLDA3ERRtbXa4DvO5uqea4l1N9HO3twlcKx2YB52GV1RGOXed+gLvq1YY6syZXugiIrykIiIAiIgCIiAIiIAiIgCIiAiXndMNojMc8ccrD7L2hw4jYd4xXL+kvUW0kvsEmgcT2UxcW8GSAaQ/UDxXW0UZRUuzqbXR8tX50ftFkdoWuFzK4BzgC135JG1B5Gqx0cQ9lxG44hfWNqsrJGFkjGPY7Ate0OaeIOBXPukXUpZpqusrnWZ+eji+I7tEmreRpuWeWF/2l0ci8nEXscMxzGKpa/kfJbLffV3b7ITpQOkYK/eQ1kaRtIaNJvNoWuGbGjhlmDmOKzONdlyd9FXanXQ8VSWNOojgvdBpyJb6hedk7VR3DBc2Dz7OdTgdxwXlCM2niMQvC+mYI4j5qtkmwp/IMjcbwS4bmn4qRe3gH5h81Euuej8aYg48MVNvQaURoaULTXn/dao7xNFD1kMPpp2itmN253BUF9M6jiFk4mixbXktP5XfArW2R7DRbHNi07wR6LXmtWrD/SQkrKg8jMV4K9FOCqGqvQBzCm6Oqy9gr9ihq6uz1OpQRZz7Jz1FdW6muhn2i0dvI37mzEEVGEk2bQNobg4/p2qHG9I7KVLZ1bq76MfYbCxjhSZ/wB5L+dwHd/SAG8jtWzoi1JUqMbd7CIi6cCIiAIiIAiIgCIiAIiIAiIgCIiAIiIAsXfPRey2sUtEEUn4i2jhweKOHIrKIjVg5lenUXZ3Gtnnmh/C4CVvrR3qVp149Tt4RHuNinbqMcjWnm2TRoeBK78iplhgyxZZI+WLyu2ezO0bRFLEf9xhAPBxwdyKhUadXNq+snxgihAI2EVCwl59BrDaK9rZoCTm5rRG/wDjZQ+qrfx34ZNZV5R81Rsoah3n9Vd+3VBadeC7Jbeo2yur2U1pjOoExyNHItDiP1LSL/6kLfES6zmG0N2Nd2bz+l/dr+pSxwlG0+mcnJPaNLVQlPHip/8A8dtrBSWyWtpG2CUg8CAQeSgSOANHNLTrBBB8iskouLovTvopewEVoARRa7MwteRTIny1ei2RtNRHNY68bESajPLiPqrcUvDONGMbINeHFXm0T/pz9nqFsHRHoRPa5gyFuk7DSdiI4x7z3fsnUCrXT6F0XOiPRaW2WhsMQ7zsXOOUcY8T3eeWskDWvp24rljslnZBEKMYKb3HNznbSTUnisd0N6GxXfBoR96R1DLKRQvcPg0VNG6t5JK2BWwhx77M858giIrCsIiIAiIgCIiAIiIAiIgCIiAIiIAiIgCIiAIiIAiIgCIiAIiIArNqsUcjdGRjHtOp7WuGG4hEQGItXQawSeOyWU5YiJjT5tAWPk6qbsNf/rAVrlJOKcKPoERR4x9HbZBs/Uxd7X6RE7x7jpTo8O6AfVbld12RQRiOGNkbBk1jQ0ccMzvRF1RS6DbfZJREXTgREQBERAEREAREQH//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3" name="Rectangle 12"/>
          <p:cNvSpPr/>
          <p:nvPr/>
        </p:nvSpPr>
        <p:spPr>
          <a:xfrm>
            <a:off x="228600" y="4182070"/>
            <a:ext cx="5638800" cy="1446550"/>
          </a:xfrm>
          <a:prstGeom prst="rect">
            <a:avLst/>
          </a:prstGeom>
        </p:spPr>
        <p:txBody>
          <a:bodyPr wrap="square">
            <a:spAutoFit/>
          </a:bodyPr>
          <a:lstStyle/>
          <a:p>
            <a:pPr lvl="0" eaLnBrk="0" fontAlgn="base" hangingPunct="0">
              <a:spcBef>
                <a:spcPct val="0"/>
              </a:spcBef>
              <a:spcAft>
                <a:spcPct val="0"/>
              </a:spcAft>
            </a:pPr>
            <a:r>
              <a:rPr lang="en-US" sz="2200" dirty="0" smtClean="0">
                <a:solidFill>
                  <a:srgbClr val="000000"/>
                </a:solidFill>
                <a:latin typeface="Centaur" pitchFamily="18" charset="0"/>
                <a:ea typeface="Times New Roman" pitchFamily="18" charset="0"/>
                <a:cs typeface="Times New Roman" pitchFamily="18" charset="0"/>
              </a:rPr>
              <a:t>3,600,000 Gallons (approximately 85, 714 barrels) of hydraulic fracture fluids used for a single horizontal well </a:t>
            </a:r>
            <a:r>
              <a:rPr lang="en-US" sz="2200" dirty="0" err="1" smtClean="0">
                <a:solidFill>
                  <a:srgbClr val="000000"/>
                </a:solidFill>
                <a:latin typeface="Centaur" pitchFamily="18" charset="0"/>
                <a:ea typeface="Times New Roman" pitchFamily="18" charset="0"/>
                <a:cs typeface="Times New Roman" pitchFamily="18" charset="0"/>
              </a:rPr>
              <a:t>frac</a:t>
            </a:r>
            <a:r>
              <a:rPr lang="en-US" sz="2200" dirty="0" smtClean="0">
                <a:solidFill>
                  <a:srgbClr val="000000"/>
                </a:solidFill>
                <a:latin typeface="Centaur" pitchFamily="18" charset="0"/>
                <a:ea typeface="Times New Roman" pitchFamily="18" charset="0"/>
                <a:cs typeface="Times New Roman" pitchFamily="18" charset="0"/>
              </a:rPr>
              <a:t> job</a:t>
            </a:r>
          </a:p>
          <a:p>
            <a:pPr lvl="0" eaLnBrk="0" fontAlgn="base" hangingPunct="0">
              <a:spcBef>
                <a:spcPct val="0"/>
              </a:spcBef>
              <a:spcAft>
                <a:spcPct val="0"/>
              </a:spcAft>
            </a:pPr>
            <a:r>
              <a:rPr lang="en-US" sz="2200" dirty="0" smtClean="0">
                <a:solidFill>
                  <a:srgbClr val="000000"/>
                </a:solidFill>
                <a:latin typeface="Centaur" pitchFamily="18" charset="0"/>
                <a:ea typeface="Times New Roman" pitchFamily="18" charset="0"/>
                <a:cs typeface="Times New Roman" pitchFamily="18" charset="0"/>
              </a:rPr>
              <a:t> </a:t>
            </a:r>
            <a:endParaRPr lang="en-US" sz="2200" dirty="0" smtClean="0">
              <a:latin typeface="Centaur" pitchFamily="18" charset="0"/>
              <a:ea typeface="Times New Roman" pitchFamily="18" charset="0"/>
              <a:cs typeface="Arial" pitchFamily="34" charset="0"/>
            </a:endParaRPr>
          </a:p>
        </p:txBody>
      </p:sp>
    </p:spTree>
    <p:extLst>
      <p:ext uri="{BB962C8B-B14F-4D97-AF65-F5344CB8AC3E}">
        <p14:creationId xmlns:p14="http://schemas.microsoft.com/office/powerpoint/2010/main" val="1798639784"/>
      </p:ext>
    </p:extLst>
  </p:cSld>
  <p:clrMapOvr>
    <a:masterClrMapping/>
  </p:clrMapOvr>
  <mc:AlternateContent xmlns:mc="http://schemas.openxmlformats.org/markup-compatibility/2006">
    <mc:Choice xmlns:p14="http://schemas.microsoft.com/office/powerpoint/2010/main" Requires="p14">
      <p:transition spd="slow" p14:dur="2000">
        <p14:prism isContent="1"/>
      </p:transition>
    </mc:Choice>
    <mc:Fallback>
      <p:transition spd="slow">
        <p:fade/>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
          <p:cNvGrpSpPr/>
          <p:nvPr/>
        </p:nvGrpSpPr>
        <p:grpSpPr>
          <a:xfrm>
            <a:off x="6858000" y="228600"/>
            <a:ext cx="1904999" cy="847996"/>
            <a:chOff x="6858000" y="228600"/>
            <a:chExt cx="1904999" cy="847996"/>
          </a:xfrm>
        </p:grpSpPr>
        <p:pic>
          <p:nvPicPr>
            <p:cNvPr id="7" name="Picture 6" descr="C:\Documents and Settings\kzs145\Desktop\psu_wht.emf"/>
            <p:cNvPicPr>
              <a:picLocks noChangeAspect="1" noChangeArrowheads="1"/>
            </p:cNvPicPr>
            <p:nvPr/>
          </p:nvPicPr>
          <p:blipFill>
            <a:blip r:embed="rId2" cstate="print"/>
            <a:srcRect/>
            <a:stretch>
              <a:fillRect/>
            </a:stretch>
          </p:blipFill>
          <p:spPr bwMode="auto">
            <a:xfrm>
              <a:off x="6858000" y="228600"/>
              <a:ext cx="1904999" cy="847996"/>
            </a:xfrm>
            <a:prstGeom prst="rect">
              <a:avLst/>
            </a:prstGeom>
            <a:noFill/>
            <a:ln w="9525">
              <a:noFill/>
              <a:miter lim="800000"/>
              <a:headEnd/>
              <a:tailEnd/>
            </a:ln>
          </p:spPr>
        </p:pic>
        <p:sp>
          <p:nvSpPr>
            <p:cNvPr id="3" name="TextBox 2"/>
            <p:cNvSpPr txBox="1"/>
            <p:nvPr/>
          </p:nvSpPr>
          <p:spPr>
            <a:xfrm>
              <a:off x="8001000" y="468868"/>
              <a:ext cx="745717" cy="261610"/>
            </a:xfrm>
            <a:prstGeom prst="rect">
              <a:avLst/>
            </a:prstGeom>
            <a:noFill/>
          </p:spPr>
          <p:txBody>
            <a:bodyPr wrap="none" rtlCol="0">
              <a:spAutoFit/>
            </a:bodyPr>
            <a:lstStyle/>
            <a:p>
              <a:r>
                <a:rPr lang="en-US" sz="1100" b="1" dirty="0" smtClean="0">
                  <a:solidFill>
                    <a:schemeClr val="bg1"/>
                  </a:solidFill>
                  <a:latin typeface="Book Antiqua" pitchFamily="18" charset="0"/>
                </a:rPr>
                <a:t>EME 580</a:t>
              </a:r>
              <a:endParaRPr lang="en-US" sz="1100" b="1" dirty="0">
                <a:solidFill>
                  <a:schemeClr val="bg1"/>
                </a:solidFill>
                <a:latin typeface="Book Antiqua" pitchFamily="18" charset="0"/>
              </a:endParaRPr>
            </a:p>
          </p:txBody>
        </p:sp>
      </p:grpSp>
      <p:sp>
        <p:nvSpPr>
          <p:cNvPr id="9" name="Rectangle 8"/>
          <p:cNvSpPr/>
          <p:nvPr/>
        </p:nvSpPr>
        <p:spPr>
          <a:xfrm>
            <a:off x="152400" y="533400"/>
            <a:ext cx="4572000" cy="369332"/>
          </a:xfrm>
          <a:prstGeom prst="rect">
            <a:avLst/>
          </a:prstGeom>
        </p:spPr>
        <p:txBody>
          <a:bodyPr>
            <a:spAutoFit/>
          </a:bodyPr>
          <a:lstStyle/>
          <a:p>
            <a:r>
              <a:rPr lang="en-US" b="1" dirty="0" smtClean="0">
                <a:solidFill>
                  <a:schemeClr val="bg1"/>
                </a:solidFill>
                <a:latin typeface="Centaur" pitchFamily="18" charset="0"/>
              </a:rPr>
              <a:t>Post-Fracture Flow-back Analysis: 20 days</a:t>
            </a:r>
            <a:endParaRPr lang="en-US" dirty="0">
              <a:solidFill>
                <a:schemeClr val="bg1"/>
              </a:solidFill>
              <a:latin typeface="Centaur" pitchFamily="18" charset="0"/>
            </a:endParaRPr>
          </a:p>
        </p:txBody>
      </p:sp>
      <p:graphicFrame>
        <p:nvGraphicFramePr>
          <p:cNvPr id="11" name="Table 10"/>
          <p:cNvGraphicFramePr>
            <a:graphicFrameLocks noGrp="1"/>
          </p:cNvGraphicFramePr>
          <p:nvPr/>
        </p:nvGraphicFramePr>
        <p:xfrm>
          <a:off x="228600" y="1676400"/>
          <a:ext cx="8458203" cy="3733801"/>
        </p:xfrm>
        <a:graphic>
          <a:graphicData uri="http://schemas.openxmlformats.org/drawingml/2006/table">
            <a:tbl>
              <a:tblPr/>
              <a:tblGrid>
                <a:gridCol w="650631"/>
                <a:gridCol w="650631"/>
                <a:gridCol w="650631"/>
                <a:gridCol w="650631"/>
                <a:gridCol w="650631"/>
                <a:gridCol w="650631"/>
                <a:gridCol w="650631"/>
                <a:gridCol w="650631"/>
                <a:gridCol w="650631"/>
                <a:gridCol w="650631"/>
                <a:gridCol w="650631"/>
                <a:gridCol w="650631"/>
                <a:gridCol w="650631"/>
              </a:tblGrid>
              <a:tr h="566340">
                <a:tc>
                  <a:txBody>
                    <a:bodyPr/>
                    <a:lstStyle/>
                    <a:p>
                      <a:pPr algn="ctr" fontAlgn="t"/>
                      <a:r>
                        <a:rPr lang="en-US" sz="1400" b="1" i="0" u="none" strike="noStrike" dirty="0">
                          <a:solidFill>
                            <a:srgbClr val="000000"/>
                          </a:solidFill>
                          <a:latin typeface="Times New Roman" pitchFamily="18" charset="0"/>
                          <a:cs typeface="Times New Roman" pitchFamily="18" charset="0"/>
                        </a:rPr>
                        <a:t>FB Date</a:t>
                      </a:r>
                    </a:p>
                  </a:txBody>
                  <a:tcPr marL="7327" marR="7327" marT="7327"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t"/>
                      <a:r>
                        <a:rPr lang="en-US" sz="1400" b="1" i="0" u="none" strike="noStrike">
                          <a:solidFill>
                            <a:srgbClr val="000000"/>
                          </a:solidFill>
                          <a:latin typeface="Times New Roman" pitchFamily="18" charset="0"/>
                          <a:cs typeface="Times New Roman" pitchFamily="18" charset="0"/>
                        </a:rPr>
                        <a:t>TDS (mg/L)</a:t>
                      </a:r>
                    </a:p>
                  </a:txBody>
                  <a:tcPr marL="7327" marR="7327" marT="7327"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t"/>
                      <a:r>
                        <a:rPr lang="en-US" sz="1400" b="1" i="0" u="none" strike="noStrike">
                          <a:solidFill>
                            <a:srgbClr val="000000"/>
                          </a:solidFill>
                          <a:latin typeface="Times New Roman" pitchFamily="18" charset="0"/>
                          <a:cs typeface="Times New Roman" pitchFamily="18" charset="0"/>
                        </a:rPr>
                        <a:t>Ca (mg/L)</a:t>
                      </a:r>
                    </a:p>
                  </a:txBody>
                  <a:tcPr marL="7327" marR="7327" marT="7327"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t"/>
                      <a:r>
                        <a:rPr lang="en-US" sz="1400" b="1" i="0" u="none" strike="noStrike">
                          <a:solidFill>
                            <a:srgbClr val="000000"/>
                          </a:solidFill>
                          <a:latin typeface="Times New Roman" pitchFamily="18" charset="0"/>
                          <a:cs typeface="Times New Roman" pitchFamily="18" charset="0"/>
                        </a:rPr>
                        <a:t>Mg (mg/L)</a:t>
                      </a:r>
                    </a:p>
                  </a:txBody>
                  <a:tcPr marL="7327" marR="7327" marT="7327"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l" fontAlgn="t"/>
                      <a:r>
                        <a:rPr lang="en-US" sz="1400" b="1" i="0" u="none" strike="noStrike">
                          <a:solidFill>
                            <a:srgbClr val="000000"/>
                          </a:solidFill>
                          <a:latin typeface="Times New Roman" pitchFamily="18" charset="0"/>
                          <a:cs typeface="Times New Roman" pitchFamily="18" charset="0"/>
                        </a:rPr>
                        <a:t>CaCO3 (mg/L)</a:t>
                      </a:r>
                    </a:p>
                  </a:txBody>
                  <a:tcPr marL="7327" marR="7327" marT="7327"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t"/>
                      <a:r>
                        <a:rPr lang="en-US" sz="1400" b="1" i="0" u="none" strike="noStrike">
                          <a:solidFill>
                            <a:srgbClr val="000000"/>
                          </a:solidFill>
                          <a:latin typeface="Times New Roman" pitchFamily="18" charset="0"/>
                          <a:cs typeface="Times New Roman" pitchFamily="18" charset="0"/>
                        </a:rPr>
                        <a:t>Na (mg/L)</a:t>
                      </a:r>
                    </a:p>
                  </a:txBody>
                  <a:tcPr marL="7327" marR="7327" marT="7327"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t"/>
                      <a:r>
                        <a:rPr lang="en-US" sz="1400" b="1" i="0" u="none" strike="noStrike">
                          <a:solidFill>
                            <a:srgbClr val="000000"/>
                          </a:solidFill>
                          <a:latin typeface="Times New Roman" pitchFamily="18" charset="0"/>
                          <a:cs typeface="Times New Roman" pitchFamily="18" charset="0"/>
                        </a:rPr>
                        <a:t>K (mg/L)</a:t>
                      </a:r>
                    </a:p>
                  </a:txBody>
                  <a:tcPr marL="7327" marR="7327" marT="7327"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t"/>
                      <a:r>
                        <a:rPr lang="en-US" sz="1400" b="1" i="0" u="none" strike="noStrike">
                          <a:solidFill>
                            <a:srgbClr val="000000"/>
                          </a:solidFill>
                          <a:latin typeface="Times New Roman" pitchFamily="18" charset="0"/>
                          <a:cs typeface="Times New Roman" pitchFamily="18" charset="0"/>
                        </a:rPr>
                        <a:t>Fe (mg/L)</a:t>
                      </a:r>
                    </a:p>
                  </a:txBody>
                  <a:tcPr marL="7327" marR="7327" marT="7327"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t"/>
                      <a:r>
                        <a:rPr lang="en-US" sz="1400" b="1" i="0" u="none" strike="noStrike">
                          <a:solidFill>
                            <a:srgbClr val="000000"/>
                          </a:solidFill>
                          <a:latin typeface="Times New Roman" pitchFamily="18" charset="0"/>
                          <a:cs typeface="Times New Roman" pitchFamily="18" charset="0"/>
                        </a:rPr>
                        <a:t>Ba (mg/L)</a:t>
                      </a:r>
                    </a:p>
                  </a:txBody>
                  <a:tcPr marL="7327" marR="7327" marT="7327"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t"/>
                      <a:r>
                        <a:rPr lang="en-US" sz="1400" b="1" i="0" u="none" strike="noStrike">
                          <a:solidFill>
                            <a:srgbClr val="000000"/>
                          </a:solidFill>
                          <a:latin typeface="Times New Roman" pitchFamily="18" charset="0"/>
                          <a:cs typeface="Times New Roman" pitchFamily="18" charset="0"/>
                        </a:rPr>
                        <a:t>Sr (mg/L)</a:t>
                      </a:r>
                    </a:p>
                  </a:txBody>
                  <a:tcPr marL="7327" marR="7327" marT="7327"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t"/>
                      <a:r>
                        <a:rPr lang="en-US" sz="1400" b="1" i="0" u="none" strike="noStrike">
                          <a:solidFill>
                            <a:srgbClr val="000000"/>
                          </a:solidFill>
                          <a:latin typeface="Times New Roman" pitchFamily="18" charset="0"/>
                          <a:cs typeface="Times New Roman" pitchFamily="18" charset="0"/>
                        </a:rPr>
                        <a:t>Mn (mg/L)</a:t>
                      </a:r>
                    </a:p>
                  </a:txBody>
                  <a:tcPr marL="7327" marR="7327" marT="7327"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t"/>
                      <a:r>
                        <a:rPr lang="en-US" sz="1400" b="1" i="0" u="none" strike="noStrike">
                          <a:solidFill>
                            <a:srgbClr val="000000"/>
                          </a:solidFill>
                          <a:latin typeface="Times New Roman" pitchFamily="18" charset="0"/>
                          <a:cs typeface="Times New Roman" pitchFamily="18" charset="0"/>
                        </a:rPr>
                        <a:t>SO4 (mg/L)</a:t>
                      </a:r>
                    </a:p>
                  </a:txBody>
                  <a:tcPr marL="7327" marR="7327" marT="7327"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t"/>
                      <a:r>
                        <a:rPr lang="en-US" sz="1400" b="1" i="0" u="none" strike="noStrike">
                          <a:solidFill>
                            <a:srgbClr val="000000"/>
                          </a:solidFill>
                          <a:latin typeface="Times New Roman" pitchFamily="18" charset="0"/>
                          <a:cs typeface="Times New Roman" pitchFamily="18" charset="0"/>
                        </a:rPr>
                        <a:t>Cl (mg/L)</a:t>
                      </a:r>
                    </a:p>
                  </a:txBody>
                  <a:tcPr marL="7327" marR="7327" marT="7327"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r>
              <a:tr h="287951">
                <a:tc>
                  <a:txBody>
                    <a:bodyPr/>
                    <a:lstStyle/>
                    <a:p>
                      <a:pPr algn="ctr" fontAlgn="ctr"/>
                      <a:r>
                        <a:rPr lang="en-US" sz="1400" b="1" i="0" u="none" strike="noStrike">
                          <a:solidFill>
                            <a:srgbClr val="000000"/>
                          </a:solidFill>
                          <a:latin typeface="Times New Roman" pitchFamily="18" charset="0"/>
                          <a:cs typeface="Times New Roman" pitchFamily="18" charset="0"/>
                        </a:rPr>
                        <a:t>14-Apr</a:t>
                      </a:r>
                    </a:p>
                  </a:txBody>
                  <a:tcPr marL="7327" marR="7327" marT="732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a:noFill/>
                    </a:lnB>
                    <a:solidFill>
                      <a:srgbClr val="C0C0C0"/>
                    </a:solidFill>
                  </a:tcPr>
                </a:tc>
                <a:tc>
                  <a:txBody>
                    <a:bodyPr/>
                    <a:lstStyle/>
                    <a:p>
                      <a:pPr algn="ctr" fontAlgn="ctr"/>
                      <a:r>
                        <a:rPr lang="en-US" sz="1400" b="1" i="0" u="none" strike="noStrike">
                          <a:solidFill>
                            <a:srgbClr val="000000"/>
                          </a:solidFill>
                          <a:latin typeface="Times New Roman" pitchFamily="18" charset="0"/>
                          <a:cs typeface="Times New Roman" pitchFamily="18" charset="0"/>
                        </a:rPr>
                        <a:t>224.38</a:t>
                      </a:r>
                    </a:p>
                  </a:txBody>
                  <a:tcPr marL="7327" marR="7327" marT="732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a:noFill/>
                    </a:lnB>
                    <a:solidFill>
                      <a:srgbClr val="C0C0C0"/>
                    </a:solidFill>
                  </a:tcPr>
                </a:tc>
                <a:tc>
                  <a:txBody>
                    <a:bodyPr/>
                    <a:lstStyle/>
                    <a:p>
                      <a:pPr algn="ctr" fontAlgn="b"/>
                      <a:r>
                        <a:rPr lang="en-US" sz="1400" b="1" i="0" u="none" strike="noStrike">
                          <a:solidFill>
                            <a:srgbClr val="000000"/>
                          </a:solidFill>
                          <a:latin typeface="Times New Roman" pitchFamily="18" charset="0"/>
                          <a:cs typeface="Times New Roman" pitchFamily="18" charset="0"/>
                        </a:rPr>
                        <a:t>15</a:t>
                      </a:r>
                    </a:p>
                  </a:txBody>
                  <a:tcPr marL="7327" marR="7327" marT="732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a:noFill/>
                    </a:lnB>
                    <a:solidFill>
                      <a:srgbClr val="C0C0C0"/>
                    </a:solidFill>
                  </a:tcPr>
                </a:tc>
                <a:tc>
                  <a:txBody>
                    <a:bodyPr/>
                    <a:lstStyle/>
                    <a:p>
                      <a:pPr algn="ctr" fontAlgn="ctr"/>
                      <a:r>
                        <a:rPr lang="en-US" sz="1400" b="1" i="0" u="none" strike="noStrike">
                          <a:solidFill>
                            <a:srgbClr val="000000"/>
                          </a:solidFill>
                          <a:latin typeface="Times New Roman" pitchFamily="18" charset="0"/>
                          <a:cs typeface="Times New Roman" pitchFamily="18" charset="0"/>
                        </a:rPr>
                        <a:t>2.73</a:t>
                      </a:r>
                    </a:p>
                  </a:txBody>
                  <a:tcPr marL="7327" marR="7327" marT="732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a:noFill/>
                    </a:lnB>
                    <a:solidFill>
                      <a:srgbClr val="C0C0C0"/>
                    </a:solidFill>
                  </a:tcPr>
                </a:tc>
                <a:tc>
                  <a:txBody>
                    <a:bodyPr/>
                    <a:lstStyle/>
                    <a:p>
                      <a:pPr algn="ctr" fontAlgn="ctr"/>
                      <a:r>
                        <a:rPr lang="en-US" sz="1400" b="1" i="0" u="none" strike="noStrike">
                          <a:solidFill>
                            <a:srgbClr val="000000"/>
                          </a:solidFill>
                          <a:latin typeface="Times New Roman" pitchFamily="18" charset="0"/>
                          <a:cs typeface="Times New Roman" pitchFamily="18" charset="0"/>
                        </a:rPr>
                        <a:t>49.44</a:t>
                      </a:r>
                    </a:p>
                  </a:txBody>
                  <a:tcPr marL="7327" marR="7327" marT="732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a:noFill/>
                    </a:lnB>
                    <a:solidFill>
                      <a:srgbClr val="C0C0C0"/>
                    </a:solidFill>
                  </a:tcPr>
                </a:tc>
                <a:tc>
                  <a:txBody>
                    <a:bodyPr/>
                    <a:lstStyle/>
                    <a:p>
                      <a:pPr algn="ctr" fontAlgn="t"/>
                      <a:r>
                        <a:rPr lang="en-US" sz="1400" b="1" i="0" u="none" strike="noStrike">
                          <a:solidFill>
                            <a:srgbClr val="000000"/>
                          </a:solidFill>
                          <a:latin typeface="Times New Roman" pitchFamily="18" charset="0"/>
                          <a:cs typeface="Times New Roman" pitchFamily="18" charset="0"/>
                        </a:rPr>
                        <a:t>18</a:t>
                      </a:r>
                    </a:p>
                  </a:txBody>
                  <a:tcPr marL="7327" marR="7327" marT="7327"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a:noFill/>
                    </a:lnB>
                    <a:solidFill>
                      <a:srgbClr val="C0C0C0"/>
                    </a:solidFill>
                  </a:tcPr>
                </a:tc>
                <a:tc>
                  <a:txBody>
                    <a:bodyPr/>
                    <a:lstStyle/>
                    <a:p>
                      <a:pPr algn="ctr" fontAlgn="t"/>
                      <a:r>
                        <a:rPr lang="en-US" sz="1400" b="1" i="0" u="none" strike="noStrike">
                          <a:solidFill>
                            <a:srgbClr val="000000"/>
                          </a:solidFill>
                          <a:latin typeface="Times New Roman" pitchFamily="18" charset="0"/>
                          <a:cs typeface="Times New Roman" pitchFamily="18" charset="0"/>
                        </a:rPr>
                        <a:t>1.65</a:t>
                      </a:r>
                    </a:p>
                  </a:txBody>
                  <a:tcPr marL="7327" marR="7327" marT="7327"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a:noFill/>
                    </a:lnB>
                    <a:solidFill>
                      <a:srgbClr val="C0C0C0"/>
                    </a:solidFill>
                  </a:tcPr>
                </a:tc>
                <a:tc>
                  <a:txBody>
                    <a:bodyPr/>
                    <a:lstStyle/>
                    <a:p>
                      <a:pPr algn="ctr" fontAlgn="ctr"/>
                      <a:r>
                        <a:rPr lang="en-US" sz="1400" b="1" i="0" u="none" strike="noStrike">
                          <a:solidFill>
                            <a:srgbClr val="000000"/>
                          </a:solidFill>
                          <a:latin typeface="Times New Roman" pitchFamily="18" charset="0"/>
                          <a:cs typeface="Times New Roman" pitchFamily="18" charset="0"/>
                        </a:rPr>
                        <a:t>0.25</a:t>
                      </a:r>
                    </a:p>
                  </a:txBody>
                  <a:tcPr marL="7327" marR="7327" marT="732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a:noFill/>
                    </a:lnB>
                    <a:solidFill>
                      <a:srgbClr val="C0C0C0"/>
                    </a:solidFill>
                  </a:tcPr>
                </a:tc>
                <a:tc>
                  <a:txBody>
                    <a:bodyPr/>
                    <a:lstStyle/>
                    <a:p>
                      <a:pPr algn="ctr" fontAlgn="ctr"/>
                      <a:r>
                        <a:rPr lang="en-US" sz="1400" b="1" i="0" u="none" strike="noStrike">
                          <a:solidFill>
                            <a:srgbClr val="000000"/>
                          </a:solidFill>
                          <a:latin typeface="Times New Roman" pitchFamily="18" charset="0"/>
                          <a:cs typeface="Times New Roman" pitchFamily="18" charset="0"/>
                        </a:rPr>
                        <a:t>0.23</a:t>
                      </a:r>
                    </a:p>
                  </a:txBody>
                  <a:tcPr marL="7327" marR="7327" marT="732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a:noFill/>
                    </a:lnB>
                    <a:solidFill>
                      <a:srgbClr val="C0C0C0"/>
                    </a:solidFill>
                  </a:tcPr>
                </a:tc>
                <a:tc>
                  <a:txBody>
                    <a:bodyPr/>
                    <a:lstStyle/>
                    <a:p>
                      <a:pPr algn="ctr" fontAlgn="ctr"/>
                      <a:r>
                        <a:rPr lang="en-US" sz="1400" b="1" i="0" u="none" strike="noStrike">
                          <a:solidFill>
                            <a:srgbClr val="000000"/>
                          </a:solidFill>
                          <a:latin typeface="Times New Roman" pitchFamily="18" charset="0"/>
                          <a:cs typeface="Times New Roman" pitchFamily="18" charset="0"/>
                        </a:rPr>
                        <a:t>0.46</a:t>
                      </a:r>
                    </a:p>
                  </a:txBody>
                  <a:tcPr marL="7327" marR="7327" marT="732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a:noFill/>
                    </a:lnB>
                    <a:solidFill>
                      <a:srgbClr val="C0C0C0"/>
                    </a:solidFill>
                  </a:tcPr>
                </a:tc>
                <a:tc>
                  <a:txBody>
                    <a:bodyPr/>
                    <a:lstStyle/>
                    <a:p>
                      <a:pPr algn="ctr" fontAlgn="ctr"/>
                      <a:r>
                        <a:rPr lang="en-US" sz="1400" b="1" i="0" u="none" strike="noStrike">
                          <a:solidFill>
                            <a:srgbClr val="000000"/>
                          </a:solidFill>
                          <a:latin typeface="Times New Roman" pitchFamily="18" charset="0"/>
                          <a:cs typeface="Times New Roman" pitchFamily="18" charset="0"/>
                        </a:rPr>
                        <a:t>0.06</a:t>
                      </a:r>
                    </a:p>
                  </a:txBody>
                  <a:tcPr marL="7327" marR="7327" marT="732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a:noFill/>
                    </a:lnB>
                    <a:solidFill>
                      <a:srgbClr val="C0C0C0"/>
                    </a:solidFill>
                  </a:tcPr>
                </a:tc>
                <a:tc>
                  <a:txBody>
                    <a:bodyPr/>
                    <a:lstStyle/>
                    <a:p>
                      <a:pPr algn="ctr" fontAlgn="ctr"/>
                      <a:r>
                        <a:rPr lang="en-US" sz="1400" b="1" i="0" u="none" strike="noStrike">
                          <a:solidFill>
                            <a:srgbClr val="000000"/>
                          </a:solidFill>
                          <a:latin typeface="Times New Roman" pitchFamily="18" charset="0"/>
                          <a:cs typeface="Times New Roman" pitchFamily="18" charset="0"/>
                        </a:rPr>
                        <a:t>3</a:t>
                      </a:r>
                    </a:p>
                  </a:txBody>
                  <a:tcPr marL="7327" marR="7327" marT="732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a:noFill/>
                    </a:lnB>
                    <a:solidFill>
                      <a:srgbClr val="C0C0C0"/>
                    </a:solidFill>
                  </a:tcPr>
                </a:tc>
                <a:tc>
                  <a:txBody>
                    <a:bodyPr/>
                    <a:lstStyle/>
                    <a:p>
                      <a:pPr algn="ctr" fontAlgn="ctr"/>
                      <a:r>
                        <a:rPr lang="en-US" sz="1400" b="1" i="0" u="none" strike="noStrike">
                          <a:solidFill>
                            <a:srgbClr val="000000"/>
                          </a:solidFill>
                          <a:latin typeface="Times New Roman" pitchFamily="18" charset="0"/>
                          <a:cs typeface="Times New Roman" pitchFamily="18" charset="0"/>
                        </a:rPr>
                        <a:t>183</a:t>
                      </a:r>
                    </a:p>
                  </a:txBody>
                  <a:tcPr marL="7327" marR="7327" marT="732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a:noFill/>
                    </a:lnB>
                    <a:solidFill>
                      <a:srgbClr val="C0C0C0"/>
                    </a:solidFill>
                  </a:tcPr>
                </a:tc>
              </a:tr>
              <a:tr h="287951">
                <a:tc>
                  <a:txBody>
                    <a:bodyPr/>
                    <a:lstStyle/>
                    <a:p>
                      <a:pPr algn="ctr" fontAlgn="ctr"/>
                      <a:r>
                        <a:rPr lang="en-US" sz="1400" b="1" i="0" u="none" strike="noStrike">
                          <a:solidFill>
                            <a:srgbClr val="000000"/>
                          </a:solidFill>
                          <a:latin typeface="Times New Roman" pitchFamily="18" charset="0"/>
                          <a:cs typeface="Times New Roman" pitchFamily="18" charset="0"/>
                        </a:rPr>
                        <a:t>26-Apr</a:t>
                      </a:r>
                    </a:p>
                  </a:txBody>
                  <a:tcPr marL="7327" marR="7327" marT="732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fontAlgn="ctr"/>
                      <a:r>
                        <a:rPr lang="en-US" sz="1400" b="1" i="0" u="none" strike="noStrike">
                          <a:solidFill>
                            <a:srgbClr val="000000"/>
                          </a:solidFill>
                          <a:latin typeface="Times New Roman" pitchFamily="18" charset="0"/>
                          <a:cs typeface="Times New Roman" pitchFamily="18" charset="0"/>
                        </a:rPr>
                        <a:t>84839</a:t>
                      </a:r>
                    </a:p>
                  </a:txBody>
                  <a:tcPr marL="7327" marR="7327" marT="732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fontAlgn="b"/>
                      <a:r>
                        <a:rPr lang="en-US" sz="1400" b="1" i="0" u="none" strike="noStrike">
                          <a:solidFill>
                            <a:srgbClr val="000000"/>
                          </a:solidFill>
                          <a:latin typeface="Times New Roman" pitchFamily="18" charset="0"/>
                          <a:cs typeface="Times New Roman" pitchFamily="18" charset="0"/>
                        </a:rPr>
                        <a:t>7100</a:t>
                      </a:r>
                    </a:p>
                  </a:txBody>
                  <a:tcPr marL="7327" marR="7327" marT="732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fontAlgn="ctr"/>
                      <a:r>
                        <a:rPr lang="en-US" sz="1400" b="1" i="0" u="none" strike="noStrike">
                          <a:solidFill>
                            <a:srgbClr val="000000"/>
                          </a:solidFill>
                          <a:latin typeface="Times New Roman" pitchFamily="18" charset="0"/>
                          <a:cs typeface="Times New Roman" pitchFamily="18" charset="0"/>
                        </a:rPr>
                        <a:t>603</a:t>
                      </a:r>
                    </a:p>
                  </a:txBody>
                  <a:tcPr marL="7327" marR="7327" marT="732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fontAlgn="ctr"/>
                      <a:r>
                        <a:rPr lang="en-US" sz="1400" b="1" i="0" u="none" strike="noStrike">
                          <a:solidFill>
                            <a:srgbClr val="000000"/>
                          </a:solidFill>
                          <a:latin typeface="Times New Roman" pitchFamily="18" charset="0"/>
                          <a:cs typeface="Times New Roman" pitchFamily="18" charset="0"/>
                        </a:rPr>
                        <a:t>23286</a:t>
                      </a:r>
                    </a:p>
                  </a:txBody>
                  <a:tcPr marL="7327" marR="7327" marT="732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fontAlgn="t"/>
                      <a:r>
                        <a:rPr lang="en-US" sz="1400" b="1" i="0" u="none" strike="noStrike">
                          <a:solidFill>
                            <a:srgbClr val="000000"/>
                          </a:solidFill>
                          <a:latin typeface="Times New Roman" pitchFamily="18" charset="0"/>
                          <a:cs typeface="Times New Roman" pitchFamily="18" charset="0"/>
                        </a:rPr>
                        <a:t>22800</a:t>
                      </a:r>
                    </a:p>
                  </a:txBody>
                  <a:tcPr marL="7327" marR="7327" marT="7327"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fontAlgn="t"/>
                      <a:r>
                        <a:rPr lang="en-US" sz="1400" b="1" i="0" u="none" strike="noStrike">
                          <a:solidFill>
                            <a:srgbClr val="000000"/>
                          </a:solidFill>
                          <a:latin typeface="Times New Roman" pitchFamily="18" charset="0"/>
                          <a:cs typeface="Times New Roman" pitchFamily="18" charset="0"/>
                        </a:rPr>
                        <a:t>326</a:t>
                      </a:r>
                    </a:p>
                  </a:txBody>
                  <a:tcPr marL="7327" marR="7327" marT="7327"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fontAlgn="ctr"/>
                      <a:r>
                        <a:rPr lang="en-US" sz="1400" b="1" i="0" u="none" strike="noStrike">
                          <a:solidFill>
                            <a:srgbClr val="000000"/>
                          </a:solidFill>
                          <a:latin typeface="Times New Roman" pitchFamily="18" charset="0"/>
                          <a:cs typeface="Times New Roman" pitchFamily="18" charset="0"/>
                        </a:rPr>
                        <a:t>3.93</a:t>
                      </a:r>
                    </a:p>
                  </a:txBody>
                  <a:tcPr marL="7327" marR="7327" marT="732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fontAlgn="ctr"/>
                      <a:r>
                        <a:rPr lang="en-US" sz="1400" b="1" i="0" u="none" strike="noStrike">
                          <a:solidFill>
                            <a:srgbClr val="000000"/>
                          </a:solidFill>
                          <a:latin typeface="Times New Roman" pitchFamily="18" charset="0"/>
                          <a:cs typeface="Times New Roman" pitchFamily="18" charset="0"/>
                        </a:rPr>
                        <a:t>2000</a:t>
                      </a:r>
                    </a:p>
                  </a:txBody>
                  <a:tcPr marL="7327" marR="7327" marT="732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fontAlgn="ctr"/>
                      <a:r>
                        <a:rPr lang="en-US" sz="1400" b="1" i="0" u="none" strike="noStrike">
                          <a:solidFill>
                            <a:srgbClr val="000000"/>
                          </a:solidFill>
                          <a:latin typeface="Times New Roman" pitchFamily="18" charset="0"/>
                          <a:cs typeface="Times New Roman" pitchFamily="18" charset="0"/>
                        </a:rPr>
                        <a:t>1400</a:t>
                      </a:r>
                    </a:p>
                  </a:txBody>
                  <a:tcPr marL="7327" marR="7327" marT="732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fontAlgn="ctr"/>
                      <a:r>
                        <a:rPr lang="en-US" sz="1400" b="1" i="0" u="none" strike="noStrike">
                          <a:solidFill>
                            <a:srgbClr val="000000"/>
                          </a:solidFill>
                          <a:latin typeface="Times New Roman" pitchFamily="18" charset="0"/>
                          <a:cs typeface="Times New Roman" pitchFamily="18" charset="0"/>
                        </a:rPr>
                        <a:t>6.69</a:t>
                      </a:r>
                    </a:p>
                  </a:txBody>
                  <a:tcPr marL="7327" marR="7327" marT="732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fontAlgn="ctr"/>
                      <a:r>
                        <a:rPr lang="en-US" sz="1400" b="1" i="0" u="none" strike="noStrike">
                          <a:solidFill>
                            <a:srgbClr val="000000"/>
                          </a:solidFill>
                          <a:latin typeface="Times New Roman" pitchFamily="18" charset="0"/>
                          <a:cs typeface="Times New Roman" pitchFamily="18" charset="0"/>
                        </a:rPr>
                        <a:t>0</a:t>
                      </a:r>
                    </a:p>
                  </a:txBody>
                  <a:tcPr marL="7327" marR="7327" marT="732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fontAlgn="ctr"/>
                      <a:r>
                        <a:rPr lang="en-US" sz="1400" b="1" i="0" u="none" strike="noStrike">
                          <a:solidFill>
                            <a:srgbClr val="000000"/>
                          </a:solidFill>
                          <a:latin typeface="Times New Roman" pitchFamily="18" charset="0"/>
                          <a:cs typeface="Times New Roman" pitchFamily="18" charset="0"/>
                        </a:rPr>
                        <a:t>50600</a:t>
                      </a:r>
                    </a:p>
                  </a:txBody>
                  <a:tcPr marL="7327" marR="7327" marT="732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r>
              <a:tr h="287951">
                <a:tc>
                  <a:txBody>
                    <a:bodyPr/>
                    <a:lstStyle/>
                    <a:p>
                      <a:pPr algn="ctr" fontAlgn="ctr"/>
                      <a:r>
                        <a:rPr lang="en-US" sz="1400" b="1" i="0" u="none" strike="noStrike">
                          <a:solidFill>
                            <a:srgbClr val="000000"/>
                          </a:solidFill>
                          <a:latin typeface="Times New Roman" pitchFamily="18" charset="0"/>
                          <a:cs typeface="Times New Roman" pitchFamily="18" charset="0"/>
                        </a:rPr>
                        <a:t>27-Apr</a:t>
                      </a:r>
                    </a:p>
                  </a:txBody>
                  <a:tcPr marL="7327" marR="7327" marT="732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a:txBody>
                    <a:bodyPr/>
                    <a:lstStyle/>
                    <a:p>
                      <a:pPr algn="ctr" fontAlgn="ctr"/>
                      <a:r>
                        <a:rPr lang="en-US" sz="1400" b="1" i="0" u="none" strike="noStrike">
                          <a:solidFill>
                            <a:srgbClr val="000000"/>
                          </a:solidFill>
                          <a:latin typeface="Times New Roman" pitchFamily="18" charset="0"/>
                          <a:cs typeface="Times New Roman" pitchFamily="18" charset="0"/>
                        </a:rPr>
                        <a:t>89861</a:t>
                      </a:r>
                    </a:p>
                  </a:txBody>
                  <a:tcPr marL="7327" marR="7327" marT="732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a:txBody>
                    <a:bodyPr/>
                    <a:lstStyle/>
                    <a:p>
                      <a:pPr algn="ctr" fontAlgn="b"/>
                      <a:r>
                        <a:rPr lang="en-US" sz="1400" b="1" i="0" u="none" strike="noStrike">
                          <a:solidFill>
                            <a:srgbClr val="000000"/>
                          </a:solidFill>
                          <a:latin typeface="Times New Roman" pitchFamily="18" charset="0"/>
                          <a:cs typeface="Times New Roman" pitchFamily="18" charset="0"/>
                        </a:rPr>
                        <a:t>7640</a:t>
                      </a:r>
                    </a:p>
                  </a:txBody>
                  <a:tcPr marL="7327" marR="7327" marT="732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a:txBody>
                    <a:bodyPr/>
                    <a:lstStyle/>
                    <a:p>
                      <a:pPr algn="ctr" fontAlgn="ctr"/>
                      <a:r>
                        <a:rPr lang="en-US" sz="1400" b="1" i="0" u="none" strike="noStrike">
                          <a:solidFill>
                            <a:srgbClr val="000000"/>
                          </a:solidFill>
                          <a:latin typeface="Times New Roman" pitchFamily="18" charset="0"/>
                          <a:cs typeface="Times New Roman" pitchFamily="18" charset="0"/>
                        </a:rPr>
                        <a:t>651</a:t>
                      </a:r>
                    </a:p>
                  </a:txBody>
                  <a:tcPr marL="7327" marR="7327" marT="732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a:txBody>
                    <a:bodyPr/>
                    <a:lstStyle/>
                    <a:p>
                      <a:pPr algn="ctr" fontAlgn="ctr"/>
                      <a:r>
                        <a:rPr lang="en-US" sz="1400" b="1" i="0" u="none" strike="noStrike">
                          <a:solidFill>
                            <a:srgbClr val="000000"/>
                          </a:solidFill>
                          <a:latin typeface="Times New Roman" pitchFamily="18" charset="0"/>
                          <a:cs typeface="Times New Roman" pitchFamily="18" charset="0"/>
                        </a:rPr>
                        <a:t>24952</a:t>
                      </a:r>
                    </a:p>
                  </a:txBody>
                  <a:tcPr marL="7327" marR="7327" marT="732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a:txBody>
                    <a:bodyPr/>
                    <a:lstStyle/>
                    <a:p>
                      <a:pPr algn="ctr" fontAlgn="t"/>
                      <a:r>
                        <a:rPr lang="en-US" sz="1400" b="1" i="0" u="none" strike="noStrike">
                          <a:solidFill>
                            <a:srgbClr val="000000"/>
                          </a:solidFill>
                          <a:latin typeface="Times New Roman" pitchFamily="18" charset="0"/>
                          <a:cs typeface="Times New Roman" pitchFamily="18" charset="0"/>
                        </a:rPr>
                        <a:t>24300</a:t>
                      </a:r>
                    </a:p>
                  </a:txBody>
                  <a:tcPr marL="7327" marR="7327" marT="7327"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a:txBody>
                    <a:bodyPr/>
                    <a:lstStyle/>
                    <a:p>
                      <a:pPr algn="ctr" fontAlgn="t"/>
                      <a:r>
                        <a:rPr lang="en-US" sz="1400" b="1" i="0" u="none" strike="noStrike">
                          <a:solidFill>
                            <a:srgbClr val="000000"/>
                          </a:solidFill>
                          <a:latin typeface="Times New Roman" pitchFamily="18" charset="0"/>
                          <a:cs typeface="Times New Roman" pitchFamily="18" charset="0"/>
                        </a:rPr>
                        <a:t>346</a:t>
                      </a:r>
                    </a:p>
                  </a:txBody>
                  <a:tcPr marL="7327" marR="7327" marT="7327"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a:txBody>
                    <a:bodyPr/>
                    <a:lstStyle/>
                    <a:p>
                      <a:pPr algn="ctr" fontAlgn="ctr"/>
                      <a:r>
                        <a:rPr lang="en-US" sz="1400" b="1" i="0" u="none" strike="noStrike">
                          <a:solidFill>
                            <a:srgbClr val="000000"/>
                          </a:solidFill>
                          <a:latin typeface="Times New Roman" pitchFamily="18" charset="0"/>
                          <a:cs typeface="Times New Roman" pitchFamily="18" charset="0"/>
                        </a:rPr>
                        <a:t>7.8</a:t>
                      </a:r>
                    </a:p>
                  </a:txBody>
                  <a:tcPr marL="7327" marR="7327" marT="732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a:txBody>
                    <a:bodyPr/>
                    <a:lstStyle/>
                    <a:p>
                      <a:pPr algn="ctr" fontAlgn="ctr"/>
                      <a:r>
                        <a:rPr lang="en-US" sz="1400" b="1" i="0" u="none" strike="noStrike">
                          <a:solidFill>
                            <a:srgbClr val="000000"/>
                          </a:solidFill>
                          <a:latin typeface="Times New Roman" pitchFamily="18" charset="0"/>
                          <a:cs typeface="Times New Roman" pitchFamily="18" charset="0"/>
                        </a:rPr>
                        <a:t>1990</a:t>
                      </a:r>
                    </a:p>
                  </a:txBody>
                  <a:tcPr marL="7327" marR="7327" marT="732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a:txBody>
                    <a:bodyPr/>
                    <a:lstStyle/>
                    <a:p>
                      <a:pPr algn="ctr" fontAlgn="ctr"/>
                      <a:r>
                        <a:rPr lang="en-US" sz="1400" b="1" i="0" u="none" strike="noStrike">
                          <a:solidFill>
                            <a:srgbClr val="000000"/>
                          </a:solidFill>
                          <a:latin typeface="Times New Roman" pitchFamily="18" charset="0"/>
                          <a:cs typeface="Times New Roman" pitchFamily="18" charset="0"/>
                        </a:rPr>
                        <a:t>1510</a:t>
                      </a:r>
                    </a:p>
                  </a:txBody>
                  <a:tcPr marL="7327" marR="7327" marT="732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a:txBody>
                    <a:bodyPr/>
                    <a:lstStyle/>
                    <a:p>
                      <a:pPr algn="ctr" fontAlgn="ctr"/>
                      <a:r>
                        <a:rPr lang="en-US" sz="1400" b="1" i="0" u="none" strike="noStrike">
                          <a:solidFill>
                            <a:srgbClr val="000000"/>
                          </a:solidFill>
                          <a:latin typeface="Times New Roman" pitchFamily="18" charset="0"/>
                          <a:cs typeface="Times New Roman" pitchFamily="18" charset="0"/>
                        </a:rPr>
                        <a:t>7.07</a:t>
                      </a:r>
                    </a:p>
                  </a:txBody>
                  <a:tcPr marL="7327" marR="7327" marT="732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a:txBody>
                    <a:bodyPr/>
                    <a:lstStyle/>
                    <a:p>
                      <a:pPr algn="ctr" fontAlgn="ctr"/>
                      <a:r>
                        <a:rPr lang="en-US" sz="1400" b="1" i="0" u="none" strike="noStrike">
                          <a:solidFill>
                            <a:srgbClr val="000000"/>
                          </a:solidFill>
                          <a:latin typeface="Times New Roman" pitchFamily="18" charset="0"/>
                          <a:cs typeface="Times New Roman" pitchFamily="18" charset="0"/>
                        </a:rPr>
                        <a:t>8.87</a:t>
                      </a:r>
                    </a:p>
                  </a:txBody>
                  <a:tcPr marL="7327" marR="7327" marT="732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a:txBody>
                    <a:bodyPr/>
                    <a:lstStyle/>
                    <a:p>
                      <a:pPr algn="ctr" fontAlgn="ctr"/>
                      <a:r>
                        <a:rPr lang="en-US" sz="1400" b="1" i="0" u="none" strike="noStrike">
                          <a:solidFill>
                            <a:srgbClr val="000000"/>
                          </a:solidFill>
                          <a:latin typeface="Times New Roman" pitchFamily="18" charset="0"/>
                          <a:cs typeface="Times New Roman" pitchFamily="18" charset="0"/>
                        </a:rPr>
                        <a:t>53400</a:t>
                      </a:r>
                    </a:p>
                  </a:txBody>
                  <a:tcPr marL="7327" marR="7327" marT="732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r>
              <a:tr h="287951">
                <a:tc>
                  <a:txBody>
                    <a:bodyPr/>
                    <a:lstStyle/>
                    <a:p>
                      <a:pPr algn="ctr" fontAlgn="ctr"/>
                      <a:r>
                        <a:rPr lang="en-US" sz="1400" b="1" i="0" u="none" strike="noStrike">
                          <a:solidFill>
                            <a:srgbClr val="000000"/>
                          </a:solidFill>
                          <a:latin typeface="Times New Roman" pitchFamily="18" charset="0"/>
                          <a:cs typeface="Times New Roman" pitchFamily="18" charset="0"/>
                        </a:rPr>
                        <a:t>27-Apr</a:t>
                      </a:r>
                    </a:p>
                  </a:txBody>
                  <a:tcPr marL="7327" marR="7327" marT="732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400" b="1" i="0" u="none" strike="noStrike">
                          <a:solidFill>
                            <a:srgbClr val="000000"/>
                          </a:solidFill>
                          <a:latin typeface="Times New Roman" pitchFamily="18" charset="0"/>
                          <a:cs typeface="Times New Roman" pitchFamily="18" charset="0"/>
                        </a:rPr>
                        <a:t>105169</a:t>
                      </a:r>
                    </a:p>
                  </a:txBody>
                  <a:tcPr marL="7327" marR="7327" marT="732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400" b="1" i="0" u="none" strike="noStrike">
                          <a:solidFill>
                            <a:srgbClr val="000000"/>
                          </a:solidFill>
                          <a:latin typeface="Times New Roman" pitchFamily="18" charset="0"/>
                          <a:cs typeface="Times New Roman" pitchFamily="18" charset="0"/>
                        </a:rPr>
                        <a:t>8490</a:t>
                      </a:r>
                    </a:p>
                  </a:txBody>
                  <a:tcPr marL="7327" marR="7327" marT="732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400" b="1" i="0" u="none" strike="noStrike">
                          <a:solidFill>
                            <a:srgbClr val="000000"/>
                          </a:solidFill>
                          <a:latin typeface="Times New Roman" pitchFamily="18" charset="0"/>
                          <a:cs typeface="Times New Roman" pitchFamily="18" charset="0"/>
                        </a:rPr>
                        <a:t>714</a:t>
                      </a:r>
                    </a:p>
                  </a:txBody>
                  <a:tcPr marL="7327" marR="7327" marT="732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400" b="1" i="0" u="none" strike="noStrike">
                          <a:solidFill>
                            <a:srgbClr val="000000"/>
                          </a:solidFill>
                          <a:latin typeface="Times New Roman" pitchFamily="18" charset="0"/>
                          <a:cs typeface="Times New Roman" pitchFamily="18" charset="0"/>
                        </a:rPr>
                        <a:t>27432</a:t>
                      </a:r>
                    </a:p>
                  </a:txBody>
                  <a:tcPr marL="7327" marR="7327" marT="732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t"/>
                      <a:r>
                        <a:rPr lang="en-US" sz="1400" b="1" i="0" u="none" strike="noStrike">
                          <a:solidFill>
                            <a:srgbClr val="000000"/>
                          </a:solidFill>
                          <a:latin typeface="Times New Roman" pitchFamily="18" charset="0"/>
                          <a:cs typeface="Times New Roman" pitchFamily="18" charset="0"/>
                        </a:rPr>
                        <a:t>25100</a:t>
                      </a:r>
                    </a:p>
                  </a:txBody>
                  <a:tcPr marL="7327" marR="7327" marT="7327"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t"/>
                      <a:r>
                        <a:rPr lang="en-US" sz="1400" b="1" i="0" u="none" strike="noStrike">
                          <a:solidFill>
                            <a:srgbClr val="000000"/>
                          </a:solidFill>
                          <a:latin typeface="Times New Roman" pitchFamily="18" charset="0"/>
                          <a:cs typeface="Times New Roman" pitchFamily="18" charset="0"/>
                        </a:rPr>
                        <a:t>352</a:t>
                      </a:r>
                    </a:p>
                  </a:txBody>
                  <a:tcPr marL="7327" marR="7327" marT="7327"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400" b="1" i="0" u="none" strike="noStrike">
                          <a:solidFill>
                            <a:srgbClr val="000000"/>
                          </a:solidFill>
                          <a:latin typeface="Times New Roman" pitchFamily="18" charset="0"/>
                          <a:cs typeface="Times New Roman" pitchFamily="18" charset="0"/>
                        </a:rPr>
                        <a:t>9.7</a:t>
                      </a:r>
                    </a:p>
                  </a:txBody>
                  <a:tcPr marL="7327" marR="7327" marT="732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400" b="1" i="0" u="none" strike="noStrike">
                          <a:solidFill>
                            <a:srgbClr val="000000"/>
                          </a:solidFill>
                          <a:latin typeface="Times New Roman" pitchFamily="18" charset="0"/>
                          <a:cs typeface="Times New Roman" pitchFamily="18" charset="0"/>
                        </a:rPr>
                        <a:t>1870</a:t>
                      </a:r>
                    </a:p>
                  </a:txBody>
                  <a:tcPr marL="7327" marR="7327" marT="732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400" b="1" i="0" u="none" strike="noStrike">
                          <a:solidFill>
                            <a:srgbClr val="000000"/>
                          </a:solidFill>
                          <a:latin typeface="Times New Roman" pitchFamily="18" charset="0"/>
                          <a:cs typeface="Times New Roman" pitchFamily="18" charset="0"/>
                        </a:rPr>
                        <a:t>1670</a:t>
                      </a:r>
                    </a:p>
                  </a:txBody>
                  <a:tcPr marL="7327" marR="7327" marT="732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400" b="1" i="0" u="none" strike="noStrike">
                          <a:solidFill>
                            <a:srgbClr val="000000"/>
                          </a:solidFill>
                          <a:latin typeface="Times New Roman" pitchFamily="18" charset="0"/>
                          <a:cs typeface="Times New Roman" pitchFamily="18" charset="0"/>
                        </a:rPr>
                        <a:t>7.44</a:t>
                      </a:r>
                    </a:p>
                  </a:txBody>
                  <a:tcPr marL="7327" marR="7327" marT="732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400" b="1" i="0" u="none" strike="noStrike">
                          <a:solidFill>
                            <a:srgbClr val="000000"/>
                          </a:solidFill>
                          <a:latin typeface="Times New Roman" pitchFamily="18" charset="0"/>
                          <a:cs typeface="Times New Roman" pitchFamily="18" charset="0"/>
                        </a:rPr>
                        <a:t>156</a:t>
                      </a:r>
                    </a:p>
                  </a:txBody>
                  <a:tcPr marL="7327" marR="7327" marT="732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400" b="1" i="0" u="none" strike="noStrike">
                          <a:solidFill>
                            <a:srgbClr val="000000"/>
                          </a:solidFill>
                          <a:latin typeface="Times New Roman" pitchFamily="18" charset="0"/>
                          <a:cs typeface="Times New Roman" pitchFamily="18" charset="0"/>
                        </a:rPr>
                        <a:t>66800</a:t>
                      </a:r>
                    </a:p>
                  </a:txBody>
                  <a:tcPr marL="7327" marR="7327" marT="732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87951">
                <a:tc>
                  <a:txBody>
                    <a:bodyPr/>
                    <a:lstStyle/>
                    <a:p>
                      <a:pPr algn="ctr" fontAlgn="ctr"/>
                      <a:r>
                        <a:rPr lang="en-US" sz="1400" b="1" i="0" u="none" strike="noStrike">
                          <a:solidFill>
                            <a:srgbClr val="000000"/>
                          </a:solidFill>
                          <a:latin typeface="Times New Roman" pitchFamily="18" charset="0"/>
                          <a:cs typeface="Times New Roman" pitchFamily="18" charset="0"/>
                        </a:rPr>
                        <a:t>28-Apr</a:t>
                      </a:r>
                    </a:p>
                  </a:txBody>
                  <a:tcPr marL="7327" marR="7327" marT="732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a:txBody>
                    <a:bodyPr/>
                    <a:lstStyle/>
                    <a:p>
                      <a:pPr algn="ctr" fontAlgn="ctr"/>
                      <a:r>
                        <a:rPr lang="en-US" sz="1400" b="1" i="0" u="none" strike="noStrike">
                          <a:solidFill>
                            <a:srgbClr val="000000"/>
                          </a:solidFill>
                          <a:latin typeface="Times New Roman" pitchFamily="18" charset="0"/>
                          <a:cs typeface="Times New Roman" pitchFamily="18" charset="0"/>
                        </a:rPr>
                        <a:t>116266</a:t>
                      </a:r>
                    </a:p>
                  </a:txBody>
                  <a:tcPr marL="7327" marR="7327" marT="732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a:txBody>
                    <a:bodyPr/>
                    <a:lstStyle/>
                    <a:p>
                      <a:pPr algn="ctr" fontAlgn="b"/>
                      <a:r>
                        <a:rPr lang="en-US" sz="1400" b="1" i="0" u="none" strike="noStrike">
                          <a:solidFill>
                            <a:srgbClr val="000000"/>
                          </a:solidFill>
                          <a:latin typeface="Times New Roman" pitchFamily="18" charset="0"/>
                          <a:cs typeface="Times New Roman" pitchFamily="18" charset="0"/>
                        </a:rPr>
                        <a:t>10500</a:t>
                      </a:r>
                    </a:p>
                  </a:txBody>
                  <a:tcPr marL="7327" marR="7327" marT="732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a:txBody>
                    <a:bodyPr/>
                    <a:lstStyle/>
                    <a:p>
                      <a:pPr algn="ctr" fontAlgn="ctr"/>
                      <a:r>
                        <a:rPr lang="en-US" sz="1400" b="1" i="0" u="none" strike="noStrike">
                          <a:solidFill>
                            <a:srgbClr val="000000"/>
                          </a:solidFill>
                          <a:latin typeface="Times New Roman" pitchFamily="18" charset="0"/>
                          <a:cs typeface="Times New Roman" pitchFamily="18" charset="0"/>
                        </a:rPr>
                        <a:t>893</a:t>
                      </a:r>
                    </a:p>
                  </a:txBody>
                  <a:tcPr marL="7327" marR="7327" marT="732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a:txBody>
                    <a:bodyPr/>
                    <a:lstStyle/>
                    <a:p>
                      <a:pPr algn="ctr" fontAlgn="ctr"/>
                      <a:r>
                        <a:rPr lang="en-US" sz="1400" b="1" i="0" u="none" strike="noStrike">
                          <a:solidFill>
                            <a:srgbClr val="000000"/>
                          </a:solidFill>
                          <a:latin typeface="Times New Roman" pitchFamily="18" charset="0"/>
                          <a:cs typeface="Times New Roman" pitchFamily="18" charset="0"/>
                        </a:rPr>
                        <a:t>33879</a:t>
                      </a:r>
                    </a:p>
                  </a:txBody>
                  <a:tcPr marL="7327" marR="7327" marT="732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a:txBody>
                    <a:bodyPr/>
                    <a:lstStyle/>
                    <a:p>
                      <a:pPr algn="ctr" fontAlgn="t"/>
                      <a:r>
                        <a:rPr lang="en-US" sz="1400" b="1" i="0" u="none" strike="noStrike">
                          <a:solidFill>
                            <a:srgbClr val="000000"/>
                          </a:solidFill>
                          <a:latin typeface="Times New Roman" pitchFamily="18" charset="0"/>
                          <a:cs typeface="Times New Roman" pitchFamily="18" charset="0"/>
                        </a:rPr>
                        <a:t>29400</a:t>
                      </a:r>
                    </a:p>
                  </a:txBody>
                  <a:tcPr marL="7327" marR="7327" marT="7327"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a:txBody>
                    <a:bodyPr/>
                    <a:lstStyle/>
                    <a:p>
                      <a:pPr algn="ctr" fontAlgn="t"/>
                      <a:r>
                        <a:rPr lang="en-US" sz="1400" b="1" i="0" u="none" strike="noStrike">
                          <a:solidFill>
                            <a:srgbClr val="000000"/>
                          </a:solidFill>
                          <a:latin typeface="Times New Roman" pitchFamily="18" charset="0"/>
                          <a:cs typeface="Times New Roman" pitchFamily="18" charset="0"/>
                        </a:rPr>
                        <a:t>410</a:t>
                      </a:r>
                    </a:p>
                  </a:txBody>
                  <a:tcPr marL="7327" marR="7327" marT="7327"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a:txBody>
                    <a:bodyPr/>
                    <a:lstStyle/>
                    <a:p>
                      <a:pPr algn="ctr" fontAlgn="ctr"/>
                      <a:r>
                        <a:rPr lang="en-US" sz="1400" b="1" i="0" u="none" strike="noStrike">
                          <a:solidFill>
                            <a:srgbClr val="000000"/>
                          </a:solidFill>
                          <a:latin typeface="Times New Roman" pitchFamily="18" charset="0"/>
                          <a:cs typeface="Times New Roman" pitchFamily="18" charset="0"/>
                        </a:rPr>
                        <a:t>35.3</a:t>
                      </a:r>
                    </a:p>
                  </a:txBody>
                  <a:tcPr marL="7327" marR="7327" marT="732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a:txBody>
                    <a:bodyPr/>
                    <a:lstStyle/>
                    <a:p>
                      <a:pPr algn="ctr" fontAlgn="ctr"/>
                      <a:r>
                        <a:rPr lang="en-US" sz="1400" b="1" i="0" u="none" strike="noStrike">
                          <a:solidFill>
                            <a:srgbClr val="000000"/>
                          </a:solidFill>
                          <a:latin typeface="Times New Roman" pitchFamily="18" charset="0"/>
                          <a:cs typeface="Times New Roman" pitchFamily="18" charset="0"/>
                        </a:rPr>
                        <a:t>1980</a:t>
                      </a:r>
                    </a:p>
                  </a:txBody>
                  <a:tcPr marL="7327" marR="7327" marT="732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a:txBody>
                    <a:bodyPr/>
                    <a:lstStyle/>
                    <a:p>
                      <a:pPr algn="ctr" fontAlgn="ctr"/>
                      <a:r>
                        <a:rPr lang="en-US" sz="1400" b="1" i="0" u="none" strike="noStrike">
                          <a:solidFill>
                            <a:srgbClr val="000000"/>
                          </a:solidFill>
                          <a:latin typeface="Times New Roman" pitchFamily="18" charset="0"/>
                          <a:cs typeface="Times New Roman" pitchFamily="18" charset="0"/>
                        </a:rPr>
                        <a:t>2200</a:t>
                      </a:r>
                    </a:p>
                  </a:txBody>
                  <a:tcPr marL="7327" marR="7327" marT="732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a:txBody>
                    <a:bodyPr/>
                    <a:lstStyle/>
                    <a:p>
                      <a:pPr algn="ctr" fontAlgn="ctr"/>
                      <a:r>
                        <a:rPr lang="en-US" sz="1400" b="1" i="0" u="none" strike="noStrike">
                          <a:solidFill>
                            <a:srgbClr val="000000"/>
                          </a:solidFill>
                          <a:latin typeface="Times New Roman" pitchFamily="18" charset="0"/>
                          <a:cs typeface="Times New Roman" pitchFamily="18" charset="0"/>
                        </a:rPr>
                        <a:t>9.1</a:t>
                      </a:r>
                    </a:p>
                  </a:txBody>
                  <a:tcPr marL="7327" marR="7327" marT="732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a:txBody>
                    <a:bodyPr/>
                    <a:lstStyle/>
                    <a:p>
                      <a:pPr algn="ctr" fontAlgn="ctr"/>
                      <a:r>
                        <a:rPr lang="en-US" sz="1400" b="1" i="0" u="none" strike="noStrike">
                          <a:solidFill>
                            <a:srgbClr val="000000"/>
                          </a:solidFill>
                          <a:latin typeface="Times New Roman" pitchFamily="18" charset="0"/>
                          <a:cs typeface="Times New Roman" pitchFamily="18" charset="0"/>
                        </a:rPr>
                        <a:t>139</a:t>
                      </a:r>
                    </a:p>
                  </a:txBody>
                  <a:tcPr marL="7327" marR="7327" marT="732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a:txBody>
                    <a:bodyPr/>
                    <a:lstStyle/>
                    <a:p>
                      <a:pPr algn="ctr" fontAlgn="ctr"/>
                      <a:r>
                        <a:rPr lang="en-US" sz="1400" b="1" i="0" u="none" strike="noStrike">
                          <a:solidFill>
                            <a:srgbClr val="000000"/>
                          </a:solidFill>
                          <a:latin typeface="Times New Roman" pitchFamily="18" charset="0"/>
                          <a:cs typeface="Times New Roman" pitchFamily="18" charset="0"/>
                        </a:rPr>
                        <a:t>70700</a:t>
                      </a:r>
                    </a:p>
                  </a:txBody>
                  <a:tcPr marL="7327" marR="7327" marT="732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r>
              <a:tr h="287951">
                <a:tc>
                  <a:txBody>
                    <a:bodyPr/>
                    <a:lstStyle/>
                    <a:p>
                      <a:pPr algn="ctr" fontAlgn="ctr"/>
                      <a:r>
                        <a:rPr lang="en-US" sz="1400" b="1" i="0" u="none" strike="noStrike">
                          <a:solidFill>
                            <a:srgbClr val="000000"/>
                          </a:solidFill>
                          <a:latin typeface="Times New Roman" pitchFamily="18" charset="0"/>
                          <a:cs typeface="Times New Roman" pitchFamily="18" charset="0"/>
                        </a:rPr>
                        <a:t>29-Apr</a:t>
                      </a:r>
                    </a:p>
                  </a:txBody>
                  <a:tcPr marL="7327" marR="7327" marT="732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400" b="1" i="0" u="none" strike="noStrike">
                          <a:solidFill>
                            <a:srgbClr val="000000"/>
                          </a:solidFill>
                          <a:latin typeface="Times New Roman" pitchFamily="18" charset="0"/>
                          <a:cs typeface="Times New Roman" pitchFamily="18" charset="0"/>
                        </a:rPr>
                        <a:t>123902</a:t>
                      </a:r>
                    </a:p>
                  </a:txBody>
                  <a:tcPr marL="7327" marR="7327" marT="732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400" b="1" i="0" u="none" strike="noStrike">
                          <a:solidFill>
                            <a:srgbClr val="000000"/>
                          </a:solidFill>
                          <a:latin typeface="Times New Roman" pitchFamily="18" charset="0"/>
                          <a:cs typeface="Times New Roman" pitchFamily="18" charset="0"/>
                        </a:rPr>
                        <a:t>11700</a:t>
                      </a:r>
                    </a:p>
                  </a:txBody>
                  <a:tcPr marL="7327" marR="7327" marT="732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400" b="1" i="0" u="none" strike="noStrike">
                          <a:solidFill>
                            <a:srgbClr val="000000"/>
                          </a:solidFill>
                          <a:latin typeface="Times New Roman" pitchFamily="18" charset="0"/>
                          <a:cs typeface="Times New Roman" pitchFamily="18" charset="0"/>
                        </a:rPr>
                        <a:t>996</a:t>
                      </a:r>
                    </a:p>
                  </a:txBody>
                  <a:tcPr marL="7327" marR="7327" marT="732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400" b="1" i="0" u="none" strike="noStrike">
                          <a:solidFill>
                            <a:srgbClr val="000000"/>
                          </a:solidFill>
                          <a:latin typeface="Times New Roman" pitchFamily="18" charset="0"/>
                          <a:cs typeface="Times New Roman" pitchFamily="18" charset="0"/>
                        </a:rPr>
                        <a:t>38419</a:t>
                      </a:r>
                    </a:p>
                  </a:txBody>
                  <a:tcPr marL="7327" marR="7327" marT="732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t"/>
                      <a:r>
                        <a:rPr lang="en-US" sz="1400" b="1" i="0" u="none" strike="noStrike">
                          <a:solidFill>
                            <a:srgbClr val="000000"/>
                          </a:solidFill>
                          <a:latin typeface="Times New Roman" pitchFamily="18" charset="0"/>
                          <a:cs typeface="Times New Roman" pitchFamily="18" charset="0"/>
                        </a:rPr>
                        <a:t>31100</a:t>
                      </a:r>
                    </a:p>
                  </a:txBody>
                  <a:tcPr marL="7327" marR="7327" marT="7327"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t"/>
                      <a:r>
                        <a:rPr lang="en-US" sz="1400" b="1" i="0" u="none" strike="noStrike">
                          <a:solidFill>
                            <a:srgbClr val="000000"/>
                          </a:solidFill>
                          <a:latin typeface="Times New Roman" pitchFamily="18" charset="0"/>
                          <a:cs typeface="Times New Roman" pitchFamily="18" charset="0"/>
                        </a:rPr>
                        <a:t>437</a:t>
                      </a:r>
                    </a:p>
                  </a:txBody>
                  <a:tcPr marL="7327" marR="7327" marT="7327"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400" b="1" i="0" u="none" strike="noStrike">
                          <a:solidFill>
                            <a:srgbClr val="000000"/>
                          </a:solidFill>
                          <a:latin typeface="Times New Roman" pitchFamily="18" charset="0"/>
                          <a:cs typeface="Times New Roman" pitchFamily="18" charset="0"/>
                        </a:rPr>
                        <a:t>16.2</a:t>
                      </a:r>
                    </a:p>
                  </a:txBody>
                  <a:tcPr marL="7327" marR="7327" marT="732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400" b="1" i="0" u="none" strike="noStrike">
                          <a:solidFill>
                            <a:srgbClr val="000000"/>
                          </a:solidFill>
                          <a:latin typeface="Times New Roman" pitchFamily="18" charset="0"/>
                          <a:cs typeface="Times New Roman" pitchFamily="18" charset="0"/>
                        </a:rPr>
                        <a:t>2480</a:t>
                      </a:r>
                    </a:p>
                  </a:txBody>
                  <a:tcPr marL="7327" marR="7327" marT="732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400" b="1" i="0" u="none" strike="noStrike">
                          <a:solidFill>
                            <a:srgbClr val="000000"/>
                          </a:solidFill>
                          <a:latin typeface="Times New Roman" pitchFamily="18" charset="0"/>
                          <a:cs typeface="Times New Roman" pitchFamily="18" charset="0"/>
                        </a:rPr>
                        <a:t>2860</a:t>
                      </a:r>
                    </a:p>
                  </a:txBody>
                  <a:tcPr marL="7327" marR="7327" marT="732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400" b="1" i="0" u="none" strike="noStrike">
                          <a:solidFill>
                            <a:srgbClr val="000000"/>
                          </a:solidFill>
                          <a:latin typeface="Times New Roman" pitchFamily="18" charset="0"/>
                          <a:cs typeface="Times New Roman" pitchFamily="18" charset="0"/>
                        </a:rPr>
                        <a:t>9.5</a:t>
                      </a:r>
                    </a:p>
                  </a:txBody>
                  <a:tcPr marL="7327" marR="7327" marT="732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400" b="1" i="0" u="none" strike="noStrike">
                          <a:solidFill>
                            <a:srgbClr val="000000"/>
                          </a:solidFill>
                          <a:latin typeface="Times New Roman" pitchFamily="18" charset="0"/>
                          <a:cs typeface="Times New Roman" pitchFamily="18" charset="0"/>
                        </a:rPr>
                        <a:t>2.94</a:t>
                      </a:r>
                    </a:p>
                  </a:txBody>
                  <a:tcPr marL="7327" marR="7327" marT="732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400" b="1" i="0" u="none" strike="noStrike">
                          <a:solidFill>
                            <a:srgbClr val="000000"/>
                          </a:solidFill>
                          <a:latin typeface="Times New Roman" pitchFamily="18" charset="0"/>
                          <a:cs typeface="Times New Roman" pitchFamily="18" charset="0"/>
                        </a:rPr>
                        <a:t>74300</a:t>
                      </a:r>
                    </a:p>
                  </a:txBody>
                  <a:tcPr marL="7327" marR="7327" marT="732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87951">
                <a:tc>
                  <a:txBody>
                    <a:bodyPr/>
                    <a:lstStyle/>
                    <a:p>
                      <a:pPr algn="ctr" fontAlgn="ctr"/>
                      <a:r>
                        <a:rPr lang="en-US" sz="1400" b="1" i="0" u="none" strike="noStrike">
                          <a:solidFill>
                            <a:srgbClr val="000000"/>
                          </a:solidFill>
                          <a:latin typeface="Times New Roman" pitchFamily="18" charset="0"/>
                          <a:cs typeface="Times New Roman" pitchFamily="18" charset="0"/>
                        </a:rPr>
                        <a:t>30-Apr</a:t>
                      </a:r>
                    </a:p>
                  </a:txBody>
                  <a:tcPr marL="7327" marR="7327" marT="732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a:txBody>
                    <a:bodyPr/>
                    <a:lstStyle/>
                    <a:p>
                      <a:pPr algn="ctr" fontAlgn="ctr"/>
                      <a:r>
                        <a:rPr lang="en-US" sz="1400" b="1" i="0" u="none" strike="noStrike">
                          <a:solidFill>
                            <a:srgbClr val="000000"/>
                          </a:solidFill>
                          <a:latin typeface="Times New Roman" pitchFamily="18" charset="0"/>
                          <a:cs typeface="Times New Roman" pitchFamily="18" charset="0"/>
                        </a:rPr>
                        <a:t>164081</a:t>
                      </a:r>
                    </a:p>
                  </a:txBody>
                  <a:tcPr marL="7327" marR="7327" marT="732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a:txBody>
                    <a:bodyPr/>
                    <a:lstStyle/>
                    <a:p>
                      <a:pPr algn="ctr" fontAlgn="b"/>
                      <a:r>
                        <a:rPr lang="en-US" sz="1400" b="1" i="0" u="none" strike="noStrike">
                          <a:solidFill>
                            <a:srgbClr val="000000"/>
                          </a:solidFill>
                          <a:latin typeface="Times New Roman" pitchFamily="18" charset="0"/>
                          <a:cs typeface="Times New Roman" pitchFamily="18" charset="0"/>
                        </a:rPr>
                        <a:t>16700</a:t>
                      </a:r>
                    </a:p>
                  </a:txBody>
                  <a:tcPr marL="7327" marR="7327" marT="732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a:txBody>
                    <a:bodyPr/>
                    <a:lstStyle/>
                    <a:p>
                      <a:pPr algn="ctr" fontAlgn="ctr"/>
                      <a:r>
                        <a:rPr lang="en-US" sz="1400" b="1" i="0" u="none" strike="noStrike">
                          <a:solidFill>
                            <a:srgbClr val="000000"/>
                          </a:solidFill>
                          <a:latin typeface="Times New Roman" pitchFamily="18" charset="0"/>
                          <a:cs typeface="Times New Roman" pitchFamily="18" charset="0"/>
                        </a:rPr>
                        <a:t>1400</a:t>
                      </a:r>
                    </a:p>
                  </a:txBody>
                  <a:tcPr marL="7327" marR="7327" marT="732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a:txBody>
                    <a:bodyPr/>
                    <a:lstStyle/>
                    <a:p>
                      <a:pPr algn="ctr" fontAlgn="ctr"/>
                      <a:r>
                        <a:rPr lang="en-US" sz="1400" b="1" i="0" u="none" strike="noStrike">
                          <a:solidFill>
                            <a:srgbClr val="000000"/>
                          </a:solidFill>
                          <a:latin typeface="Times New Roman" pitchFamily="18" charset="0"/>
                          <a:cs typeface="Times New Roman" pitchFamily="18" charset="0"/>
                        </a:rPr>
                        <a:t>52071</a:t>
                      </a:r>
                    </a:p>
                  </a:txBody>
                  <a:tcPr marL="7327" marR="7327" marT="732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a:txBody>
                    <a:bodyPr/>
                    <a:lstStyle/>
                    <a:p>
                      <a:pPr algn="ctr" fontAlgn="t"/>
                      <a:r>
                        <a:rPr lang="en-US" sz="1400" b="1" i="0" u="none" strike="noStrike">
                          <a:solidFill>
                            <a:srgbClr val="000000"/>
                          </a:solidFill>
                          <a:latin typeface="Times New Roman" pitchFamily="18" charset="0"/>
                          <a:cs typeface="Times New Roman" pitchFamily="18" charset="0"/>
                        </a:rPr>
                        <a:t>41700</a:t>
                      </a:r>
                    </a:p>
                  </a:txBody>
                  <a:tcPr marL="7327" marR="7327" marT="7327"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a:txBody>
                    <a:bodyPr/>
                    <a:lstStyle/>
                    <a:p>
                      <a:pPr algn="ctr" fontAlgn="t"/>
                      <a:r>
                        <a:rPr lang="en-US" sz="1400" b="1" i="0" u="none" strike="noStrike">
                          <a:solidFill>
                            <a:srgbClr val="000000"/>
                          </a:solidFill>
                          <a:latin typeface="Times New Roman" pitchFamily="18" charset="0"/>
                          <a:cs typeface="Times New Roman" pitchFamily="18" charset="0"/>
                        </a:rPr>
                        <a:t>579</a:t>
                      </a:r>
                    </a:p>
                  </a:txBody>
                  <a:tcPr marL="7327" marR="7327" marT="7327"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a:txBody>
                    <a:bodyPr/>
                    <a:lstStyle/>
                    <a:p>
                      <a:pPr algn="ctr" fontAlgn="ctr"/>
                      <a:r>
                        <a:rPr lang="en-US" sz="1400" b="1" i="0" u="none" strike="noStrike">
                          <a:solidFill>
                            <a:srgbClr val="000000"/>
                          </a:solidFill>
                          <a:latin typeface="Times New Roman" pitchFamily="18" charset="0"/>
                          <a:cs typeface="Times New Roman" pitchFamily="18" charset="0"/>
                        </a:rPr>
                        <a:t>23.5</a:t>
                      </a:r>
                    </a:p>
                  </a:txBody>
                  <a:tcPr marL="7327" marR="7327" marT="732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a:txBody>
                    <a:bodyPr/>
                    <a:lstStyle/>
                    <a:p>
                      <a:pPr algn="ctr" fontAlgn="ctr"/>
                      <a:r>
                        <a:rPr lang="en-US" sz="1400" b="1" i="0" u="none" strike="noStrike">
                          <a:solidFill>
                            <a:srgbClr val="000000"/>
                          </a:solidFill>
                          <a:latin typeface="Times New Roman" pitchFamily="18" charset="0"/>
                          <a:cs typeface="Times New Roman" pitchFamily="18" charset="0"/>
                        </a:rPr>
                        <a:t>2230</a:t>
                      </a:r>
                    </a:p>
                  </a:txBody>
                  <a:tcPr marL="7327" marR="7327" marT="732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a:txBody>
                    <a:bodyPr/>
                    <a:lstStyle/>
                    <a:p>
                      <a:pPr algn="ctr" fontAlgn="ctr"/>
                      <a:r>
                        <a:rPr lang="en-US" sz="1400" b="1" i="0" u="none" strike="noStrike">
                          <a:solidFill>
                            <a:srgbClr val="000000"/>
                          </a:solidFill>
                          <a:latin typeface="Times New Roman" pitchFamily="18" charset="0"/>
                          <a:cs typeface="Times New Roman" pitchFamily="18" charset="0"/>
                        </a:rPr>
                        <a:t>2570</a:t>
                      </a:r>
                    </a:p>
                  </a:txBody>
                  <a:tcPr marL="7327" marR="7327" marT="732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a:txBody>
                    <a:bodyPr/>
                    <a:lstStyle/>
                    <a:p>
                      <a:pPr algn="ctr" fontAlgn="ctr"/>
                      <a:r>
                        <a:rPr lang="en-US" sz="1400" b="1" i="0" u="none" strike="noStrike">
                          <a:solidFill>
                            <a:srgbClr val="000000"/>
                          </a:solidFill>
                          <a:latin typeface="Times New Roman" pitchFamily="18" charset="0"/>
                          <a:cs typeface="Times New Roman" pitchFamily="18" charset="0"/>
                        </a:rPr>
                        <a:t>13</a:t>
                      </a:r>
                    </a:p>
                  </a:txBody>
                  <a:tcPr marL="7327" marR="7327" marT="732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a:txBody>
                    <a:bodyPr/>
                    <a:lstStyle/>
                    <a:p>
                      <a:pPr algn="ctr" fontAlgn="ctr"/>
                      <a:r>
                        <a:rPr lang="en-US" sz="1400" b="1" i="0" u="none" strike="noStrike">
                          <a:solidFill>
                            <a:srgbClr val="000000"/>
                          </a:solidFill>
                          <a:latin typeface="Times New Roman" pitchFamily="18" charset="0"/>
                          <a:cs typeface="Times New Roman" pitchFamily="18" charset="0"/>
                        </a:rPr>
                        <a:t>165</a:t>
                      </a:r>
                    </a:p>
                  </a:txBody>
                  <a:tcPr marL="7327" marR="7327" marT="732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a:txBody>
                    <a:bodyPr/>
                    <a:lstStyle/>
                    <a:p>
                      <a:pPr algn="ctr" fontAlgn="ctr"/>
                      <a:r>
                        <a:rPr lang="en-US" sz="1400" b="1" i="0" u="none" strike="noStrike">
                          <a:solidFill>
                            <a:srgbClr val="000000"/>
                          </a:solidFill>
                          <a:latin typeface="Times New Roman" pitchFamily="18" charset="0"/>
                          <a:cs typeface="Times New Roman" pitchFamily="18" charset="0"/>
                        </a:rPr>
                        <a:t>98700</a:t>
                      </a:r>
                    </a:p>
                  </a:txBody>
                  <a:tcPr marL="7327" marR="7327" marT="732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r>
              <a:tr h="287951">
                <a:tc>
                  <a:txBody>
                    <a:bodyPr/>
                    <a:lstStyle/>
                    <a:p>
                      <a:pPr algn="ctr" fontAlgn="ctr"/>
                      <a:r>
                        <a:rPr lang="en-US" sz="1400" b="1" i="0" u="none" strike="noStrike">
                          <a:solidFill>
                            <a:srgbClr val="000000"/>
                          </a:solidFill>
                          <a:latin typeface="Times New Roman" pitchFamily="18" charset="0"/>
                          <a:cs typeface="Times New Roman" pitchFamily="18" charset="0"/>
                        </a:rPr>
                        <a:t>1-May</a:t>
                      </a:r>
                    </a:p>
                  </a:txBody>
                  <a:tcPr marL="7327" marR="7327" marT="732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400" b="1" i="0" u="none" strike="noStrike">
                          <a:solidFill>
                            <a:srgbClr val="000000"/>
                          </a:solidFill>
                          <a:latin typeface="Times New Roman" pitchFamily="18" charset="0"/>
                          <a:cs typeface="Times New Roman" pitchFamily="18" charset="0"/>
                        </a:rPr>
                        <a:t>140169</a:t>
                      </a:r>
                    </a:p>
                  </a:txBody>
                  <a:tcPr marL="7327" marR="7327" marT="732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400" b="1" i="0" u="none" strike="noStrike">
                          <a:solidFill>
                            <a:srgbClr val="000000"/>
                          </a:solidFill>
                          <a:latin typeface="Times New Roman" pitchFamily="18" charset="0"/>
                          <a:cs typeface="Times New Roman" pitchFamily="18" charset="0"/>
                        </a:rPr>
                        <a:t>14000</a:t>
                      </a:r>
                    </a:p>
                  </a:txBody>
                  <a:tcPr marL="7327" marR="7327" marT="732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400" b="1" i="0" u="none" strike="noStrike">
                          <a:solidFill>
                            <a:srgbClr val="000000"/>
                          </a:solidFill>
                          <a:latin typeface="Times New Roman" pitchFamily="18" charset="0"/>
                          <a:cs typeface="Times New Roman" pitchFamily="18" charset="0"/>
                        </a:rPr>
                        <a:t>1150</a:t>
                      </a:r>
                    </a:p>
                  </a:txBody>
                  <a:tcPr marL="7327" marR="7327" marT="732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400" b="1" i="0" u="none" strike="noStrike">
                          <a:solidFill>
                            <a:srgbClr val="000000"/>
                          </a:solidFill>
                          <a:latin typeface="Times New Roman" pitchFamily="18" charset="0"/>
                          <a:cs typeface="Times New Roman" pitchFamily="18" charset="0"/>
                        </a:rPr>
                        <a:t>44358</a:t>
                      </a:r>
                    </a:p>
                  </a:txBody>
                  <a:tcPr marL="7327" marR="7327" marT="732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t"/>
                      <a:r>
                        <a:rPr lang="en-US" sz="1400" b="1" i="0" u="none" strike="noStrike">
                          <a:solidFill>
                            <a:srgbClr val="000000"/>
                          </a:solidFill>
                          <a:latin typeface="Times New Roman" pitchFamily="18" charset="0"/>
                          <a:cs typeface="Times New Roman" pitchFamily="18" charset="0"/>
                        </a:rPr>
                        <a:t>34300</a:t>
                      </a:r>
                    </a:p>
                  </a:txBody>
                  <a:tcPr marL="7327" marR="7327" marT="7327"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t"/>
                      <a:r>
                        <a:rPr lang="en-US" sz="1400" b="1" i="0" u="none" strike="noStrike">
                          <a:solidFill>
                            <a:srgbClr val="000000"/>
                          </a:solidFill>
                          <a:latin typeface="Times New Roman" pitchFamily="18" charset="0"/>
                          <a:cs typeface="Times New Roman" pitchFamily="18" charset="0"/>
                        </a:rPr>
                        <a:t>477</a:t>
                      </a:r>
                    </a:p>
                  </a:txBody>
                  <a:tcPr marL="7327" marR="7327" marT="7327"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400" b="1" i="0" u="none" strike="noStrike">
                          <a:solidFill>
                            <a:srgbClr val="000000"/>
                          </a:solidFill>
                          <a:latin typeface="Times New Roman" pitchFamily="18" charset="0"/>
                          <a:cs typeface="Times New Roman" pitchFamily="18" charset="0"/>
                        </a:rPr>
                        <a:t>28.7</a:t>
                      </a:r>
                    </a:p>
                  </a:txBody>
                  <a:tcPr marL="7327" marR="7327" marT="732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400" b="1" i="0" u="none" strike="noStrike">
                          <a:solidFill>
                            <a:srgbClr val="000000"/>
                          </a:solidFill>
                          <a:latin typeface="Times New Roman" pitchFamily="18" charset="0"/>
                          <a:cs typeface="Times New Roman" pitchFamily="18" charset="0"/>
                        </a:rPr>
                        <a:t>2290</a:t>
                      </a:r>
                    </a:p>
                  </a:txBody>
                  <a:tcPr marL="7327" marR="7327" marT="732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400" b="1" i="0" u="none" strike="noStrike">
                          <a:solidFill>
                            <a:srgbClr val="000000"/>
                          </a:solidFill>
                          <a:latin typeface="Times New Roman" pitchFamily="18" charset="0"/>
                          <a:cs typeface="Times New Roman" pitchFamily="18" charset="0"/>
                        </a:rPr>
                        <a:t>2590</a:t>
                      </a:r>
                    </a:p>
                  </a:txBody>
                  <a:tcPr marL="7327" marR="7327" marT="732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400" b="1" i="0" u="none" strike="noStrike">
                          <a:solidFill>
                            <a:srgbClr val="000000"/>
                          </a:solidFill>
                          <a:latin typeface="Times New Roman" pitchFamily="18" charset="0"/>
                          <a:cs typeface="Times New Roman" pitchFamily="18" charset="0"/>
                        </a:rPr>
                        <a:t>11</a:t>
                      </a:r>
                    </a:p>
                  </a:txBody>
                  <a:tcPr marL="7327" marR="7327" marT="732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400" b="1" i="0" u="none" strike="noStrike">
                          <a:solidFill>
                            <a:srgbClr val="000000"/>
                          </a:solidFill>
                          <a:latin typeface="Times New Roman" pitchFamily="18" charset="0"/>
                          <a:cs typeface="Times New Roman" pitchFamily="18" charset="0"/>
                        </a:rPr>
                        <a:t>22.7</a:t>
                      </a:r>
                    </a:p>
                  </a:txBody>
                  <a:tcPr marL="7327" marR="7327" marT="732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400" b="1" i="0" u="none" strike="noStrike">
                          <a:solidFill>
                            <a:srgbClr val="000000"/>
                          </a:solidFill>
                          <a:latin typeface="Times New Roman" pitchFamily="18" charset="0"/>
                          <a:cs typeface="Times New Roman" pitchFamily="18" charset="0"/>
                        </a:rPr>
                        <a:t>85300</a:t>
                      </a:r>
                    </a:p>
                  </a:txBody>
                  <a:tcPr marL="7327" marR="7327" marT="732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87951">
                <a:tc>
                  <a:txBody>
                    <a:bodyPr/>
                    <a:lstStyle/>
                    <a:p>
                      <a:pPr algn="ctr" fontAlgn="ctr"/>
                      <a:r>
                        <a:rPr lang="en-US" sz="1400" b="1" i="0" u="none" strike="noStrike">
                          <a:solidFill>
                            <a:srgbClr val="000000"/>
                          </a:solidFill>
                          <a:latin typeface="Times New Roman" pitchFamily="18" charset="0"/>
                          <a:cs typeface="Times New Roman" pitchFamily="18" charset="0"/>
                        </a:rPr>
                        <a:t>2-May</a:t>
                      </a:r>
                    </a:p>
                  </a:txBody>
                  <a:tcPr marL="7327" marR="7327" marT="732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a:txBody>
                    <a:bodyPr/>
                    <a:lstStyle/>
                    <a:p>
                      <a:pPr algn="ctr" fontAlgn="ctr"/>
                      <a:r>
                        <a:rPr lang="en-US" sz="1400" b="1" i="0" u="none" strike="noStrike">
                          <a:solidFill>
                            <a:srgbClr val="000000"/>
                          </a:solidFill>
                          <a:latin typeface="Times New Roman" pitchFamily="18" charset="0"/>
                          <a:cs typeface="Times New Roman" pitchFamily="18" charset="0"/>
                        </a:rPr>
                        <a:t>146539</a:t>
                      </a:r>
                    </a:p>
                  </a:txBody>
                  <a:tcPr marL="7327" marR="7327" marT="732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a:txBody>
                    <a:bodyPr/>
                    <a:lstStyle/>
                    <a:p>
                      <a:pPr algn="ctr" fontAlgn="b"/>
                      <a:r>
                        <a:rPr lang="en-US" sz="1400" b="1" i="0" u="none" strike="noStrike">
                          <a:solidFill>
                            <a:srgbClr val="000000"/>
                          </a:solidFill>
                          <a:latin typeface="Times New Roman" pitchFamily="18" charset="0"/>
                          <a:cs typeface="Times New Roman" pitchFamily="18" charset="0"/>
                        </a:rPr>
                        <a:t>16700</a:t>
                      </a:r>
                    </a:p>
                  </a:txBody>
                  <a:tcPr marL="7327" marR="7327" marT="732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a:txBody>
                    <a:bodyPr/>
                    <a:lstStyle/>
                    <a:p>
                      <a:pPr algn="ctr" fontAlgn="ctr"/>
                      <a:r>
                        <a:rPr lang="en-US" sz="1400" b="1" i="0" u="none" strike="noStrike">
                          <a:solidFill>
                            <a:srgbClr val="000000"/>
                          </a:solidFill>
                          <a:latin typeface="Times New Roman" pitchFamily="18" charset="0"/>
                          <a:cs typeface="Times New Roman" pitchFamily="18" charset="0"/>
                        </a:rPr>
                        <a:t>1380</a:t>
                      </a:r>
                    </a:p>
                  </a:txBody>
                  <a:tcPr marL="7327" marR="7327" marT="732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a:txBody>
                    <a:bodyPr/>
                    <a:lstStyle/>
                    <a:p>
                      <a:pPr algn="ctr" fontAlgn="ctr"/>
                      <a:r>
                        <a:rPr lang="en-US" sz="1400" b="1" i="0" u="none" strike="noStrike">
                          <a:solidFill>
                            <a:srgbClr val="000000"/>
                          </a:solidFill>
                          <a:latin typeface="Times New Roman" pitchFamily="18" charset="0"/>
                          <a:cs typeface="Times New Roman" pitchFamily="18" charset="0"/>
                        </a:rPr>
                        <a:t>53473</a:t>
                      </a:r>
                    </a:p>
                  </a:txBody>
                  <a:tcPr marL="7327" marR="7327" marT="732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a:txBody>
                    <a:bodyPr/>
                    <a:lstStyle/>
                    <a:p>
                      <a:pPr algn="ctr" fontAlgn="t"/>
                      <a:r>
                        <a:rPr lang="en-US" sz="1400" b="1" i="0" u="none" strike="noStrike">
                          <a:solidFill>
                            <a:srgbClr val="000000"/>
                          </a:solidFill>
                          <a:latin typeface="Times New Roman" pitchFamily="18" charset="0"/>
                          <a:cs typeface="Times New Roman" pitchFamily="18" charset="0"/>
                        </a:rPr>
                        <a:t>39400</a:t>
                      </a:r>
                    </a:p>
                  </a:txBody>
                  <a:tcPr marL="7327" marR="7327" marT="7327"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a:txBody>
                    <a:bodyPr/>
                    <a:lstStyle/>
                    <a:p>
                      <a:pPr algn="ctr" fontAlgn="t"/>
                      <a:r>
                        <a:rPr lang="en-US" sz="1400" b="1" i="0" u="none" strike="noStrike">
                          <a:solidFill>
                            <a:srgbClr val="000000"/>
                          </a:solidFill>
                          <a:latin typeface="Times New Roman" pitchFamily="18" charset="0"/>
                          <a:cs typeface="Times New Roman" pitchFamily="18" charset="0"/>
                        </a:rPr>
                        <a:t>535</a:t>
                      </a:r>
                    </a:p>
                  </a:txBody>
                  <a:tcPr marL="7327" marR="7327" marT="7327"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a:txBody>
                    <a:bodyPr/>
                    <a:lstStyle/>
                    <a:p>
                      <a:pPr algn="ctr" fontAlgn="ctr"/>
                      <a:r>
                        <a:rPr lang="en-US" sz="1400" b="1" i="0" u="none" strike="noStrike">
                          <a:solidFill>
                            <a:srgbClr val="000000"/>
                          </a:solidFill>
                          <a:latin typeface="Times New Roman" pitchFamily="18" charset="0"/>
                          <a:cs typeface="Times New Roman" pitchFamily="18" charset="0"/>
                        </a:rPr>
                        <a:t>30.2</a:t>
                      </a:r>
                    </a:p>
                  </a:txBody>
                  <a:tcPr marL="7327" marR="7327" marT="732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a:txBody>
                    <a:bodyPr/>
                    <a:lstStyle/>
                    <a:p>
                      <a:pPr algn="ctr" fontAlgn="ctr"/>
                      <a:r>
                        <a:rPr lang="en-US" sz="1400" b="1" i="0" u="none" strike="noStrike">
                          <a:solidFill>
                            <a:srgbClr val="000000"/>
                          </a:solidFill>
                          <a:latin typeface="Times New Roman" pitchFamily="18" charset="0"/>
                          <a:cs typeface="Times New Roman" pitchFamily="18" charset="0"/>
                        </a:rPr>
                        <a:t>3000</a:t>
                      </a:r>
                    </a:p>
                  </a:txBody>
                  <a:tcPr marL="7327" marR="7327" marT="732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a:txBody>
                    <a:bodyPr/>
                    <a:lstStyle/>
                    <a:p>
                      <a:pPr algn="ctr" fontAlgn="ctr"/>
                      <a:r>
                        <a:rPr lang="en-US" sz="1400" b="1" i="0" u="none" strike="noStrike">
                          <a:solidFill>
                            <a:srgbClr val="000000"/>
                          </a:solidFill>
                          <a:latin typeface="Times New Roman" pitchFamily="18" charset="0"/>
                          <a:cs typeface="Times New Roman" pitchFamily="18" charset="0"/>
                        </a:rPr>
                        <a:t>3380</a:t>
                      </a:r>
                    </a:p>
                  </a:txBody>
                  <a:tcPr marL="7327" marR="7327" marT="732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a:txBody>
                    <a:bodyPr/>
                    <a:lstStyle/>
                    <a:p>
                      <a:pPr algn="ctr" fontAlgn="ctr"/>
                      <a:r>
                        <a:rPr lang="en-US" sz="1400" b="1" i="0" u="none" strike="noStrike">
                          <a:solidFill>
                            <a:srgbClr val="000000"/>
                          </a:solidFill>
                          <a:latin typeface="Times New Roman" pitchFamily="18" charset="0"/>
                          <a:cs typeface="Times New Roman" pitchFamily="18" charset="0"/>
                        </a:rPr>
                        <a:t>13.1</a:t>
                      </a:r>
                    </a:p>
                  </a:txBody>
                  <a:tcPr marL="7327" marR="7327" marT="732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a:txBody>
                    <a:bodyPr/>
                    <a:lstStyle/>
                    <a:p>
                      <a:pPr algn="ctr" fontAlgn="ctr"/>
                      <a:r>
                        <a:rPr lang="en-US" sz="1400" b="1" i="0" u="none" strike="noStrike">
                          <a:solidFill>
                            <a:srgbClr val="000000"/>
                          </a:solidFill>
                          <a:latin typeface="Times New Roman" pitchFamily="18" charset="0"/>
                          <a:cs typeface="Times New Roman" pitchFamily="18" charset="0"/>
                        </a:rPr>
                        <a:t>0.19</a:t>
                      </a:r>
                    </a:p>
                  </a:txBody>
                  <a:tcPr marL="7327" marR="7327" marT="732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a:txBody>
                    <a:bodyPr/>
                    <a:lstStyle/>
                    <a:p>
                      <a:pPr algn="ctr" fontAlgn="ctr"/>
                      <a:r>
                        <a:rPr lang="en-US" sz="1400" b="1" i="0" u="none" strike="noStrike">
                          <a:solidFill>
                            <a:srgbClr val="000000"/>
                          </a:solidFill>
                          <a:latin typeface="Times New Roman" pitchFamily="18" charset="0"/>
                          <a:cs typeface="Times New Roman" pitchFamily="18" charset="0"/>
                        </a:rPr>
                        <a:t>82100</a:t>
                      </a:r>
                    </a:p>
                  </a:txBody>
                  <a:tcPr marL="7327" marR="7327" marT="732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r>
              <a:tr h="287951">
                <a:tc>
                  <a:txBody>
                    <a:bodyPr/>
                    <a:lstStyle/>
                    <a:p>
                      <a:pPr algn="ctr" fontAlgn="ctr"/>
                      <a:r>
                        <a:rPr lang="en-US" sz="1400" b="1" i="0" u="none" strike="noStrike">
                          <a:solidFill>
                            <a:srgbClr val="000000"/>
                          </a:solidFill>
                          <a:latin typeface="Times New Roman" pitchFamily="18" charset="0"/>
                          <a:cs typeface="Times New Roman" pitchFamily="18" charset="0"/>
                        </a:rPr>
                        <a:t>3-May</a:t>
                      </a:r>
                    </a:p>
                  </a:txBody>
                  <a:tcPr marL="7327" marR="7327" marT="732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400" b="1" i="0" u="none" strike="noStrike">
                          <a:solidFill>
                            <a:srgbClr val="000000"/>
                          </a:solidFill>
                          <a:latin typeface="Times New Roman" pitchFamily="18" charset="0"/>
                          <a:cs typeface="Times New Roman" pitchFamily="18" charset="0"/>
                        </a:rPr>
                        <a:t>161636</a:t>
                      </a:r>
                    </a:p>
                  </a:txBody>
                  <a:tcPr marL="7327" marR="7327" marT="732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400" b="1" i="0" u="none" strike="noStrike">
                          <a:solidFill>
                            <a:srgbClr val="000000"/>
                          </a:solidFill>
                          <a:latin typeface="Times New Roman" pitchFamily="18" charset="0"/>
                          <a:cs typeface="Times New Roman" pitchFamily="18" charset="0"/>
                        </a:rPr>
                        <a:t>17100</a:t>
                      </a:r>
                    </a:p>
                  </a:txBody>
                  <a:tcPr marL="7327" marR="7327" marT="732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400" b="1" i="0" u="none" strike="noStrike">
                          <a:solidFill>
                            <a:srgbClr val="000000"/>
                          </a:solidFill>
                          <a:latin typeface="Times New Roman" pitchFamily="18" charset="0"/>
                          <a:cs typeface="Times New Roman" pitchFamily="18" charset="0"/>
                        </a:rPr>
                        <a:t>1410</a:t>
                      </a:r>
                    </a:p>
                  </a:txBody>
                  <a:tcPr marL="7327" marR="7327" marT="732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400" b="1" i="0" u="none" strike="noStrike">
                          <a:solidFill>
                            <a:srgbClr val="000000"/>
                          </a:solidFill>
                          <a:latin typeface="Times New Roman" pitchFamily="18" charset="0"/>
                          <a:cs typeface="Times New Roman" pitchFamily="18" charset="0"/>
                        </a:rPr>
                        <a:t>54446</a:t>
                      </a:r>
                    </a:p>
                  </a:txBody>
                  <a:tcPr marL="7327" marR="7327" marT="732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t"/>
                      <a:r>
                        <a:rPr lang="en-US" sz="1400" b="1" i="0" u="none" strike="noStrike">
                          <a:solidFill>
                            <a:srgbClr val="000000"/>
                          </a:solidFill>
                          <a:latin typeface="Times New Roman" pitchFamily="18" charset="0"/>
                          <a:cs typeface="Times New Roman" pitchFamily="18" charset="0"/>
                        </a:rPr>
                        <a:t>40400</a:t>
                      </a:r>
                    </a:p>
                  </a:txBody>
                  <a:tcPr marL="7327" marR="7327" marT="7327"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t"/>
                      <a:r>
                        <a:rPr lang="en-US" sz="1400" b="1" i="0" u="none" strike="noStrike">
                          <a:solidFill>
                            <a:srgbClr val="000000"/>
                          </a:solidFill>
                          <a:latin typeface="Times New Roman" pitchFamily="18" charset="0"/>
                          <a:cs typeface="Times New Roman" pitchFamily="18" charset="0"/>
                        </a:rPr>
                        <a:t>543</a:t>
                      </a:r>
                    </a:p>
                  </a:txBody>
                  <a:tcPr marL="7327" marR="7327" marT="7327"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400" b="1" i="0" u="none" strike="noStrike">
                          <a:solidFill>
                            <a:srgbClr val="000000"/>
                          </a:solidFill>
                          <a:latin typeface="Times New Roman" pitchFamily="18" charset="0"/>
                          <a:cs typeface="Times New Roman" pitchFamily="18" charset="0"/>
                        </a:rPr>
                        <a:t>35.2</a:t>
                      </a:r>
                    </a:p>
                  </a:txBody>
                  <a:tcPr marL="7327" marR="7327" marT="732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400" b="1" i="0" u="none" strike="noStrike">
                          <a:solidFill>
                            <a:srgbClr val="000000"/>
                          </a:solidFill>
                          <a:latin typeface="Times New Roman" pitchFamily="18" charset="0"/>
                          <a:cs typeface="Times New Roman" pitchFamily="18" charset="0"/>
                        </a:rPr>
                        <a:t>2950</a:t>
                      </a:r>
                    </a:p>
                  </a:txBody>
                  <a:tcPr marL="7327" marR="7327" marT="732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400" b="1" i="0" u="none" strike="noStrike">
                          <a:solidFill>
                            <a:srgbClr val="000000"/>
                          </a:solidFill>
                          <a:latin typeface="Times New Roman" pitchFamily="18" charset="0"/>
                          <a:cs typeface="Times New Roman" pitchFamily="18" charset="0"/>
                        </a:rPr>
                        <a:t>3280</a:t>
                      </a:r>
                    </a:p>
                  </a:txBody>
                  <a:tcPr marL="7327" marR="7327" marT="732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400" b="1" i="0" u="none" strike="noStrike">
                          <a:solidFill>
                            <a:srgbClr val="000000"/>
                          </a:solidFill>
                          <a:latin typeface="Times New Roman" pitchFamily="18" charset="0"/>
                          <a:cs typeface="Times New Roman" pitchFamily="18" charset="0"/>
                        </a:rPr>
                        <a:t>13.3</a:t>
                      </a:r>
                    </a:p>
                  </a:txBody>
                  <a:tcPr marL="7327" marR="7327" marT="732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400" b="1" i="0" u="none" strike="noStrike">
                          <a:solidFill>
                            <a:srgbClr val="000000"/>
                          </a:solidFill>
                          <a:latin typeface="Times New Roman" pitchFamily="18" charset="0"/>
                          <a:cs typeface="Times New Roman" pitchFamily="18" charset="0"/>
                        </a:rPr>
                        <a:t>4.97</a:t>
                      </a:r>
                    </a:p>
                  </a:txBody>
                  <a:tcPr marL="7327" marR="7327" marT="732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400" b="1" i="0" u="none" strike="noStrike">
                          <a:solidFill>
                            <a:srgbClr val="000000"/>
                          </a:solidFill>
                          <a:latin typeface="Times New Roman" pitchFamily="18" charset="0"/>
                          <a:cs typeface="Times New Roman" pitchFamily="18" charset="0"/>
                        </a:rPr>
                        <a:t>95900</a:t>
                      </a:r>
                    </a:p>
                  </a:txBody>
                  <a:tcPr marL="7327" marR="7327" marT="732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87951">
                <a:tc>
                  <a:txBody>
                    <a:bodyPr/>
                    <a:lstStyle/>
                    <a:p>
                      <a:pPr algn="ctr" fontAlgn="ctr"/>
                      <a:r>
                        <a:rPr lang="en-US" sz="1400" b="1" i="0" u="none" strike="noStrike">
                          <a:solidFill>
                            <a:srgbClr val="000000"/>
                          </a:solidFill>
                          <a:latin typeface="Times New Roman" pitchFamily="18" charset="0"/>
                          <a:cs typeface="Times New Roman" pitchFamily="18" charset="0"/>
                        </a:rPr>
                        <a:t>4-May</a:t>
                      </a:r>
                    </a:p>
                  </a:txBody>
                  <a:tcPr marL="7327" marR="7327" marT="732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a:txBody>
                    <a:bodyPr/>
                    <a:lstStyle/>
                    <a:p>
                      <a:pPr algn="ctr" fontAlgn="ctr"/>
                      <a:r>
                        <a:rPr lang="en-US" sz="1400" b="1" i="0" u="none" strike="noStrike">
                          <a:solidFill>
                            <a:srgbClr val="000000"/>
                          </a:solidFill>
                          <a:latin typeface="Times New Roman" pitchFamily="18" charset="0"/>
                          <a:cs typeface="Times New Roman" pitchFamily="18" charset="0"/>
                        </a:rPr>
                        <a:t>164902</a:t>
                      </a:r>
                    </a:p>
                  </a:txBody>
                  <a:tcPr marL="7327" marR="7327" marT="732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a:txBody>
                    <a:bodyPr/>
                    <a:lstStyle/>
                    <a:p>
                      <a:pPr algn="ctr" fontAlgn="b"/>
                      <a:r>
                        <a:rPr lang="en-US" sz="1400" b="1" i="0" u="none" strike="noStrike">
                          <a:solidFill>
                            <a:srgbClr val="000000"/>
                          </a:solidFill>
                          <a:latin typeface="Times New Roman" pitchFamily="18" charset="0"/>
                          <a:cs typeface="Times New Roman" pitchFamily="18" charset="0"/>
                        </a:rPr>
                        <a:t>16700</a:t>
                      </a:r>
                    </a:p>
                  </a:txBody>
                  <a:tcPr marL="7327" marR="7327" marT="732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a:txBody>
                    <a:bodyPr/>
                    <a:lstStyle/>
                    <a:p>
                      <a:pPr algn="ctr" fontAlgn="ctr"/>
                      <a:r>
                        <a:rPr lang="en-US" sz="1400" b="1" i="0" u="none" strike="noStrike">
                          <a:solidFill>
                            <a:srgbClr val="000000"/>
                          </a:solidFill>
                          <a:latin typeface="Times New Roman" pitchFamily="18" charset="0"/>
                          <a:cs typeface="Times New Roman" pitchFamily="18" charset="0"/>
                        </a:rPr>
                        <a:t>13000</a:t>
                      </a:r>
                    </a:p>
                  </a:txBody>
                  <a:tcPr marL="7327" marR="7327" marT="732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a:txBody>
                    <a:bodyPr/>
                    <a:lstStyle/>
                    <a:p>
                      <a:pPr algn="ctr" fontAlgn="ctr"/>
                      <a:r>
                        <a:rPr lang="en-US" sz="1400" b="1" i="0" u="none" strike="noStrike">
                          <a:solidFill>
                            <a:srgbClr val="000000"/>
                          </a:solidFill>
                          <a:latin typeface="Times New Roman" pitchFamily="18" charset="0"/>
                          <a:cs typeface="Times New Roman" pitchFamily="18" charset="0"/>
                        </a:rPr>
                        <a:t>103026</a:t>
                      </a:r>
                    </a:p>
                  </a:txBody>
                  <a:tcPr marL="7327" marR="7327" marT="732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a:txBody>
                    <a:bodyPr/>
                    <a:lstStyle/>
                    <a:p>
                      <a:pPr algn="ctr" fontAlgn="ctr"/>
                      <a:r>
                        <a:rPr lang="en-US" sz="1400" b="1" i="0" u="none" strike="noStrike">
                          <a:solidFill>
                            <a:srgbClr val="000000"/>
                          </a:solidFill>
                          <a:latin typeface="Times New Roman" pitchFamily="18" charset="0"/>
                          <a:cs typeface="Times New Roman" pitchFamily="18" charset="0"/>
                        </a:rPr>
                        <a:t>37000</a:t>
                      </a:r>
                    </a:p>
                  </a:txBody>
                  <a:tcPr marL="7327" marR="7327" marT="732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a:txBody>
                    <a:bodyPr/>
                    <a:lstStyle/>
                    <a:p>
                      <a:pPr algn="ctr" fontAlgn="t"/>
                      <a:r>
                        <a:rPr lang="en-US" sz="1400" b="1" i="0" u="none" strike="noStrike">
                          <a:solidFill>
                            <a:srgbClr val="000000"/>
                          </a:solidFill>
                          <a:latin typeface="Times New Roman" pitchFamily="18" charset="0"/>
                          <a:cs typeface="Times New Roman" pitchFamily="18" charset="0"/>
                        </a:rPr>
                        <a:t>496</a:t>
                      </a:r>
                    </a:p>
                  </a:txBody>
                  <a:tcPr marL="7327" marR="7327" marT="7327"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a:txBody>
                    <a:bodyPr/>
                    <a:lstStyle/>
                    <a:p>
                      <a:pPr algn="ctr" fontAlgn="ctr"/>
                      <a:r>
                        <a:rPr lang="en-US" sz="1400" b="1" i="0" u="none" strike="noStrike">
                          <a:solidFill>
                            <a:srgbClr val="000000"/>
                          </a:solidFill>
                          <a:latin typeface="Times New Roman" pitchFamily="18" charset="0"/>
                          <a:cs typeface="Times New Roman" pitchFamily="18" charset="0"/>
                        </a:rPr>
                        <a:t>32.9</a:t>
                      </a:r>
                    </a:p>
                  </a:txBody>
                  <a:tcPr marL="7327" marR="7327" marT="732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a:txBody>
                    <a:bodyPr/>
                    <a:lstStyle/>
                    <a:p>
                      <a:pPr algn="ctr" fontAlgn="ctr"/>
                      <a:r>
                        <a:rPr lang="en-US" sz="1400" b="1" i="0" u="none" strike="noStrike">
                          <a:solidFill>
                            <a:srgbClr val="000000"/>
                          </a:solidFill>
                          <a:latin typeface="Times New Roman" pitchFamily="18" charset="0"/>
                          <a:cs typeface="Times New Roman" pitchFamily="18" charset="0"/>
                        </a:rPr>
                        <a:t>3850</a:t>
                      </a:r>
                    </a:p>
                  </a:txBody>
                  <a:tcPr marL="7327" marR="7327" marT="732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a:txBody>
                    <a:bodyPr/>
                    <a:lstStyle/>
                    <a:p>
                      <a:pPr algn="ctr" fontAlgn="ctr"/>
                      <a:r>
                        <a:rPr lang="en-US" sz="1400" b="1" i="0" u="none" strike="noStrike">
                          <a:solidFill>
                            <a:srgbClr val="000000"/>
                          </a:solidFill>
                          <a:latin typeface="Times New Roman" pitchFamily="18" charset="0"/>
                          <a:cs typeface="Times New Roman" pitchFamily="18" charset="0"/>
                        </a:rPr>
                        <a:t>4310</a:t>
                      </a:r>
                    </a:p>
                  </a:txBody>
                  <a:tcPr marL="7327" marR="7327" marT="732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a:txBody>
                    <a:bodyPr/>
                    <a:lstStyle/>
                    <a:p>
                      <a:pPr algn="ctr" fontAlgn="ctr"/>
                      <a:r>
                        <a:rPr lang="en-US" sz="1400" b="1" i="0" u="none" strike="noStrike">
                          <a:solidFill>
                            <a:srgbClr val="000000"/>
                          </a:solidFill>
                          <a:latin typeface="Times New Roman" pitchFamily="18" charset="0"/>
                          <a:cs typeface="Times New Roman" pitchFamily="18" charset="0"/>
                        </a:rPr>
                        <a:t>12.3</a:t>
                      </a:r>
                    </a:p>
                  </a:txBody>
                  <a:tcPr marL="7327" marR="7327" marT="732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a:txBody>
                    <a:bodyPr/>
                    <a:lstStyle/>
                    <a:p>
                      <a:pPr algn="ctr" fontAlgn="ctr"/>
                      <a:r>
                        <a:rPr lang="en-US" sz="1400" b="1" i="0" u="none" strike="noStrike">
                          <a:solidFill>
                            <a:srgbClr val="000000"/>
                          </a:solidFill>
                          <a:latin typeface="Times New Roman" pitchFamily="18" charset="0"/>
                          <a:cs typeface="Times New Roman" pitchFamily="18" charset="0"/>
                        </a:rPr>
                        <a:t>1.15</a:t>
                      </a:r>
                    </a:p>
                  </a:txBody>
                  <a:tcPr marL="7327" marR="7327" marT="732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a:txBody>
                    <a:bodyPr/>
                    <a:lstStyle/>
                    <a:p>
                      <a:pPr algn="ctr" fontAlgn="ctr"/>
                      <a:r>
                        <a:rPr lang="en-US" sz="1400" b="1" i="0" u="none" strike="noStrike" dirty="0">
                          <a:solidFill>
                            <a:srgbClr val="000000"/>
                          </a:solidFill>
                          <a:latin typeface="Times New Roman" pitchFamily="18" charset="0"/>
                          <a:cs typeface="Times New Roman" pitchFamily="18" charset="0"/>
                        </a:rPr>
                        <a:t>89500</a:t>
                      </a:r>
                    </a:p>
                  </a:txBody>
                  <a:tcPr marL="7327" marR="7327" marT="732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r>
            </a:tbl>
          </a:graphicData>
        </a:graphic>
      </p:graphicFrame>
      <p:sp>
        <p:nvSpPr>
          <p:cNvPr id="12" name="TextBox 11"/>
          <p:cNvSpPr txBox="1"/>
          <p:nvPr/>
        </p:nvSpPr>
        <p:spPr>
          <a:xfrm>
            <a:off x="6096000" y="5638800"/>
            <a:ext cx="2758319" cy="923330"/>
          </a:xfrm>
          <a:prstGeom prst="rect">
            <a:avLst/>
          </a:prstGeom>
        </p:spPr>
        <p:style>
          <a:lnRef idx="0">
            <a:schemeClr val="accent5"/>
          </a:lnRef>
          <a:fillRef idx="3">
            <a:schemeClr val="accent5"/>
          </a:fillRef>
          <a:effectRef idx="3">
            <a:schemeClr val="accent5"/>
          </a:effectRef>
          <a:fontRef idx="minor">
            <a:schemeClr val="lt1"/>
          </a:fontRef>
        </p:style>
        <p:txBody>
          <a:bodyPr wrap="none" rtlCol="0">
            <a:spAutoFit/>
          </a:bodyPr>
          <a:lstStyle/>
          <a:p>
            <a:r>
              <a:rPr lang="en-US" b="1" dirty="0" smtClean="0"/>
              <a:t>Company*******</a:t>
            </a:r>
          </a:p>
          <a:p>
            <a:r>
              <a:rPr lang="en-US" b="1" dirty="0" smtClean="0"/>
              <a:t>Site</a:t>
            </a:r>
            <a:r>
              <a:rPr lang="en-US" b="1" dirty="0" smtClean="0"/>
              <a:t>: Springfield Township, </a:t>
            </a:r>
          </a:p>
          <a:p>
            <a:r>
              <a:rPr lang="en-US" b="1" dirty="0" smtClean="0"/>
              <a:t>Bradford County </a:t>
            </a:r>
            <a:endParaRPr lang="en-US" b="1" dirty="0"/>
          </a:p>
        </p:txBody>
      </p:sp>
      <p:graphicFrame>
        <p:nvGraphicFramePr>
          <p:cNvPr id="13" name="Table 12"/>
          <p:cNvGraphicFramePr>
            <a:graphicFrameLocks noGrp="1"/>
          </p:cNvGraphicFramePr>
          <p:nvPr/>
        </p:nvGraphicFramePr>
        <p:xfrm>
          <a:off x="1430020" y="5562600"/>
          <a:ext cx="4056380" cy="1062052"/>
        </p:xfrm>
        <a:graphic>
          <a:graphicData uri="http://schemas.openxmlformats.org/drawingml/2006/table">
            <a:tbl>
              <a:tblPr/>
              <a:tblGrid>
                <a:gridCol w="1122045"/>
                <a:gridCol w="1165225"/>
                <a:gridCol w="1769110"/>
              </a:tblGrid>
              <a:tr h="301414">
                <a:tc>
                  <a:txBody>
                    <a:bodyPr/>
                    <a:lstStyle/>
                    <a:p>
                      <a:pPr marL="355600" marR="0" algn="ctr">
                        <a:lnSpc>
                          <a:spcPct val="115000"/>
                        </a:lnSpc>
                        <a:spcBef>
                          <a:spcPts val="0"/>
                        </a:spcBef>
                        <a:spcAft>
                          <a:spcPts val="0"/>
                        </a:spcAft>
                      </a:pPr>
                      <a:r>
                        <a:rPr lang="en-US" sz="1350" b="1" spc="25" dirty="0" smtClean="0">
                          <a:solidFill>
                            <a:schemeClr val="tx1"/>
                          </a:solidFill>
                          <a:latin typeface="Times New Roman"/>
                          <a:ea typeface="Times New Roman"/>
                          <a:cs typeface="Times New Roman"/>
                        </a:rPr>
                        <a:t>T</a:t>
                      </a:r>
                      <a:r>
                        <a:rPr lang="en-US" sz="1350" b="1" spc="-30" dirty="0" smtClean="0">
                          <a:solidFill>
                            <a:schemeClr val="tx1"/>
                          </a:solidFill>
                          <a:latin typeface="Times New Roman"/>
                          <a:ea typeface="Times New Roman"/>
                          <a:cs typeface="Times New Roman"/>
                        </a:rPr>
                        <a:t>i</a:t>
                      </a:r>
                      <a:r>
                        <a:rPr lang="en-US" sz="1350" b="1" spc="30" dirty="0" smtClean="0">
                          <a:solidFill>
                            <a:schemeClr val="tx1"/>
                          </a:solidFill>
                          <a:latin typeface="Times New Roman"/>
                          <a:ea typeface="Times New Roman"/>
                          <a:cs typeface="Times New Roman"/>
                        </a:rPr>
                        <a:t>m</a:t>
                      </a:r>
                      <a:r>
                        <a:rPr lang="en-US" sz="1350" b="1" dirty="0" smtClean="0">
                          <a:solidFill>
                            <a:schemeClr val="tx1"/>
                          </a:solidFill>
                          <a:latin typeface="Times New Roman"/>
                          <a:ea typeface="Times New Roman"/>
                          <a:cs typeface="Times New Roman"/>
                        </a:rPr>
                        <a:t>e</a:t>
                      </a:r>
                      <a:endParaRPr lang="en-US" sz="1100" b="1" dirty="0">
                        <a:solidFill>
                          <a:schemeClr val="tx1"/>
                        </a:solidFill>
                        <a:latin typeface="Calibri"/>
                        <a:ea typeface="Times New Roman"/>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215265" marR="0" algn="ctr">
                        <a:lnSpc>
                          <a:spcPct val="115000"/>
                        </a:lnSpc>
                        <a:spcBef>
                          <a:spcPts val="85"/>
                        </a:spcBef>
                        <a:spcAft>
                          <a:spcPts val="0"/>
                        </a:spcAft>
                      </a:pPr>
                      <a:r>
                        <a:rPr lang="en-US" sz="1350" b="1" spc="-35" dirty="0" err="1">
                          <a:solidFill>
                            <a:schemeClr val="tx1"/>
                          </a:solidFill>
                          <a:latin typeface="Times New Roman"/>
                          <a:ea typeface="Times New Roman"/>
                          <a:cs typeface="Times New Roman"/>
                        </a:rPr>
                        <a:t>F</a:t>
                      </a:r>
                      <a:r>
                        <a:rPr lang="en-US" sz="1350" b="1" spc="-30" dirty="0" err="1">
                          <a:solidFill>
                            <a:schemeClr val="tx1"/>
                          </a:solidFill>
                          <a:latin typeface="Times New Roman"/>
                          <a:ea typeface="Times New Roman"/>
                          <a:cs typeface="Times New Roman"/>
                        </a:rPr>
                        <a:t>l</a:t>
                      </a:r>
                      <a:r>
                        <a:rPr lang="en-US" sz="1350" b="1" spc="15" dirty="0" err="1">
                          <a:solidFill>
                            <a:schemeClr val="tx1"/>
                          </a:solidFill>
                          <a:latin typeface="Times New Roman"/>
                          <a:ea typeface="Times New Roman"/>
                          <a:cs typeface="Times New Roman"/>
                        </a:rPr>
                        <a:t>o</a:t>
                      </a:r>
                      <a:r>
                        <a:rPr lang="en-US" sz="1350" b="1" spc="-10" dirty="0" err="1">
                          <a:solidFill>
                            <a:schemeClr val="tx1"/>
                          </a:solidFill>
                          <a:latin typeface="Times New Roman"/>
                          <a:ea typeface="Times New Roman"/>
                          <a:cs typeface="Times New Roman"/>
                        </a:rPr>
                        <a:t>w</a:t>
                      </a:r>
                      <a:r>
                        <a:rPr lang="en-US" sz="1350" b="1" spc="-15" dirty="0" err="1">
                          <a:solidFill>
                            <a:schemeClr val="tx1"/>
                          </a:solidFill>
                          <a:latin typeface="Times New Roman"/>
                          <a:ea typeface="Times New Roman"/>
                          <a:cs typeface="Times New Roman"/>
                        </a:rPr>
                        <a:t>ba</a:t>
                      </a:r>
                      <a:r>
                        <a:rPr lang="en-US" sz="1350" b="1" spc="25" dirty="0" err="1">
                          <a:solidFill>
                            <a:schemeClr val="tx1"/>
                          </a:solidFill>
                          <a:latin typeface="Times New Roman"/>
                          <a:ea typeface="Times New Roman"/>
                          <a:cs typeface="Times New Roman"/>
                        </a:rPr>
                        <a:t>c</a:t>
                      </a:r>
                      <a:r>
                        <a:rPr lang="en-US" sz="1350" b="1" dirty="0" err="1">
                          <a:solidFill>
                            <a:schemeClr val="tx1"/>
                          </a:solidFill>
                          <a:latin typeface="Times New Roman"/>
                          <a:ea typeface="Times New Roman"/>
                          <a:cs typeface="Times New Roman"/>
                        </a:rPr>
                        <a:t>k</a:t>
                      </a:r>
                      <a:endParaRPr lang="en-US" sz="1100" b="1" dirty="0">
                        <a:solidFill>
                          <a:schemeClr val="tx1"/>
                        </a:solidFill>
                        <a:latin typeface="Calibri"/>
                        <a:ea typeface="Times New Roman"/>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118110" marR="0" algn="ctr">
                        <a:lnSpc>
                          <a:spcPct val="115000"/>
                        </a:lnSpc>
                        <a:spcBef>
                          <a:spcPts val="85"/>
                        </a:spcBef>
                        <a:spcAft>
                          <a:spcPts val="0"/>
                        </a:spcAft>
                      </a:pPr>
                      <a:r>
                        <a:rPr lang="en-US" sz="1350" b="1" spc="-35" dirty="0" err="1">
                          <a:solidFill>
                            <a:schemeClr val="tx1"/>
                          </a:solidFill>
                          <a:latin typeface="Times New Roman"/>
                          <a:ea typeface="Times New Roman"/>
                          <a:cs typeface="Times New Roman"/>
                        </a:rPr>
                        <a:t>F</a:t>
                      </a:r>
                      <a:r>
                        <a:rPr lang="en-US" sz="1350" b="1" spc="-30" dirty="0" err="1">
                          <a:solidFill>
                            <a:schemeClr val="tx1"/>
                          </a:solidFill>
                          <a:latin typeface="Times New Roman"/>
                          <a:ea typeface="Times New Roman"/>
                          <a:cs typeface="Times New Roman"/>
                        </a:rPr>
                        <a:t>l</a:t>
                      </a:r>
                      <a:r>
                        <a:rPr lang="en-US" sz="1350" b="1" spc="15" dirty="0" err="1">
                          <a:solidFill>
                            <a:schemeClr val="tx1"/>
                          </a:solidFill>
                          <a:latin typeface="Times New Roman"/>
                          <a:ea typeface="Times New Roman"/>
                          <a:cs typeface="Times New Roman"/>
                        </a:rPr>
                        <a:t>o</a:t>
                      </a:r>
                      <a:r>
                        <a:rPr lang="en-US" sz="1350" b="1" spc="-10" dirty="0" err="1">
                          <a:solidFill>
                            <a:schemeClr val="tx1"/>
                          </a:solidFill>
                          <a:latin typeface="Times New Roman"/>
                          <a:ea typeface="Times New Roman"/>
                          <a:cs typeface="Times New Roman"/>
                        </a:rPr>
                        <a:t>w</a:t>
                      </a:r>
                      <a:r>
                        <a:rPr lang="en-US" sz="1350" b="1" spc="-15" dirty="0" err="1">
                          <a:solidFill>
                            <a:schemeClr val="tx1"/>
                          </a:solidFill>
                          <a:latin typeface="Times New Roman"/>
                          <a:ea typeface="Times New Roman"/>
                          <a:cs typeface="Times New Roman"/>
                        </a:rPr>
                        <a:t>ba</a:t>
                      </a:r>
                      <a:r>
                        <a:rPr lang="en-US" sz="1350" b="1" spc="25" dirty="0" err="1">
                          <a:solidFill>
                            <a:schemeClr val="tx1"/>
                          </a:solidFill>
                          <a:latin typeface="Times New Roman"/>
                          <a:ea typeface="Times New Roman"/>
                          <a:cs typeface="Times New Roman"/>
                        </a:rPr>
                        <a:t>c</a:t>
                      </a:r>
                      <a:r>
                        <a:rPr lang="en-US" sz="1350" b="1" dirty="0" err="1">
                          <a:solidFill>
                            <a:schemeClr val="tx1"/>
                          </a:solidFill>
                          <a:latin typeface="Times New Roman"/>
                          <a:ea typeface="Times New Roman"/>
                          <a:cs typeface="Times New Roman"/>
                        </a:rPr>
                        <a:t>k</a:t>
                      </a:r>
                      <a:r>
                        <a:rPr lang="en-US" sz="1350" b="1" spc="80" dirty="0">
                          <a:solidFill>
                            <a:schemeClr val="tx1"/>
                          </a:solidFill>
                          <a:latin typeface="Times New Roman"/>
                          <a:ea typeface="Times New Roman"/>
                          <a:cs typeface="Times New Roman"/>
                        </a:rPr>
                        <a:t> </a:t>
                      </a:r>
                      <a:r>
                        <a:rPr lang="en-US" sz="1350" b="1" spc="30" dirty="0">
                          <a:solidFill>
                            <a:schemeClr val="tx1"/>
                          </a:solidFill>
                          <a:latin typeface="Times New Roman"/>
                          <a:ea typeface="Times New Roman"/>
                          <a:cs typeface="Times New Roman"/>
                        </a:rPr>
                        <a:t>R</a:t>
                      </a:r>
                      <a:r>
                        <a:rPr lang="en-US" sz="1350" b="1" spc="35" dirty="0" smtClean="0">
                          <a:solidFill>
                            <a:schemeClr val="tx1"/>
                          </a:solidFill>
                          <a:latin typeface="Times New Roman"/>
                          <a:ea typeface="Times New Roman"/>
                          <a:cs typeface="Times New Roman"/>
                        </a:rPr>
                        <a:t>e</a:t>
                      </a:r>
                      <a:r>
                        <a:rPr lang="en-US" sz="1350" b="1" spc="25" dirty="0" smtClean="0">
                          <a:solidFill>
                            <a:schemeClr val="tx1"/>
                          </a:solidFill>
                          <a:latin typeface="Times New Roman"/>
                          <a:ea typeface="Times New Roman"/>
                          <a:cs typeface="Times New Roman"/>
                        </a:rPr>
                        <a:t>c</a:t>
                      </a:r>
                      <a:r>
                        <a:rPr lang="en-US" sz="1350" b="1" spc="15" dirty="0" smtClean="0">
                          <a:solidFill>
                            <a:schemeClr val="tx1"/>
                          </a:solidFill>
                          <a:latin typeface="Times New Roman"/>
                          <a:ea typeface="Times New Roman"/>
                          <a:cs typeface="Times New Roman"/>
                        </a:rPr>
                        <a:t>o</a:t>
                      </a:r>
                      <a:r>
                        <a:rPr lang="en-US" sz="1350" b="1" spc="45" dirty="0" smtClean="0">
                          <a:solidFill>
                            <a:schemeClr val="tx1"/>
                          </a:solidFill>
                          <a:latin typeface="Times New Roman"/>
                          <a:ea typeface="Times New Roman"/>
                          <a:cs typeface="Times New Roman"/>
                        </a:rPr>
                        <a:t>v</a:t>
                      </a:r>
                      <a:r>
                        <a:rPr lang="en-US" sz="1350" b="1" spc="35" dirty="0" smtClean="0">
                          <a:solidFill>
                            <a:schemeClr val="tx1"/>
                          </a:solidFill>
                          <a:latin typeface="Times New Roman"/>
                          <a:ea typeface="Times New Roman"/>
                          <a:cs typeface="Times New Roman"/>
                        </a:rPr>
                        <a:t>e</a:t>
                      </a:r>
                      <a:r>
                        <a:rPr lang="en-US" sz="1350" b="1" spc="30" dirty="0" smtClean="0">
                          <a:solidFill>
                            <a:schemeClr val="tx1"/>
                          </a:solidFill>
                          <a:latin typeface="Times New Roman"/>
                          <a:ea typeface="Times New Roman"/>
                          <a:cs typeface="Times New Roman"/>
                        </a:rPr>
                        <a:t>r</a:t>
                      </a:r>
                      <a:r>
                        <a:rPr lang="en-US" sz="1350" b="1" spc="-25" dirty="0" smtClean="0">
                          <a:solidFill>
                            <a:schemeClr val="tx1"/>
                          </a:solidFill>
                          <a:latin typeface="Times New Roman"/>
                          <a:ea typeface="Times New Roman"/>
                          <a:cs typeface="Times New Roman"/>
                        </a:rPr>
                        <a:t>y</a:t>
                      </a:r>
                      <a:r>
                        <a:rPr lang="en-US" sz="1350" b="1" dirty="0">
                          <a:solidFill>
                            <a:schemeClr val="tx1"/>
                          </a:solidFill>
                          <a:latin typeface="Times New Roman"/>
                          <a:ea typeface="Times New Roman"/>
                          <a:cs typeface="Times New Roman"/>
                        </a:rPr>
                        <a:t>,</a:t>
                      </a:r>
                      <a:endParaRPr lang="en-US" sz="1100" b="1" dirty="0">
                        <a:solidFill>
                          <a:schemeClr val="tx1"/>
                        </a:solidFill>
                        <a:latin typeface="Calibri"/>
                        <a:ea typeface="Times New Roman"/>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r>
              <a:tr h="253546">
                <a:tc>
                  <a:txBody>
                    <a:bodyPr/>
                    <a:lstStyle/>
                    <a:p>
                      <a:pPr marL="20955" marR="0" algn="ctr">
                        <a:lnSpc>
                          <a:spcPct val="115000"/>
                        </a:lnSpc>
                        <a:spcBef>
                          <a:spcPts val="85"/>
                        </a:spcBef>
                        <a:spcAft>
                          <a:spcPts val="0"/>
                        </a:spcAft>
                      </a:pPr>
                      <a:r>
                        <a:rPr lang="en-US" sz="1350" b="1" spc="-40" dirty="0">
                          <a:solidFill>
                            <a:schemeClr val="tx1"/>
                          </a:solidFill>
                          <a:latin typeface="Times New Roman"/>
                          <a:ea typeface="Times New Roman"/>
                          <a:cs typeface="Times New Roman"/>
                        </a:rPr>
                        <a:t>1</a:t>
                      </a:r>
                      <a:r>
                        <a:rPr lang="en-US" sz="1350" b="1" spc="15" dirty="0">
                          <a:solidFill>
                            <a:schemeClr val="tx1"/>
                          </a:solidFill>
                          <a:latin typeface="Times New Roman"/>
                          <a:ea typeface="Times New Roman"/>
                          <a:cs typeface="Times New Roman"/>
                        </a:rPr>
                        <a:t>-</a:t>
                      </a:r>
                      <a:r>
                        <a:rPr lang="en-US" sz="1350" b="1" dirty="0">
                          <a:solidFill>
                            <a:schemeClr val="tx1"/>
                          </a:solidFill>
                          <a:latin typeface="Times New Roman"/>
                          <a:ea typeface="Times New Roman"/>
                          <a:cs typeface="Times New Roman"/>
                        </a:rPr>
                        <a:t>5</a:t>
                      </a:r>
                      <a:r>
                        <a:rPr lang="en-US" sz="1350" b="1" spc="25" dirty="0">
                          <a:solidFill>
                            <a:schemeClr val="tx1"/>
                          </a:solidFill>
                          <a:latin typeface="Times New Roman"/>
                          <a:ea typeface="Times New Roman"/>
                          <a:cs typeface="Times New Roman"/>
                        </a:rPr>
                        <a:t> </a:t>
                      </a:r>
                      <a:r>
                        <a:rPr lang="en-US" sz="1350" b="1" spc="15" dirty="0">
                          <a:solidFill>
                            <a:schemeClr val="tx1"/>
                          </a:solidFill>
                          <a:latin typeface="Times New Roman"/>
                          <a:ea typeface="Times New Roman"/>
                          <a:cs typeface="Times New Roman"/>
                        </a:rPr>
                        <a:t>da</a:t>
                      </a:r>
                      <a:r>
                        <a:rPr lang="en-US" sz="1350" b="1" spc="20" dirty="0">
                          <a:solidFill>
                            <a:schemeClr val="tx1"/>
                          </a:solidFill>
                          <a:latin typeface="Times New Roman"/>
                          <a:ea typeface="Times New Roman"/>
                          <a:cs typeface="Times New Roman"/>
                        </a:rPr>
                        <a:t>y</a:t>
                      </a:r>
                      <a:r>
                        <a:rPr lang="en-US" sz="1350" b="1" spc="-15" dirty="0">
                          <a:solidFill>
                            <a:schemeClr val="tx1"/>
                          </a:solidFill>
                          <a:latin typeface="Times New Roman"/>
                          <a:ea typeface="Times New Roman"/>
                          <a:cs typeface="Times New Roman"/>
                        </a:rPr>
                        <a:t>s</a:t>
                      </a:r>
                      <a:r>
                        <a:rPr lang="en-US" sz="1350" b="1" dirty="0">
                          <a:solidFill>
                            <a:schemeClr val="tx1"/>
                          </a:solidFill>
                          <a:latin typeface="Times New Roman"/>
                          <a:ea typeface="Times New Roman"/>
                          <a:cs typeface="Times New Roman"/>
                        </a:rPr>
                        <a:t>:</a:t>
                      </a:r>
                      <a:endParaRPr lang="en-US" sz="1100" b="1" dirty="0">
                        <a:solidFill>
                          <a:schemeClr val="tx1"/>
                        </a:solidFill>
                        <a:latin typeface="Calibri"/>
                        <a:ea typeface="Times New Roman"/>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42545" marR="0" algn="ctr">
                        <a:lnSpc>
                          <a:spcPct val="115000"/>
                        </a:lnSpc>
                        <a:spcBef>
                          <a:spcPts val="85"/>
                        </a:spcBef>
                        <a:spcAft>
                          <a:spcPts val="0"/>
                        </a:spcAft>
                      </a:pPr>
                      <a:r>
                        <a:rPr lang="en-US" sz="1350" b="1" spc="-40">
                          <a:solidFill>
                            <a:schemeClr val="tx1"/>
                          </a:solidFill>
                          <a:latin typeface="Times New Roman"/>
                          <a:ea typeface="Times New Roman"/>
                          <a:cs typeface="Times New Roman"/>
                        </a:rPr>
                        <a:t>100</a:t>
                      </a:r>
                      <a:r>
                        <a:rPr lang="en-US" sz="1350" b="1" spc="15">
                          <a:solidFill>
                            <a:schemeClr val="tx1"/>
                          </a:solidFill>
                          <a:latin typeface="Times New Roman"/>
                          <a:ea typeface="Times New Roman"/>
                          <a:cs typeface="Times New Roman"/>
                        </a:rPr>
                        <a:t>-</a:t>
                      </a:r>
                      <a:r>
                        <a:rPr lang="en-US" sz="1350" b="1" spc="-40">
                          <a:solidFill>
                            <a:schemeClr val="tx1"/>
                          </a:solidFill>
                          <a:latin typeface="Times New Roman"/>
                          <a:ea typeface="Times New Roman"/>
                          <a:cs typeface="Times New Roman"/>
                        </a:rPr>
                        <a:t>15</a:t>
                      </a:r>
                      <a:r>
                        <a:rPr lang="en-US" sz="1350" b="1">
                          <a:solidFill>
                            <a:schemeClr val="tx1"/>
                          </a:solidFill>
                          <a:latin typeface="Times New Roman"/>
                          <a:ea typeface="Times New Roman"/>
                          <a:cs typeface="Times New Roman"/>
                        </a:rPr>
                        <a:t>0</a:t>
                      </a:r>
                      <a:r>
                        <a:rPr lang="en-US" sz="1350" b="1" spc="160">
                          <a:solidFill>
                            <a:schemeClr val="tx1"/>
                          </a:solidFill>
                          <a:latin typeface="Times New Roman"/>
                          <a:ea typeface="Times New Roman"/>
                          <a:cs typeface="Times New Roman"/>
                        </a:rPr>
                        <a:t> </a:t>
                      </a:r>
                      <a:r>
                        <a:rPr lang="en-US" sz="1350" b="1" spc="15">
                          <a:solidFill>
                            <a:schemeClr val="tx1"/>
                          </a:solidFill>
                          <a:latin typeface="Times New Roman"/>
                          <a:ea typeface="Times New Roman"/>
                          <a:cs typeface="Times New Roman"/>
                        </a:rPr>
                        <a:t>bb</a:t>
                      </a:r>
                      <a:r>
                        <a:rPr lang="en-US" sz="1350" b="1" spc="-65">
                          <a:solidFill>
                            <a:schemeClr val="tx1"/>
                          </a:solidFill>
                          <a:latin typeface="Times New Roman"/>
                          <a:ea typeface="Times New Roman"/>
                          <a:cs typeface="Times New Roman"/>
                        </a:rPr>
                        <a:t>l</a:t>
                      </a:r>
                      <a:r>
                        <a:rPr lang="en-US" sz="1350" b="1">
                          <a:solidFill>
                            <a:schemeClr val="tx1"/>
                          </a:solidFill>
                          <a:latin typeface="Times New Roman"/>
                          <a:ea typeface="Times New Roman"/>
                          <a:cs typeface="Times New Roman"/>
                        </a:rPr>
                        <a:t>/</a:t>
                      </a:r>
                      <a:r>
                        <a:rPr lang="en-US" sz="1350" b="1" spc="10">
                          <a:solidFill>
                            <a:schemeClr val="tx1"/>
                          </a:solidFill>
                          <a:latin typeface="Times New Roman"/>
                          <a:ea typeface="Times New Roman"/>
                          <a:cs typeface="Times New Roman"/>
                        </a:rPr>
                        <a:t>h</a:t>
                      </a:r>
                      <a:r>
                        <a:rPr lang="en-US" sz="1350" b="1">
                          <a:solidFill>
                            <a:schemeClr val="tx1"/>
                          </a:solidFill>
                          <a:latin typeface="Times New Roman"/>
                          <a:ea typeface="Times New Roman"/>
                          <a:cs typeface="Times New Roman"/>
                        </a:rPr>
                        <a:t>r</a:t>
                      </a:r>
                      <a:endParaRPr lang="en-US" sz="1100" b="1">
                        <a:solidFill>
                          <a:schemeClr val="tx1"/>
                        </a:solidFill>
                        <a:latin typeface="Calibri"/>
                        <a:ea typeface="Times New Roman"/>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233363" marR="0" indent="0" algn="ctr">
                        <a:lnSpc>
                          <a:spcPct val="115000"/>
                        </a:lnSpc>
                        <a:spcBef>
                          <a:spcPts val="85"/>
                        </a:spcBef>
                        <a:spcAft>
                          <a:spcPts val="0"/>
                        </a:spcAft>
                      </a:pPr>
                      <a:r>
                        <a:rPr lang="en-US" sz="1350" b="1" spc="-40" dirty="0">
                          <a:solidFill>
                            <a:schemeClr val="tx1"/>
                          </a:solidFill>
                          <a:latin typeface="Times New Roman"/>
                          <a:ea typeface="Times New Roman"/>
                          <a:cs typeface="Times New Roman"/>
                        </a:rPr>
                        <a:t>10</a:t>
                      </a:r>
                      <a:r>
                        <a:rPr lang="en-US" sz="1350" b="1" dirty="0">
                          <a:solidFill>
                            <a:schemeClr val="tx1"/>
                          </a:solidFill>
                          <a:latin typeface="Times New Roman"/>
                          <a:ea typeface="Times New Roman"/>
                          <a:cs typeface="Times New Roman"/>
                        </a:rPr>
                        <a:t>~</a:t>
                      </a:r>
                      <a:r>
                        <a:rPr lang="en-US" sz="1350" b="1" spc="70" dirty="0">
                          <a:solidFill>
                            <a:schemeClr val="tx1"/>
                          </a:solidFill>
                          <a:latin typeface="Times New Roman"/>
                          <a:ea typeface="Times New Roman"/>
                          <a:cs typeface="Times New Roman"/>
                        </a:rPr>
                        <a:t> </a:t>
                      </a:r>
                      <a:r>
                        <a:rPr lang="en-US" sz="1350" b="1" spc="-40" dirty="0">
                          <a:solidFill>
                            <a:schemeClr val="tx1"/>
                          </a:solidFill>
                          <a:latin typeface="Times New Roman"/>
                          <a:ea typeface="Times New Roman"/>
                          <a:cs typeface="Times New Roman"/>
                        </a:rPr>
                        <a:t>25%</a:t>
                      </a:r>
                      <a:endParaRPr lang="en-US" sz="1100" b="1" dirty="0">
                        <a:solidFill>
                          <a:schemeClr val="tx1"/>
                        </a:solidFill>
                        <a:latin typeface="Calibri"/>
                        <a:ea typeface="Times New Roman"/>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r>
              <a:tr h="253546">
                <a:tc>
                  <a:txBody>
                    <a:bodyPr/>
                    <a:lstStyle/>
                    <a:p>
                      <a:pPr marL="20955" marR="0" algn="ctr">
                        <a:lnSpc>
                          <a:spcPct val="115000"/>
                        </a:lnSpc>
                        <a:spcBef>
                          <a:spcPts val="85"/>
                        </a:spcBef>
                        <a:spcAft>
                          <a:spcPts val="0"/>
                        </a:spcAft>
                      </a:pPr>
                      <a:r>
                        <a:rPr lang="en-US" sz="1350" b="1" spc="-40" dirty="0" smtClean="0">
                          <a:solidFill>
                            <a:schemeClr val="tx1"/>
                          </a:solidFill>
                          <a:latin typeface="Times New Roman"/>
                          <a:ea typeface="Times New Roman"/>
                          <a:cs typeface="Times New Roman"/>
                        </a:rPr>
                        <a:t>5</a:t>
                      </a:r>
                      <a:r>
                        <a:rPr lang="en-US" sz="1350" b="1" spc="15" dirty="0" smtClean="0">
                          <a:solidFill>
                            <a:schemeClr val="tx1"/>
                          </a:solidFill>
                          <a:latin typeface="Times New Roman"/>
                          <a:ea typeface="Times New Roman"/>
                          <a:cs typeface="Times New Roman"/>
                        </a:rPr>
                        <a:t>-</a:t>
                      </a:r>
                      <a:r>
                        <a:rPr lang="en-US" sz="1350" b="1" spc="-40" dirty="0" smtClean="0">
                          <a:solidFill>
                            <a:schemeClr val="tx1"/>
                          </a:solidFill>
                          <a:latin typeface="Times New Roman"/>
                          <a:ea typeface="Times New Roman"/>
                          <a:cs typeface="Times New Roman"/>
                        </a:rPr>
                        <a:t>1</a:t>
                      </a:r>
                      <a:r>
                        <a:rPr lang="en-US" sz="1350" b="1" dirty="0" smtClean="0">
                          <a:solidFill>
                            <a:schemeClr val="tx1"/>
                          </a:solidFill>
                          <a:latin typeface="Times New Roman"/>
                          <a:ea typeface="Times New Roman"/>
                          <a:cs typeface="Times New Roman"/>
                        </a:rPr>
                        <a:t>0</a:t>
                      </a:r>
                      <a:r>
                        <a:rPr lang="en-US" sz="1350" b="1" spc="15" dirty="0" smtClean="0">
                          <a:solidFill>
                            <a:schemeClr val="tx1"/>
                          </a:solidFill>
                          <a:latin typeface="Times New Roman"/>
                          <a:ea typeface="Times New Roman"/>
                          <a:cs typeface="Times New Roman"/>
                        </a:rPr>
                        <a:t>da</a:t>
                      </a:r>
                      <a:r>
                        <a:rPr lang="en-US" sz="1350" b="1" spc="20" dirty="0" smtClean="0">
                          <a:solidFill>
                            <a:schemeClr val="tx1"/>
                          </a:solidFill>
                          <a:latin typeface="Times New Roman"/>
                          <a:ea typeface="Times New Roman"/>
                          <a:cs typeface="Times New Roman"/>
                        </a:rPr>
                        <a:t>y</a:t>
                      </a:r>
                      <a:r>
                        <a:rPr lang="en-US" sz="1350" b="1" spc="-15" dirty="0" smtClean="0">
                          <a:solidFill>
                            <a:schemeClr val="tx1"/>
                          </a:solidFill>
                          <a:latin typeface="Times New Roman"/>
                          <a:ea typeface="Times New Roman"/>
                          <a:cs typeface="Times New Roman"/>
                        </a:rPr>
                        <a:t>s</a:t>
                      </a:r>
                      <a:r>
                        <a:rPr lang="en-US" sz="1350" b="1" dirty="0">
                          <a:solidFill>
                            <a:schemeClr val="tx1"/>
                          </a:solidFill>
                          <a:latin typeface="Times New Roman"/>
                          <a:ea typeface="Times New Roman"/>
                          <a:cs typeface="Times New Roman"/>
                        </a:rPr>
                        <a:t>:</a:t>
                      </a:r>
                      <a:endParaRPr lang="en-US" sz="1100" b="1" dirty="0">
                        <a:solidFill>
                          <a:schemeClr val="tx1"/>
                        </a:solidFill>
                        <a:latin typeface="Calibri"/>
                        <a:ea typeface="Times New Roman"/>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74930" marR="0" algn="ctr">
                        <a:lnSpc>
                          <a:spcPct val="115000"/>
                        </a:lnSpc>
                        <a:spcBef>
                          <a:spcPts val="85"/>
                        </a:spcBef>
                        <a:spcAft>
                          <a:spcPts val="0"/>
                        </a:spcAft>
                      </a:pPr>
                      <a:r>
                        <a:rPr lang="en-US" sz="1350" b="1" spc="-40" dirty="0">
                          <a:solidFill>
                            <a:schemeClr val="tx1"/>
                          </a:solidFill>
                          <a:latin typeface="Times New Roman"/>
                          <a:ea typeface="Times New Roman"/>
                          <a:cs typeface="Times New Roman"/>
                        </a:rPr>
                        <a:t>2</a:t>
                      </a:r>
                      <a:r>
                        <a:rPr lang="en-US" sz="1350" b="1" dirty="0">
                          <a:solidFill>
                            <a:schemeClr val="tx1"/>
                          </a:solidFill>
                          <a:latin typeface="Times New Roman"/>
                          <a:ea typeface="Times New Roman"/>
                          <a:cs typeface="Times New Roman"/>
                        </a:rPr>
                        <a:t>0 –</a:t>
                      </a:r>
                      <a:r>
                        <a:rPr lang="en-US" sz="1350" b="1" spc="10" dirty="0">
                          <a:solidFill>
                            <a:schemeClr val="tx1"/>
                          </a:solidFill>
                          <a:latin typeface="Times New Roman"/>
                          <a:ea typeface="Times New Roman"/>
                          <a:cs typeface="Times New Roman"/>
                        </a:rPr>
                        <a:t> </a:t>
                      </a:r>
                      <a:r>
                        <a:rPr lang="en-US" sz="1350" b="1" spc="-40" dirty="0">
                          <a:solidFill>
                            <a:schemeClr val="tx1"/>
                          </a:solidFill>
                          <a:latin typeface="Times New Roman"/>
                          <a:ea typeface="Times New Roman"/>
                          <a:cs typeface="Times New Roman"/>
                        </a:rPr>
                        <a:t>6</a:t>
                      </a:r>
                      <a:r>
                        <a:rPr lang="en-US" sz="1350" b="1" dirty="0">
                          <a:solidFill>
                            <a:schemeClr val="tx1"/>
                          </a:solidFill>
                          <a:latin typeface="Times New Roman"/>
                          <a:ea typeface="Times New Roman"/>
                          <a:cs typeface="Times New Roman"/>
                        </a:rPr>
                        <a:t>0</a:t>
                      </a:r>
                      <a:r>
                        <a:rPr lang="en-US" sz="1350" b="1" spc="-10" dirty="0">
                          <a:solidFill>
                            <a:schemeClr val="tx1"/>
                          </a:solidFill>
                          <a:latin typeface="Times New Roman"/>
                          <a:ea typeface="Times New Roman"/>
                          <a:cs typeface="Times New Roman"/>
                        </a:rPr>
                        <a:t> </a:t>
                      </a:r>
                      <a:r>
                        <a:rPr lang="en-US" sz="1350" b="1" spc="15" dirty="0">
                          <a:solidFill>
                            <a:schemeClr val="tx1"/>
                          </a:solidFill>
                          <a:latin typeface="Times New Roman"/>
                          <a:ea typeface="Times New Roman"/>
                          <a:cs typeface="Times New Roman"/>
                        </a:rPr>
                        <a:t>bb</a:t>
                      </a:r>
                      <a:r>
                        <a:rPr lang="en-US" sz="1350" b="1" spc="-65" dirty="0">
                          <a:solidFill>
                            <a:schemeClr val="tx1"/>
                          </a:solidFill>
                          <a:latin typeface="Times New Roman"/>
                          <a:ea typeface="Times New Roman"/>
                          <a:cs typeface="Times New Roman"/>
                        </a:rPr>
                        <a:t>l</a:t>
                      </a:r>
                      <a:r>
                        <a:rPr lang="en-US" sz="1350" b="1" dirty="0">
                          <a:solidFill>
                            <a:schemeClr val="tx1"/>
                          </a:solidFill>
                          <a:latin typeface="Times New Roman"/>
                          <a:ea typeface="Times New Roman"/>
                          <a:cs typeface="Times New Roman"/>
                        </a:rPr>
                        <a:t>/</a:t>
                      </a:r>
                      <a:r>
                        <a:rPr lang="en-US" sz="1350" b="1" spc="10" dirty="0">
                          <a:solidFill>
                            <a:schemeClr val="tx1"/>
                          </a:solidFill>
                          <a:latin typeface="Times New Roman"/>
                          <a:ea typeface="Times New Roman"/>
                          <a:cs typeface="Times New Roman"/>
                        </a:rPr>
                        <a:t>h</a:t>
                      </a:r>
                      <a:r>
                        <a:rPr lang="en-US" sz="1350" b="1" dirty="0">
                          <a:solidFill>
                            <a:schemeClr val="tx1"/>
                          </a:solidFill>
                          <a:latin typeface="Times New Roman"/>
                          <a:ea typeface="Times New Roman"/>
                          <a:cs typeface="Times New Roman"/>
                        </a:rPr>
                        <a:t>r</a:t>
                      </a:r>
                      <a:endParaRPr lang="en-US" sz="1100" b="1" dirty="0">
                        <a:solidFill>
                          <a:schemeClr val="tx1"/>
                        </a:solidFill>
                        <a:latin typeface="Calibri"/>
                        <a:ea typeface="Times New Roman"/>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225425" marR="0" indent="0" algn="ctr">
                        <a:lnSpc>
                          <a:spcPct val="115000"/>
                        </a:lnSpc>
                        <a:spcBef>
                          <a:spcPts val="85"/>
                        </a:spcBef>
                        <a:spcAft>
                          <a:spcPts val="0"/>
                        </a:spcAft>
                      </a:pPr>
                      <a:r>
                        <a:rPr lang="en-US" sz="1350" b="1" dirty="0">
                          <a:solidFill>
                            <a:schemeClr val="tx1"/>
                          </a:solidFill>
                          <a:latin typeface="Times New Roman"/>
                          <a:ea typeface="Times New Roman"/>
                          <a:cs typeface="Times New Roman"/>
                        </a:rPr>
                        <a:t>8</a:t>
                      </a:r>
                      <a:r>
                        <a:rPr lang="en-US" sz="1350" b="1" spc="-85" dirty="0">
                          <a:solidFill>
                            <a:schemeClr val="tx1"/>
                          </a:solidFill>
                          <a:latin typeface="Times New Roman"/>
                          <a:ea typeface="Times New Roman"/>
                          <a:cs typeface="Times New Roman"/>
                        </a:rPr>
                        <a:t> </a:t>
                      </a:r>
                      <a:r>
                        <a:rPr lang="en-US" sz="1350" b="1" dirty="0">
                          <a:solidFill>
                            <a:schemeClr val="tx1"/>
                          </a:solidFill>
                          <a:latin typeface="Times New Roman"/>
                          <a:ea typeface="Times New Roman"/>
                          <a:cs typeface="Times New Roman"/>
                        </a:rPr>
                        <a:t>~</a:t>
                      </a:r>
                      <a:r>
                        <a:rPr lang="en-US" sz="1350" b="1" spc="20" dirty="0">
                          <a:solidFill>
                            <a:schemeClr val="tx1"/>
                          </a:solidFill>
                          <a:latin typeface="Times New Roman"/>
                          <a:ea typeface="Times New Roman"/>
                          <a:cs typeface="Times New Roman"/>
                        </a:rPr>
                        <a:t> </a:t>
                      </a:r>
                      <a:r>
                        <a:rPr lang="en-US" sz="1350" b="1" spc="-40" dirty="0">
                          <a:solidFill>
                            <a:schemeClr val="tx1"/>
                          </a:solidFill>
                          <a:latin typeface="Times New Roman"/>
                          <a:ea typeface="Times New Roman"/>
                          <a:cs typeface="Times New Roman"/>
                        </a:rPr>
                        <a:t>12%</a:t>
                      </a:r>
                      <a:endParaRPr lang="en-US" sz="1100" b="1" dirty="0">
                        <a:solidFill>
                          <a:schemeClr val="tx1"/>
                        </a:solidFill>
                        <a:latin typeface="Calibri"/>
                        <a:ea typeface="Times New Roman"/>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r>
              <a:tr h="253546">
                <a:tc>
                  <a:txBody>
                    <a:bodyPr/>
                    <a:lstStyle/>
                    <a:p>
                      <a:pPr marL="20955" marR="0" algn="ctr">
                        <a:lnSpc>
                          <a:spcPct val="115000"/>
                        </a:lnSpc>
                        <a:spcBef>
                          <a:spcPts val="85"/>
                        </a:spcBef>
                        <a:spcAft>
                          <a:spcPts val="0"/>
                        </a:spcAft>
                      </a:pPr>
                      <a:r>
                        <a:rPr lang="en-US" sz="1350" b="1" spc="-40" dirty="0" smtClean="0">
                          <a:solidFill>
                            <a:schemeClr val="tx1"/>
                          </a:solidFill>
                          <a:latin typeface="Times New Roman"/>
                          <a:ea typeface="Times New Roman"/>
                          <a:cs typeface="Times New Roman"/>
                        </a:rPr>
                        <a:t>10</a:t>
                      </a:r>
                      <a:r>
                        <a:rPr lang="en-US" sz="1350" b="1" spc="15" dirty="0" smtClean="0">
                          <a:solidFill>
                            <a:schemeClr val="tx1"/>
                          </a:solidFill>
                          <a:latin typeface="Times New Roman"/>
                          <a:ea typeface="Times New Roman"/>
                          <a:cs typeface="Times New Roman"/>
                        </a:rPr>
                        <a:t>-</a:t>
                      </a:r>
                      <a:r>
                        <a:rPr lang="en-US" sz="1350" b="1" spc="-40" dirty="0" smtClean="0">
                          <a:solidFill>
                            <a:schemeClr val="tx1"/>
                          </a:solidFill>
                          <a:latin typeface="Times New Roman"/>
                          <a:ea typeface="Times New Roman"/>
                          <a:cs typeface="Times New Roman"/>
                        </a:rPr>
                        <a:t>2</a:t>
                      </a:r>
                      <a:r>
                        <a:rPr lang="en-US" sz="1350" b="1" dirty="0" smtClean="0">
                          <a:solidFill>
                            <a:schemeClr val="tx1"/>
                          </a:solidFill>
                          <a:latin typeface="Times New Roman"/>
                          <a:ea typeface="Times New Roman"/>
                          <a:cs typeface="Times New Roman"/>
                        </a:rPr>
                        <a:t>0</a:t>
                      </a:r>
                      <a:r>
                        <a:rPr lang="en-US" sz="1350" b="1" spc="85" dirty="0" smtClean="0">
                          <a:solidFill>
                            <a:schemeClr val="tx1"/>
                          </a:solidFill>
                          <a:latin typeface="Times New Roman"/>
                          <a:ea typeface="Times New Roman"/>
                          <a:cs typeface="Times New Roman"/>
                        </a:rPr>
                        <a:t> </a:t>
                      </a:r>
                      <a:r>
                        <a:rPr lang="en-US" sz="1350" b="1" spc="15" dirty="0">
                          <a:solidFill>
                            <a:schemeClr val="tx1"/>
                          </a:solidFill>
                          <a:latin typeface="Times New Roman"/>
                          <a:ea typeface="Times New Roman"/>
                          <a:cs typeface="Times New Roman"/>
                        </a:rPr>
                        <a:t>da</a:t>
                      </a:r>
                      <a:r>
                        <a:rPr lang="en-US" sz="1350" b="1" spc="20" dirty="0">
                          <a:solidFill>
                            <a:schemeClr val="tx1"/>
                          </a:solidFill>
                          <a:latin typeface="Times New Roman"/>
                          <a:ea typeface="Times New Roman"/>
                          <a:cs typeface="Times New Roman"/>
                        </a:rPr>
                        <a:t>y</a:t>
                      </a:r>
                      <a:r>
                        <a:rPr lang="en-US" sz="1350" b="1" dirty="0">
                          <a:solidFill>
                            <a:schemeClr val="tx1"/>
                          </a:solidFill>
                          <a:latin typeface="Times New Roman"/>
                          <a:ea typeface="Times New Roman"/>
                          <a:cs typeface="Times New Roman"/>
                        </a:rPr>
                        <a:t>s</a:t>
                      </a:r>
                      <a:endParaRPr lang="en-US" sz="1100" b="1" dirty="0">
                        <a:solidFill>
                          <a:schemeClr val="tx1"/>
                        </a:solidFill>
                        <a:latin typeface="Calibri"/>
                        <a:ea typeface="Times New Roman"/>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172085" marR="0" algn="ctr">
                        <a:lnSpc>
                          <a:spcPct val="115000"/>
                        </a:lnSpc>
                        <a:spcBef>
                          <a:spcPts val="85"/>
                        </a:spcBef>
                        <a:spcAft>
                          <a:spcPts val="0"/>
                        </a:spcAft>
                      </a:pPr>
                      <a:r>
                        <a:rPr lang="en-US" sz="1350" b="1" spc="-40">
                          <a:solidFill>
                            <a:schemeClr val="tx1"/>
                          </a:solidFill>
                          <a:latin typeface="Times New Roman"/>
                          <a:ea typeface="Times New Roman"/>
                          <a:cs typeface="Times New Roman"/>
                        </a:rPr>
                        <a:t>5</a:t>
                      </a:r>
                      <a:r>
                        <a:rPr lang="en-US" sz="1350" b="1" spc="15">
                          <a:solidFill>
                            <a:schemeClr val="tx1"/>
                          </a:solidFill>
                          <a:latin typeface="Times New Roman"/>
                          <a:ea typeface="Times New Roman"/>
                          <a:cs typeface="Times New Roman"/>
                        </a:rPr>
                        <a:t>-</a:t>
                      </a:r>
                      <a:r>
                        <a:rPr lang="en-US" sz="1350" b="1" spc="-40">
                          <a:solidFill>
                            <a:schemeClr val="tx1"/>
                          </a:solidFill>
                          <a:latin typeface="Times New Roman"/>
                          <a:ea typeface="Times New Roman"/>
                          <a:cs typeface="Times New Roman"/>
                        </a:rPr>
                        <a:t>1</a:t>
                      </a:r>
                      <a:r>
                        <a:rPr lang="en-US" sz="1350" b="1">
                          <a:solidFill>
                            <a:schemeClr val="tx1"/>
                          </a:solidFill>
                          <a:latin typeface="Times New Roman"/>
                          <a:ea typeface="Times New Roman"/>
                          <a:cs typeface="Times New Roman"/>
                        </a:rPr>
                        <a:t>0</a:t>
                      </a:r>
                      <a:r>
                        <a:rPr lang="en-US" sz="1350" b="1" spc="45">
                          <a:solidFill>
                            <a:schemeClr val="tx1"/>
                          </a:solidFill>
                          <a:latin typeface="Times New Roman"/>
                          <a:ea typeface="Times New Roman"/>
                          <a:cs typeface="Times New Roman"/>
                        </a:rPr>
                        <a:t> </a:t>
                      </a:r>
                      <a:r>
                        <a:rPr lang="en-US" sz="1350" b="1" spc="15">
                          <a:solidFill>
                            <a:schemeClr val="tx1"/>
                          </a:solidFill>
                          <a:latin typeface="Times New Roman"/>
                          <a:ea typeface="Times New Roman"/>
                          <a:cs typeface="Times New Roman"/>
                        </a:rPr>
                        <a:t>bb</a:t>
                      </a:r>
                      <a:r>
                        <a:rPr lang="en-US" sz="1350" b="1" spc="-65">
                          <a:solidFill>
                            <a:schemeClr val="tx1"/>
                          </a:solidFill>
                          <a:latin typeface="Times New Roman"/>
                          <a:ea typeface="Times New Roman"/>
                          <a:cs typeface="Times New Roman"/>
                        </a:rPr>
                        <a:t>l</a:t>
                      </a:r>
                      <a:r>
                        <a:rPr lang="en-US" sz="1350" b="1">
                          <a:solidFill>
                            <a:schemeClr val="tx1"/>
                          </a:solidFill>
                          <a:latin typeface="Times New Roman"/>
                          <a:ea typeface="Times New Roman"/>
                          <a:cs typeface="Times New Roman"/>
                        </a:rPr>
                        <a:t>/</a:t>
                      </a:r>
                      <a:r>
                        <a:rPr lang="en-US" sz="1350" b="1" spc="10">
                          <a:solidFill>
                            <a:schemeClr val="tx1"/>
                          </a:solidFill>
                          <a:latin typeface="Times New Roman"/>
                          <a:ea typeface="Times New Roman"/>
                          <a:cs typeface="Times New Roman"/>
                        </a:rPr>
                        <a:t>h</a:t>
                      </a:r>
                      <a:r>
                        <a:rPr lang="en-US" sz="1350" b="1">
                          <a:solidFill>
                            <a:schemeClr val="tx1"/>
                          </a:solidFill>
                          <a:latin typeface="Times New Roman"/>
                          <a:ea typeface="Times New Roman"/>
                          <a:cs typeface="Times New Roman"/>
                        </a:rPr>
                        <a:t>r</a:t>
                      </a:r>
                      <a:endParaRPr lang="en-US" sz="1100" b="1">
                        <a:solidFill>
                          <a:schemeClr val="tx1"/>
                        </a:solidFill>
                        <a:latin typeface="Calibri"/>
                        <a:ea typeface="Times New Roman"/>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228600" marR="662940" indent="0" algn="ctr">
                        <a:lnSpc>
                          <a:spcPct val="115000"/>
                        </a:lnSpc>
                        <a:spcBef>
                          <a:spcPts val="85"/>
                        </a:spcBef>
                        <a:spcAft>
                          <a:spcPts val="0"/>
                        </a:spcAft>
                      </a:pPr>
                      <a:r>
                        <a:rPr lang="en-US" sz="1350" b="1" spc="-40" dirty="0" smtClean="0">
                          <a:solidFill>
                            <a:schemeClr val="tx1"/>
                          </a:solidFill>
                          <a:latin typeface="Times New Roman"/>
                          <a:ea typeface="Times New Roman"/>
                          <a:cs typeface="Times New Roman"/>
                        </a:rPr>
                        <a:t>            1</a:t>
                      </a:r>
                      <a:r>
                        <a:rPr lang="en-US" sz="1350" b="1" spc="-25" dirty="0" smtClean="0">
                          <a:solidFill>
                            <a:schemeClr val="tx1"/>
                          </a:solidFill>
                          <a:latin typeface="Times New Roman"/>
                          <a:ea typeface="Times New Roman"/>
                          <a:cs typeface="Times New Roman"/>
                        </a:rPr>
                        <a:t>~</a:t>
                      </a:r>
                      <a:r>
                        <a:rPr lang="en-US" sz="1350" b="1" spc="-40" dirty="0" smtClean="0">
                          <a:solidFill>
                            <a:schemeClr val="tx1"/>
                          </a:solidFill>
                          <a:latin typeface="Times New Roman"/>
                          <a:ea typeface="Times New Roman"/>
                          <a:cs typeface="Times New Roman"/>
                        </a:rPr>
                        <a:t>5</a:t>
                      </a:r>
                      <a:r>
                        <a:rPr lang="en-US" sz="1350" b="1" spc="-40" dirty="0">
                          <a:solidFill>
                            <a:schemeClr val="tx1"/>
                          </a:solidFill>
                          <a:latin typeface="Times New Roman"/>
                          <a:ea typeface="Times New Roman"/>
                          <a:cs typeface="Times New Roman"/>
                        </a:rPr>
                        <a:t>%</a:t>
                      </a:r>
                      <a:endParaRPr lang="en-US" sz="1100" b="1" dirty="0">
                        <a:solidFill>
                          <a:schemeClr val="tx1"/>
                        </a:solidFill>
                        <a:latin typeface="Calibri"/>
                        <a:ea typeface="Times New Roman"/>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r>
            </a:tbl>
          </a:graphicData>
        </a:graphic>
      </p:graphicFrame>
    </p:spTree>
    <p:extLst>
      <p:ext uri="{BB962C8B-B14F-4D97-AF65-F5344CB8AC3E}">
        <p14:creationId xmlns:p14="http://schemas.microsoft.com/office/powerpoint/2010/main" val="1798639784"/>
      </p:ext>
    </p:extLst>
  </p:cSld>
  <p:clrMapOvr>
    <a:masterClrMapping/>
  </p:clrMapOvr>
  <p:transition spd="slow">
    <p:push dir="u"/>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p:cNvPicPr>
            <a:picLocks noChangeAspect="1" noChangeArrowheads="1"/>
          </p:cNvPicPr>
          <p:nvPr/>
        </p:nvPicPr>
        <p:blipFill>
          <a:blip r:embed="rId2" cstate="print"/>
          <a:srcRect/>
          <a:stretch>
            <a:fillRect/>
          </a:stretch>
        </p:blipFill>
        <p:spPr bwMode="auto">
          <a:xfrm>
            <a:off x="6374337" y="1791135"/>
            <a:ext cx="2769663" cy="3085665"/>
          </a:xfrm>
          <a:prstGeom prst="rect">
            <a:avLst/>
          </a:prstGeom>
          <a:noFill/>
          <a:ln w="9525">
            <a:noFill/>
            <a:miter lim="800000"/>
            <a:headEnd/>
            <a:tailEnd/>
          </a:ln>
        </p:spPr>
      </p:pic>
      <p:grpSp>
        <p:nvGrpSpPr>
          <p:cNvPr id="2" name="Group 3"/>
          <p:cNvGrpSpPr/>
          <p:nvPr/>
        </p:nvGrpSpPr>
        <p:grpSpPr>
          <a:xfrm>
            <a:off x="6858000" y="228600"/>
            <a:ext cx="1904999" cy="847996"/>
            <a:chOff x="6858000" y="228600"/>
            <a:chExt cx="1904999" cy="847996"/>
          </a:xfrm>
        </p:grpSpPr>
        <p:pic>
          <p:nvPicPr>
            <p:cNvPr id="7" name="Picture 6" descr="C:\Documents and Settings\kzs145\Desktop\psu_wht.emf"/>
            <p:cNvPicPr>
              <a:picLocks noChangeAspect="1" noChangeArrowheads="1"/>
            </p:cNvPicPr>
            <p:nvPr/>
          </p:nvPicPr>
          <p:blipFill>
            <a:blip r:embed="rId3" cstate="print"/>
            <a:srcRect/>
            <a:stretch>
              <a:fillRect/>
            </a:stretch>
          </p:blipFill>
          <p:spPr bwMode="auto">
            <a:xfrm>
              <a:off x="6858000" y="228600"/>
              <a:ext cx="1904999" cy="847996"/>
            </a:xfrm>
            <a:prstGeom prst="rect">
              <a:avLst/>
            </a:prstGeom>
            <a:noFill/>
            <a:ln w="9525">
              <a:noFill/>
              <a:miter lim="800000"/>
              <a:headEnd/>
              <a:tailEnd/>
            </a:ln>
          </p:spPr>
        </p:pic>
        <p:sp>
          <p:nvSpPr>
            <p:cNvPr id="3" name="TextBox 2"/>
            <p:cNvSpPr txBox="1"/>
            <p:nvPr/>
          </p:nvSpPr>
          <p:spPr>
            <a:xfrm>
              <a:off x="8001000" y="468868"/>
              <a:ext cx="745717" cy="261610"/>
            </a:xfrm>
            <a:prstGeom prst="rect">
              <a:avLst/>
            </a:prstGeom>
            <a:noFill/>
          </p:spPr>
          <p:txBody>
            <a:bodyPr wrap="none" rtlCol="0">
              <a:spAutoFit/>
            </a:bodyPr>
            <a:lstStyle/>
            <a:p>
              <a:r>
                <a:rPr lang="en-US" sz="1100" b="1" dirty="0" smtClean="0">
                  <a:solidFill>
                    <a:schemeClr val="bg1"/>
                  </a:solidFill>
                  <a:latin typeface="Book Antiqua" pitchFamily="18" charset="0"/>
                </a:rPr>
                <a:t>EME 580</a:t>
              </a:r>
              <a:endParaRPr lang="en-US" sz="1100" b="1" dirty="0">
                <a:solidFill>
                  <a:schemeClr val="bg1"/>
                </a:solidFill>
                <a:latin typeface="Book Antiqua" pitchFamily="18" charset="0"/>
              </a:endParaRPr>
            </a:p>
          </p:txBody>
        </p:sp>
      </p:grpSp>
      <p:sp>
        <p:nvSpPr>
          <p:cNvPr id="43009" name="Rectangle 1"/>
          <p:cNvSpPr>
            <a:spLocks noChangeArrowheads="1"/>
          </p:cNvSpPr>
          <p:nvPr/>
        </p:nvSpPr>
        <p:spPr bwMode="auto">
          <a:xfrm>
            <a:off x="304800" y="1356479"/>
            <a:ext cx="8686800" cy="313932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b="1" i="0" u="none" strike="noStrike" cap="none" normalizeH="0" baseline="0" dirty="0" smtClean="0">
                <a:ln>
                  <a:noFill/>
                </a:ln>
                <a:solidFill>
                  <a:schemeClr val="accent4">
                    <a:lumMod val="75000"/>
                  </a:schemeClr>
                </a:solidFill>
                <a:effectLst/>
                <a:latin typeface="Centaur" pitchFamily="18" charset="0"/>
                <a:ea typeface="Times New Roman" pitchFamily="18" charset="0"/>
                <a:cs typeface="Times New Roman" pitchFamily="18" charset="0"/>
              </a:rPr>
              <a:t>System Capacity:</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smtClean="0">
                <a:ln>
                  <a:noFill/>
                </a:ln>
                <a:solidFill>
                  <a:schemeClr val="tx1"/>
                </a:solidFill>
                <a:effectLst/>
                <a:latin typeface="Centaur" pitchFamily="18" charset="0"/>
                <a:ea typeface="Times New Roman" pitchFamily="18" charset="0"/>
                <a:cs typeface="Times New Roman" pitchFamily="18" charset="0"/>
              </a:rPr>
              <a:t>The Forward Osmosis process, operating on a hydraulic fracturing flow-back water will treat </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smtClean="0">
                <a:ln>
                  <a:noFill/>
                </a:ln>
                <a:solidFill>
                  <a:srgbClr val="000000"/>
                </a:solidFill>
                <a:effectLst/>
                <a:latin typeface="Centaur" pitchFamily="18" charset="0"/>
                <a:ea typeface="Times New Roman" pitchFamily="18" charset="0"/>
                <a:cs typeface="Times New Roman" pitchFamily="18" charset="0"/>
              </a:rPr>
              <a:t>14, 400 Barrels = 604, 800 </a:t>
            </a:r>
            <a:r>
              <a:rPr kumimoji="0" lang="en-US" sz="2000" b="0" i="0" u="none" strike="noStrike" cap="none" normalizeH="0" baseline="0" dirty="0" err="1" smtClean="0">
                <a:ln>
                  <a:noFill/>
                </a:ln>
                <a:solidFill>
                  <a:schemeClr val="tx1"/>
                </a:solidFill>
                <a:effectLst/>
                <a:latin typeface="Centaur" pitchFamily="18" charset="0"/>
                <a:ea typeface="Times New Roman" pitchFamily="18" charset="0"/>
                <a:cs typeface="Times New Roman" pitchFamily="18" charset="0"/>
              </a:rPr>
              <a:t>gpd</a:t>
            </a:r>
            <a:r>
              <a:rPr kumimoji="0" lang="en-US" sz="2000" b="0" i="0" u="none" strike="noStrike" cap="none" normalizeH="0" baseline="0" dirty="0" smtClean="0">
                <a:ln>
                  <a:noFill/>
                </a:ln>
                <a:solidFill>
                  <a:schemeClr val="tx1"/>
                </a:solidFill>
                <a:effectLst/>
                <a:latin typeface="Centaur" pitchFamily="18" charset="0"/>
                <a:ea typeface="Times New Roman" pitchFamily="18" charset="0"/>
                <a:cs typeface="Times New Roman" pitchFamily="18" charset="0"/>
              </a:rPr>
              <a:t> </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smtClean="0">
                <a:ln>
                  <a:noFill/>
                </a:ln>
                <a:solidFill>
                  <a:schemeClr val="tx1"/>
                </a:solidFill>
                <a:effectLst/>
                <a:latin typeface="Centaur" pitchFamily="18" charset="0"/>
                <a:ea typeface="Times New Roman" pitchFamily="18" charset="0"/>
                <a:cs typeface="Times New Roman" pitchFamily="18" charset="0"/>
              </a:rPr>
              <a:t>with an “average” chemical composition of;</a:t>
            </a:r>
          </a:p>
          <a:p>
            <a:pPr lvl="0" fontAlgn="base">
              <a:spcBef>
                <a:spcPct val="0"/>
              </a:spcBef>
              <a:spcAft>
                <a:spcPct val="0"/>
              </a:spcAft>
            </a:pPr>
            <a:r>
              <a:rPr kumimoji="0" lang="en-US" sz="2000" b="0" i="0" u="none" strike="noStrike" cap="none" normalizeH="0" baseline="0" dirty="0" smtClean="0">
                <a:ln>
                  <a:noFill/>
                </a:ln>
                <a:solidFill>
                  <a:schemeClr val="tx1"/>
                </a:solidFill>
                <a:effectLst/>
                <a:latin typeface="Centaur" pitchFamily="18" charset="0"/>
                <a:ea typeface="Times New Roman" pitchFamily="18" charset="0"/>
                <a:cs typeface="Times New Roman" pitchFamily="18" charset="0"/>
              </a:rPr>
              <a:t>4,300 mg/l </a:t>
            </a:r>
            <a:r>
              <a:rPr lang="en-US" sz="2000" dirty="0" smtClean="0">
                <a:latin typeface="Centaur" pitchFamily="18" charset="0"/>
                <a:ea typeface="Times New Roman" pitchFamily="18" charset="0"/>
                <a:cs typeface="Times New Roman" pitchFamily="18" charset="0"/>
              </a:rPr>
              <a:t>barium</a:t>
            </a:r>
            <a:r>
              <a:rPr kumimoji="0" lang="en-US" sz="2000" b="0" i="0" u="none" strike="noStrike" cap="none" normalizeH="0" baseline="0" dirty="0" smtClean="0">
                <a:ln>
                  <a:noFill/>
                </a:ln>
                <a:solidFill>
                  <a:schemeClr val="tx1"/>
                </a:solidFill>
                <a:effectLst/>
                <a:latin typeface="Centaur" pitchFamily="18" charset="0"/>
                <a:ea typeface="Times New Roman" pitchFamily="18" charset="0"/>
                <a:cs typeface="Times New Roman" pitchFamily="18" charset="0"/>
              </a:rPr>
              <a:t>, </a:t>
            </a:r>
          </a:p>
          <a:p>
            <a:pPr lvl="0" fontAlgn="base">
              <a:spcBef>
                <a:spcPct val="0"/>
              </a:spcBef>
              <a:spcAft>
                <a:spcPct val="0"/>
              </a:spcAft>
            </a:pPr>
            <a:r>
              <a:rPr kumimoji="0" lang="en-US" sz="2000" b="0" i="0" u="none" strike="noStrike" cap="none" normalizeH="0" baseline="0" dirty="0" smtClean="0">
                <a:ln>
                  <a:noFill/>
                </a:ln>
                <a:solidFill>
                  <a:schemeClr val="tx1"/>
                </a:solidFill>
                <a:effectLst/>
                <a:latin typeface="Centaur" pitchFamily="18" charset="0"/>
                <a:ea typeface="Times New Roman" pitchFamily="18" charset="0"/>
                <a:cs typeface="Times New Roman" pitchFamily="18" charset="0"/>
              </a:rPr>
              <a:t>21,850 mg/l calcium, </a:t>
            </a:r>
          </a:p>
          <a:p>
            <a:pPr lvl="0" fontAlgn="base">
              <a:spcBef>
                <a:spcPct val="0"/>
              </a:spcBef>
              <a:spcAft>
                <a:spcPct val="0"/>
              </a:spcAft>
            </a:pPr>
            <a:r>
              <a:rPr kumimoji="0" lang="en-US" sz="2000" b="0" i="0" u="none" strike="noStrike" cap="none" normalizeH="0" baseline="0" dirty="0" smtClean="0">
                <a:ln>
                  <a:noFill/>
                </a:ln>
                <a:solidFill>
                  <a:schemeClr val="tx1"/>
                </a:solidFill>
                <a:effectLst/>
                <a:latin typeface="Centaur" pitchFamily="18" charset="0"/>
                <a:ea typeface="Times New Roman" pitchFamily="18" charset="0"/>
                <a:cs typeface="Times New Roman" pitchFamily="18" charset="0"/>
              </a:rPr>
              <a:t>14,000 mg/l magnesium, </a:t>
            </a:r>
          </a:p>
          <a:p>
            <a:pPr lvl="0" fontAlgn="base">
              <a:spcBef>
                <a:spcPct val="0"/>
              </a:spcBef>
              <a:spcAft>
                <a:spcPct val="0"/>
              </a:spcAft>
            </a:pPr>
            <a:r>
              <a:rPr kumimoji="0" lang="en-US" sz="2000" b="0" i="0" u="none" strike="noStrike" cap="none" normalizeH="0" baseline="0" dirty="0" smtClean="0">
                <a:ln>
                  <a:noFill/>
                </a:ln>
                <a:solidFill>
                  <a:schemeClr val="tx1"/>
                </a:solidFill>
                <a:effectLst/>
                <a:latin typeface="Centaur" pitchFamily="18" charset="0"/>
                <a:ea typeface="Times New Roman" pitchFamily="18" charset="0"/>
                <a:cs typeface="Times New Roman" pitchFamily="18" charset="0"/>
              </a:rPr>
              <a:t>and 3,400 mg/l strontium, </a:t>
            </a:r>
          </a:p>
          <a:p>
            <a:pPr lvl="0" fontAlgn="base">
              <a:spcBef>
                <a:spcPct val="0"/>
              </a:spcBef>
              <a:spcAft>
                <a:spcPct val="0"/>
              </a:spcAft>
            </a:pPr>
            <a:r>
              <a:rPr lang="en-US" sz="2000" dirty="0" smtClean="0">
                <a:latin typeface="Centaur" pitchFamily="18" charset="0"/>
                <a:ea typeface="Times New Roman" pitchFamily="18" charset="0"/>
                <a:cs typeface="Times New Roman" pitchFamily="18" charset="0"/>
              </a:rPr>
              <a:t>These </a:t>
            </a:r>
            <a:r>
              <a:rPr kumimoji="0" lang="en-US" sz="2000" b="0" i="0" u="none" strike="noStrike" cap="none" normalizeH="0" baseline="0" dirty="0" smtClean="0">
                <a:ln>
                  <a:noFill/>
                </a:ln>
                <a:solidFill>
                  <a:schemeClr val="tx1"/>
                </a:solidFill>
                <a:effectLst/>
                <a:latin typeface="Centaur" pitchFamily="18" charset="0"/>
                <a:ea typeface="Times New Roman" pitchFamily="18" charset="0"/>
                <a:cs typeface="Times New Roman" pitchFamily="18" charset="0"/>
              </a:rPr>
              <a:t>would produce, at 40% solids sludge cake, </a:t>
            </a:r>
            <a:r>
              <a:rPr kumimoji="0" lang="en-US" sz="2000" b="0" i="0" u="none" strike="noStrike" cap="none" normalizeH="0" baseline="0" dirty="0" smtClean="0">
                <a:ln>
                  <a:noFill/>
                </a:ln>
                <a:solidFill>
                  <a:schemeClr val="tx1"/>
                </a:solidFill>
                <a:effectLst/>
                <a:latin typeface="Centaur" pitchFamily="18" charset="0"/>
                <a:ea typeface="Times New Roman" pitchFamily="18" charset="0"/>
                <a:cs typeface="Times New Roman" pitchFamily="18" charset="0"/>
              </a:rPr>
              <a:t>67,000 </a:t>
            </a:r>
            <a:r>
              <a:rPr kumimoji="0" lang="en-US" sz="2000" b="0" i="0" u="none" strike="noStrike" cap="none" normalizeH="0" baseline="0" dirty="0" smtClean="0">
                <a:ln>
                  <a:noFill/>
                </a:ln>
                <a:solidFill>
                  <a:schemeClr val="tx1"/>
                </a:solidFill>
                <a:effectLst/>
                <a:latin typeface="Centaur" pitchFamily="18" charset="0"/>
                <a:ea typeface="Times New Roman" pitchFamily="18" charset="0"/>
                <a:cs typeface="Times New Roman" pitchFamily="18" charset="0"/>
              </a:rPr>
              <a:t>lb of </a:t>
            </a:r>
            <a:endParaRPr kumimoji="0" lang="en-US" sz="2000" b="0" i="0" u="none" strike="noStrike" cap="none" normalizeH="0" baseline="0" dirty="0" smtClean="0">
              <a:ln>
                <a:noFill/>
              </a:ln>
              <a:solidFill>
                <a:schemeClr val="tx1"/>
              </a:solidFill>
              <a:effectLst/>
              <a:latin typeface="Centaur" pitchFamily="18" charset="0"/>
              <a:ea typeface="Times New Roman" pitchFamily="18" charset="0"/>
              <a:cs typeface="Times New Roman" pitchFamily="18" charset="0"/>
            </a:endParaRPr>
          </a:p>
          <a:p>
            <a:pPr lvl="0" fontAlgn="base">
              <a:spcBef>
                <a:spcPct val="0"/>
              </a:spcBef>
              <a:spcAft>
                <a:spcPct val="0"/>
              </a:spcAft>
            </a:pPr>
            <a:r>
              <a:rPr kumimoji="0" lang="en-US" sz="2000" b="0" i="0" u="none" strike="noStrike" cap="none" normalizeH="0" baseline="0" dirty="0" smtClean="0">
                <a:ln>
                  <a:noFill/>
                </a:ln>
                <a:solidFill>
                  <a:schemeClr val="tx1"/>
                </a:solidFill>
                <a:effectLst/>
                <a:latin typeface="Centaur" pitchFamily="18" charset="0"/>
                <a:ea typeface="Times New Roman" pitchFamily="18" charset="0"/>
                <a:cs typeface="Times New Roman" pitchFamily="18" charset="0"/>
              </a:rPr>
              <a:t>barium </a:t>
            </a:r>
            <a:r>
              <a:rPr kumimoji="0" lang="en-US" sz="2000" b="0" i="0" u="none" strike="noStrike" cap="none" normalizeH="0" baseline="0" dirty="0" smtClean="0">
                <a:ln>
                  <a:noFill/>
                </a:ln>
                <a:solidFill>
                  <a:schemeClr val="tx1"/>
                </a:solidFill>
                <a:effectLst/>
                <a:latin typeface="Centaur" pitchFamily="18" charset="0"/>
                <a:ea typeface="Times New Roman" pitchFamily="18" charset="0"/>
                <a:cs typeface="Times New Roman" pitchFamily="18" charset="0"/>
              </a:rPr>
              <a:t>sludge and 281,815 lb of calcium/strontium/magnesium sludge </a:t>
            </a:r>
            <a:r>
              <a:rPr kumimoji="0" lang="en-US" sz="2000" b="0" i="0" u="none" strike="noStrike" cap="none" normalizeH="0" baseline="0" dirty="0" smtClean="0">
                <a:ln>
                  <a:noFill/>
                </a:ln>
                <a:solidFill>
                  <a:schemeClr val="tx1"/>
                </a:solidFill>
                <a:effectLst/>
                <a:latin typeface="Centaur" pitchFamily="18" charset="0"/>
                <a:ea typeface="Times New Roman" pitchFamily="18" charset="0"/>
                <a:cs typeface="Times New Roman" pitchFamily="18" charset="0"/>
              </a:rPr>
              <a:t>/day</a:t>
            </a:r>
            <a:r>
              <a:rPr kumimoji="0" lang="en-US" sz="2000" b="0" i="0" u="none" strike="noStrike" cap="none" normalizeH="0" baseline="0" dirty="0" smtClean="0">
                <a:ln>
                  <a:noFill/>
                </a:ln>
                <a:solidFill>
                  <a:schemeClr val="tx1"/>
                </a:solidFill>
                <a:effectLst/>
                <a:latin typeface="Centaur" pitchFamily="18" charset="0"/>
                <a:ea typeface="Times New Roman" pitchFamily="18" charset="0"/>
                <a:cs typeface="Times New Roman" pitchFamily="18" charset="0"/>
              </a:rPr>
              <a:t>. </a:t>
            </a:r>
            <a:endParaRPr kumimoji="0" lang="en-US" sz="2000" b="0" i="0" u="none" strike="noStrike" cap="none" normalizeH="0" baseline="0" dirty="0" smtClean="0">
              <a:ln>
                <a:noFill/>
              </a:ln>
              <a:solidFill>
                <a:schemeClr val="tx1"/>
              </a:solidFill>
              <a:effectLst/>
              <a:latin typeface="Centaur" pitchFamily="18" charset="0"/>
              <a:cs typeface="Arial" pitchFamily="34" charset="0"/>
            </a:endParaRPr>
          </a:p>
        </p:txBody>
      </p:sp>
      <p:sp>
        <p:nvSpPr>
          <p:cNvPr id="10" name="Rectangle 9"/>
          <p:cNvSpPr/>
          <p:nvPr/>
        </p:nvSpPr>
        <p:spPr>
          <a:xfrm>
            <a:off x="304800" y="457200"/>
            <a:ext cx="3403496" cy="461665"/>
          </a:xfrm>
          <a:prstGeom prst="rect">
            <a:avLst/>
          </a:prstGeom>
        </p:spPr>
        <p:txBody>
          <a:bodyPr wrap="none">
            <a:spAutoFit/>
          </a:bodyPr>
          <a:lstStyle/>
          <a:p>
            <a:r>
              <a:rPr lang="en-US" sz="2400" b="1" dirty="0" smtClean="0">
                <a:solidFill>
                  <a:schemeClr val="bg1"/>
                </a:solidFill>
                <a:latin typeface="Centaur" pitchFamily="18" charset="0"/>
                <a:ea typeface="Times New Roman" pitchFamily="18" charset="0"/>
                <a:cs typeface="Times New Roman" pitchFamily="18" charset="0"/>
              </a:rPr>
              <a:t>Engineering Considerations:</a:t>
            </a:r>
            <a:r>
              <a:rPr lang="en-US" sz="2400" dirty="0" smtClean="0">
                <a:solidFill>
                  <a:schemeClr val="bg1"/>
                </a:solidFill>
                <a:latin typeface="Centaur" pitchFamily="18" charset="0"/>
                <a:ea typeface="Times New Roman" pitchFamily="18" charset="0"/>
                <a:cs typeface="Times New Roman" pitchFamily="18" charset="0"/>
              </a:rPr>
              <a:t> </a:t>
            </a:r>
            <a:endParaRPr lang="en-US" sz="2400" dirty="0">
              <a:solidFill>
                <a:schemeClr val="bg1"/>
              </a:solidFill>
              <a:latin typeface="Centaur" pitchFamily="18" charset="0"/>
            </a:endParaRPr>
          </a:p>
        </p:txBody>
      </p:sp>
      <p:sp>
        <p:nvSpPr>
          <p:cNvPr id="15" name="Rectangle 14"/>
          <p:cNvSpPr/>
          <p:nvPr/>
        </p:nvSpPr>
        <p:spPr>
          <a:xfrm>
            <a:off x="457200" y="4648200"/>
            <a:ext cx="8686800" cy="1015663"/>
          </a:xfrm>
          <a:prstGeom prst="rect">
            <a:avLst/>
          </a:prstGeom>
        </p:spPr>
        <p:txBody>
          <a:bodyPr wrap="square">
            <a:spAutoFit/>
          </a:bodyPr>
          <a:lstStyle/>
          <a:p>
            <a:pPr lvl="0" eaLnBrk="0" fontAlgn="base" hangingPunct="0">
              <a:spcBef>
                <a:spcPct val="0"/>
              </a:spcBef>
              <a:spcAft>
                <a:spcPct val="0"/>
              </a:spcAft>
            </a:pPr>
            <a:r>
              <a:rPr lang="en-US" sz="2000" dirty="0" smtClean="0">
                <a:latin typeface="Centaur" pitchFamily="18" charset="0"/>
                <a:ea typeface="Times New Roman" pitchFamily="18" charset="0"/>
                <a:cs typeface="Times New Roman" pitchFamily="18" charset="0"/>
              </a:rPr>
              <a:t>Exclusive of the incoming hydraulic fracture </a:t>
            </a:r>
            <a:r>
              <a:rPr lang="en-US" sz="2000" dirty="0" err="1" smtClean="0">
                <a:latin typeface="Centaur" pitchFamily="18" charset="0"/>
                <a:ea typeface="Times New Roman" pitchFamily="18" charset="0"/>
                <a:cs typeface="Times New Roman" pitchFamily="18" charset="0"/>
              </a:rPr>
              <a:t>flowback</a:t>
            </a:r>
            <a:r>
              <a:rPr lang="en-US" sz="2000" dirty="0" smtClean="0">
                <a:latin typeface="Centaur" pitchFamily="18" charset="0"/>
                <a:ea typeface="Times New Roman" pitchFamily="18" charset="0"/>
                <a:cs typeface="Times New Roman" pitchFamily="18" charset="0"/>
              </a:rPr>
              <a:t> water and treated water storage tanks, we have estimated that a 604, 800 </a:t>
            </a:r>
            <a:r>
              <a:rPr lang="en-US" sz="2000" dirty="0" err="1" smtClean="0">
                <a:latin typeface="Centaur" pitchFamily="18" charset="0"/>
                <a:ea typeface="Times New Roman" pitchFamily="18" charset="0"/>
                <a:cs typeface="Times New Roman" pitchFamily="18" charset="0"/>
              </a:rPr>
              <a:t>gpd</a:t>
            </a:r>
            <a:r>
              <a:rPr lang="en-US" sz="2000" dirty="0" smtClean="0">
                <a:latin typeface="Centaur" pitchFamily="18" charset="0"/>
                <a:ea typeface="Times New Roman" pitchFamily="18" charset="0"/>
                <a:cs typeface="Times New Roman" pitchFamily="18" charset="0"/>
              </a:rPr>
              <a:t> FO process system would require a hydro-pneumatic tank and a vessel for the FO system. </a:t>
            </a:r>
            <a:endParaRPr lang="en-US" sz="2000" dirty="0" smtClean="0">
              <a:latin typeface="Centaur" pitchFamily="18" charset="0"/>
              <a:cs typeface="Arial" pitchFamily="34" charset="0"/>
            </a:endParaRPr>
          </a:p>
        </p:txBody>
      </p:sp>
    </p:spTree>
    <p:extLst>
      <p:ext uri="{BB962C8B-B14F-4D97-AF65-F5344CB8AC3E}">
        <p14:creationId xmlns:p14="http://schemas.microsoft.com/office/powerpoint/2010/main" val="1798639784"/>
      </p:ext>
    </p:extLst>
  </p:cSld>
  <p:clrMapOvr>
    <a:masterClrMapping/>
  </p:clrMapOvr>
  <p:transition spd="slow">
    <p:push dir="u"/>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
          <p:cNvGrpSpPr/>
          <p:nvPr/>
        </p:nvGrpSpPr>
        <p:grpSpPr>
          <a:xfrm>
            <a:off x="6858000" y="228600"/>
            <a:ext cx="1904999" cy="847996"/>
            <a:chOff x="6858000" y="228600"/>
            <a:chExt cx="1904999" cy="847996"/>
          </a:xfrm>
        </p:grpSpPr>
        <p:pic>
          <p:nvPicPr>
            <p:cNvPr id="7" name="Picture 6" descr="C:\Documents and Settings\kzs145\Desktop\psu_wht.emf"/>
            <p:cNvPicPr>
              <a:picLocks noChangeAspect="1" noChangeArrowheads="1"/>
            </p:cNvPicPr>
            <p:nvPr/>
          </p:nvPicPr>
          <p:blipFill>
            <a:blip r:embed="rId2" cstate="print"/>
            <a:srcRect/>
            <a:stretch>
              <a:fillRect/>
            </a:stretch>
          </p:blipFill>
          <p:spPr bwMode="auto">
            <a:xfrm>
              <a:off x="6858000" y="228600"/>
              <a:ext cx="1904999" cy="847996"/>
            </a:xfrm>
            <a:prstGeom prst="rect">
              <a:avLst/>
            </a:prstGeom>
            <a:noFill/>
            <a:ln w="9525">
              <a:noFill/>
              <a:miter lim="800000"/>
              <a:headEnd/>
              <a:tailEnd/>
            </a:ln>
          </p:spPr>
        </p:pic>
        <p:sp>
          <p:nvSpPr>
            <p:cNvPr id="3" name="TextBox 2"/>
            <p:cNvSpPr txBox="1"/>
            <p:nvPr/>
          </p:nvSpPr>
          <p:spPr>
            <a:xfrm>
              <a:off x="8001000" y="468868"/>
              <a:ext cx="745717" cy="261610"/>
            </a:xfrm>
            <a:prstGeom prst="rect">
              <a:avLst/>
            </a:prstGeom>
            <a:noFill/>
          </p:spPr>
          <p:txBody>
            <a:bodyPr wrap="none" rtlCol="0">
              <a:spAutoFit/>
            </a:bodyPr>
            <a:lstStyle/>
            <a:p>
              <a:r>
                <a:rPr lang="en-US" sz="1100" b="1" dirty="0" smtClean="0">
                  <a:solidFill>
                    <a:schemeClr val="bg1"/>
                  </a:solidFill>
                  <a:latin typeface="Book Antiqua" pitchFamily="18" charset="0"/>
                </a:rPr>
                <a:t>EME 580</a:t>
              </a:r>
              <a:endParaRPr lang="en-US" sz="1100" b="1" dirty="0">
                <a:solidFill>
                  <a:schemeClr val="bg1"/>
                </a:solidFill>
                <a:latin typeface="Book Antiqua" pitchFamily="18" charset="0"/>
              </a:endParaRPr>
            </a:p>
          </p:txBody>
        </p:sp>
      </p:grpSp>
      <p:sp>
        <p:nvSpPr>
          <p:cNvPr id="10" name="Rectangle 9"/>
          <p:cNvSpPr/>
          <p:nvPr/>
        </p:nvSpPr>
        <p:spPr>
          <a:xfrm>
            <a:off x="152400" y="329432"/>
            <a:ext cx="5014514" cy="646331"/>
          </a:xfrm>
          <a:prstGeom prst="rect">
            <a:avLst/>
          </a:prstGeom>
        </p:spPr>
        <p:txBody>
          <a:bodyPr wrap="none">
            <a:spAutoFit/>
          </a:bodyPr>
          <a:lstStyle/>
          <a:p>
            <a:r>
              <a:rPr lang="en-US" sz="3600" b="1" dirty="0" smtClean="0">
                <a:solidFill>
                  <a:schemeClr val="bg1"/>
                </a:solidFill>
                <a:latin typeface="Centaur" pitchFamily="18" charset="0"/>
                <a:ea typeface="Times New Roman" pitchFamily="18" charset="0"/>
                <a:cs typeface="Times New Roman" pitchFamily="18" charset="0"/>
              </a:rPr>
              <a:t>Engineering Considerations:</a:t>
            </a:r>
            <a:r>
              <a:rPr lang="en-US" sz="3600" dirty="0" smtClean="0">
                <a:solidFill>
                  <a:schemeClr val="bg1"/>
                </a:solidFill>
                <a:latin typeface="Centaur" pitchFamily="18" charset="0"/>
                <a:ea typeface="Times New Roman" pitchFamily="18" charset="0"/>
                <a:cs typeface="Times New Roman" pitchFamily="18" charset="0"/>
              </a:rPr>
              <a:t> </a:t>
            </a:r>
            <a:endParaRPr lang="en-US" sz="3600" dirty="0">
              <a:solidFill>
                <a:schemeClr val="bg1"/>
              </a:solidFill>
              <a:latin typeface="Centaur" pitchFamily="18" charset="0"/>
            </a:endParaRPr>
          </a:p>
        </p:txBody>
      </p:sp>
      <p:sp>
        <p:nvSpPr>
          <p:cNvPr id="8" name="Rectangle 7"/>
          <p:cNvSpPr/>
          <p:nvPr/>
        </p:nvSpPr>
        <p:spPr>
          <a:xfrm>
            <a:off x="486103" y="1676400"/>
            <a:ext cx="8305800" cy="954107"/>
          </a:xfrm>
          <a:prstGeom prst="rect">
            <a:avLst/>
          </a:prstGeom>
        </p:spPr>
        <p:txBody>
          <a:bodyPr wrap="square">
            <a:spAutoFit/>
          </a:bodyPr>
          <a:lstStyle/>
          <a:p>
            <a:pPr algn="just"/>
            <a:r>
              <a:rPr lang="en-US" sz="2800" dirty="0" smtClean="0">
                <a:latin typeface="Centaur" pitchFamily="18" charset="0"/>
              </a:rPr>
              <a:t>Our design takes into consideration the </a:t>
            </a:r>
            <a:r>
              <a:rPr lang="en-US" sz="2800" dirty="0" err="1" smtClean="0">
                <a:latin typeface="Centaur" pitchFamily="18" charset="0"/>
              </a:rPr>
              <a:t>flowback</a:t>
            </a:r>
            <a:r>
              <a:rPr lang="en-US" sz="2800" dirty="0" smtClean="0">
                <a:latin typeface="Centaur" pitchFamily="18" charset="0"/>
              </a:rPr>
              <a:t> recovery per hour in our system, </a:t>
            </a:r>
            <a:endParaRPr lang="en-US" sz="2800" dirty="0">
              <a:latin typeface="Centaur" pitchFamily="18" charset="0"/>
            </a:endParaRPr>
          </a:p>
        </p:txBody>
      </p:sp>
      <p:sp>
        <p:nvSpPr>
          <p:cNvPr id="9" name="Rectangle 8"/>
          <p:cNvSpPr/>
          <p:nvPr/>
        </p:nvSpPr>
        <p:spPr>
          <a:xfrm>
            <a:off x="457200" y="2667000"/>
            <a:ext cx="8534400" cy="954107"/>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bodyPr>
          <a:lstStyle/>
          <a:p>
            <a:pPr algn="ctr"/>
            <a:r>
              <a:rPr lang="en-US" sz="2800" dirty="0" smtClean="0">
                <a:latin typeface="Centaur" pitchFamily="18" charset="0"/>
              </a:rPr>
              <a:t>which </a:t>
            </a:r>
            <a:r>
              <a:rPr lang="en-US" sz="2800" dirty="0" smtClean="0">
                <a:latin typeface="Centaur" pitchFamily="18" charset="0"/>
              </a:rPr>
              <a:t>is </a:t>
            </a:r>
            <a:r>
              <a:rPr lang="en-US" sz="2800" b="1" dirty="0" smtClean="0">
                <a:solidFill>
                  <a:schemeClr val="accent4">
                    <a:lumMod val="75000"/>
                  </a:schemeClr>
                </a:solidFill>
                <a:latin typeface="Centaur" pitchFamily="18" charset="0"/>
              </a:rPr>
              <a:t>600bbl/hr for the centralized system</a:t>
            </a:r>
            <a:r>
              <a:rPr lang="en-US" sz="2800" dirty="0" smtClean="0">
                <a:latin typeface="Centaur" pitchFamily="18" charset="0"/>
              </a:rPr>
              <a:t>, but </a:t>
            </a:r>
            <a:r>
              <a:rPr lang="en-US" sz="2800" b="1" dirty="0" smtClean="0">
                <a:solidFill>
                  <a:schemeClr val="accent4">
                    <a:lumMod val="75000"/>
                  </a:schemeClr>
                </a:solidFill>
                <a:latin typeface="Centaur" pitchFamily="18" charset="0"/>
              </a:rPr>
              <a:t>150bbl/hr</a:t>
            </a:r>
            <a:r>
              <a:rPr lang="en-US" sz="2800" dirty="0" smtClean="0">
                <a:latin typeface="Centaur" pitchFamily="18" charset="0"/>
              </a:rPr>
              <a:t> for a single well pad. </a:t>
            </a:r>
            <a:endParaRPr lang="en-US" sz="2800" dirty="0">
              <a:latin typeface="Centaur" pitchFamily="18" charset="0"/>
            </a:endParaRPr>
          </a:p>
        </p:txBody>
      </p:sp>
      <p:sp>
        <p:nvSpPr>
          <p:cNvPr id="11" name="Rectangle 10"/>
          <p:cNvSpPr/>
          <p:nvPr/>
        </p:nvSpPr>
        <p:spPr>
          <a:xfrm>
            <a:off x="1372680" y="4971392"/>
            <a:ext cx="3810000" cy="1815882"/>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square">
            <a:spAutoFit/>
          </a:bodyPr>
          <a:lstStyle/>
          <a:p>
            <a:r>
              <a:rPr lang="en-US" sz="2800" b="1" dirty="0" smtClean="0">
                <a:latin typeface="Centaur" pitchFamily="18" charset="0"/>
              </a:rPr>
              <a:t>In </a:t>
            </a:r>
            <a:r>
              <a:rPr lang="en-US" sz="2800" b="1" dirty="0" smtClean="0">
                <a:latin typeface="Centaur" pitchFamily="18" charset="0"/>
              </a:rPr>
              <a:t>other to prevent corrosion, we would install an epoxy lining which would increase the </a:t>
            </a:r>
            <a:r>
              <a:rPr lang="en-US" sz="2800" b="1" dirty="0" smtClean="0">
                <a:latin typeface="Centaur" pitchFamily="18" charset="0"/>
              </a:rPr>
              <a:t>cost</a:t>
            </a:r>
            <a:endParaRPr lang="en-US" sz="2800" b="1" dirty="0">
              <a:latin typeface="Centaur" pitchFamily="18" charset="0"/>
            </a:endParaRPr>
          </a:p>
        </p:txBody>
      </p:sp>
      <p:sp>
        <p:nvSpPr>
          <p:cNvPr id="12" name="Rectangle 11"/>
          <p:cNvSpPr/>
          <p:nvPr/>
        </p:nvSpPr>
        <p:spPr>
          <a:xfrm>
            <a:off x="457200" y="3810000"/>
            <a:ext cx="8534400" cy="954107"/>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algn="just"/>
            <a:r>
              <a:rPr lang="en-US" sz="2800" dirty="0" smtClean="0">
                <a:latin typeface="Centaur" pitchFamily="18" charset="0"/>
              </a:rPr>
              <a:t>The </a:t>
            </a:r>
            <a:r>
              <a:rPr lang="en-US" sz="2800" dirty="0" smtClean="0">
                <a:latin typeface="Centaur" pitchFamily="18" charset="0"/>
              </a:rPr>
              <a:t>tank size required would be a 25,000 gallon tank, covering approximately 1,202 square feet and cost $52,255. </a:t>
            </a:r>
            <a:endParaRPr lang="en-US" sz="2800" dirty="0">
              <a:latin typeface="Centaur" pitchFamily="18" charset="0"/>
            </a:endParaRPr>
          </a:p>
        </p:txBody>
      </p:sp>
      <p:sp>
        <p:nvSpPr>
          <p:cNvPr id="13" name="Rectangle 12"/>
          <p:cNvSpPr/>
          <p:nvPr/>
        </p:nvSpPr>
        <p:spPr>
          <a:xfrm>
            <a:off x="5334000" y="5186836"/>
            <a:ext cx="3590597" cy="138499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r>
              <a:rPr lang="en-US" sz="2800" dirty="0" smtClean="0">
                <a:solidFill>
                  <a:schemeClr val="tx1"/>
                </a:solidFill>
                <a:latin typeface="Centaur" pitchFamily="18" charset="0"/>
              </a:rPr>
              <a:t>to $64,610 and it would have a design working pressure of 125# ASME. </a:t>
            </a:r>
            <a:endParaRPr lang="en-US" sz="2800" dirty="0">
              <a:solidFill>
                <a:schemeClr val="tx1"/>
              </a:solidFill>
              <a:latin typeface="Centaur" pitchFamily="18" charset="0"/>
            </a:endParaRPr>
          </a:p>
        </p:txBody>
      </p:sp>
    </p:spTree>
    <p:extLst>
      <p:ext uri="{BB962C8B-B14F-4D97-AF65-F5344CB8AC3E}">
        <p14:creationId xmlns:p14="http://schemas.microsoft.com/office/powerpoint/2010/main" val="1798639784"/>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p:cTn id="14" dur="500" fill="hold"/>
                                        <p:tgtEl>
                                          <p:spTgt spid="9"/>
                                        </p:tgtEl>
                                        <p:attrNameLst>
                                          <p:attrName>ppt_w</p:attrName>
                                        </p:attrNameLst>
                                      </p:cBhvr>
                                      <p:tavLst>
                                        <p:tav tm="0">
                                          <p:val>
                                            <p:fltVal val="0"/>
                                          </p:val>
                                        </p:tav>
                                        <p:tav tm="100000">
                                          <p:val>
                                            <p:strVal val="#ppt_w"/>
                                          </p:val>
                                        </p:tav>
                                      </p:tavLst>
                                    </p:anim>
                                    <p:anim calcmode="lin" valueType="num">
                                      <p:cBhvr>
                                        <p:cTn id="15" dur="500" fill="hold"/>
                                        <p:tgtEl>
                                          <p:spTgt spid="9"/>
                                        </p:tgtEl>
                                        <p:attrNameLst>
                                          <p:attrName>ppt_h</p:attrName>
                                        </p:attrNameLst>
                                      </p:cBhvr>
                                      <p:tavLst>
                                        <p:tav tm="0">
                                          <p:val>
                                            <p:fltVal val="0"/>
                                          </p:val>
                                        </p:tav>
                                        <p:tav tm="100000">
                                          <p:val>
                                            <p:strVal val="#ppt_h"/>
                                          </p:val>
                                        </p:tav>
                                      </p:tavLst>
                                    </p:anim>
                                    <p:animEffect transition="in" filter="fade">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p:cTn id="21" dur="500" fill="hold"/>
                                        <p:tgtEl>
                                          <p:spTgt spid="12"/>
                                        </p:tgtEl>
                                        <p:attrNameLst>
                                          <p:attrName>ppt_w</p:attrName>
                                        </p:attrNameLst>
                                      </p:cBhvr>
                                      <p:tavLst>
                                        <p:tav tm="0">
                                          <p:val>
                                            <p:fltVal val="0"/>
                                          </p:val>
                                        </p:tav>
                                        <p:tav tm="100000">
                                          <p:val>
                                            <p:strVal val="#ppt_w"/>
                                          </p:val>
                                        </p:tav>
                                      </p:tavLst>
                                    </p:anim>
                                    <p:anim calcmode="lin" valueType="num">
                                      <p:cBhvr>
                                        <p:cTn id="22" dur="500" fill="hold"/>
                                        <p:tgtEl>
                                          <p:spTgt spid="12"/>
                                        </p:tgtEl>
                                        <p:attrNameLst>
                                          <p:attrName>ppt_h</p:attrName>
                                        </p:attrNameLst>
                                      </p:cBhvr>
                                      <p:tavLst>
                                        <p:tav tm="0">
                                          <p:val>
                                            <p:fltVal val="0"/>
                                          </p:val>
                                        </p:tav>
                                        <p:tav tm="100000">
                                          <p:val>
                                            <p:strVal val="#ppt_h"/>
                                          </p:val>
                                        </p:tav>
                                      </p:tavLst>
                                    </p:anim>
                                    <p:animEffect transition="in" filter="fade">
                                      <p:cBhvr>
                                        <p:cTn id="23" dur="5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 calcmode="lin" valueType="num">
                                      <p:cBhvr>
                                        <p:cTn id="28" dur="500" fill="hold"/>
                                        <p:tgtEl>
                                          <p:spTgt spid="11"/>
                                        </p:tgtEl>
                                        <p:attrNameLst>
                                          <p:attrName>ppt_w</p:attrName>
                                        </p:attrNameLst>
                                      </p:cBhvr>
                                      <p:tavLst>
                                        <p:tav tm="0">
                                          <p:val>
                                            <p:fltVal val="0"/>
                                          </p:val>
                                        </p:tav>
                                        <p:tav tm="100000">
                                          <p:val>
                                            <p:strVal val="#ppt_w"/>
                                          </p:val>
                                        </p:tav>
                                      </p:tavLst>
                                    </p:anim>
                                    <p:anim calcmode="lin" valueType="num">
                                      <p:cBhvr>
                                        <p:cTn id="29" dur="500" fill="hold"/>
                                        <p:tgtEl>
                                          <p:spTgt spid="11"/>
                                        </p:tgtEl>
                                        <p:attrNameLst>
                                          <p:attrName>ppt_h</p:attrName>
                                        </p:attrNameLst>
                                      </p:cBhvr>
                                      <p:tavLst>
                                        <p:tav tm="0">
                                          <p:val>
                                            <p:fltVal val="0"/>
                                          </p:val>
                                        </p:tav>
                                        <p:tav tm="100000">
                                          <p:val>
                                            <p:strVal val="#ppt_h"/>
                                          </p:val>
                                        </p:tav>
                                      </p:tavLst>
                                    </p:anim>
                                    <p:animEffect transition="in" filter="fade">
                                      <p:cBhvr>
                                        <p:cTn id="30" dur="500"/>
                                        <p:tgtEl>
                                          <p:spTgt spid="11"/>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anim calcmode="lin" valueType="num">
                                      <p:cBhvr>
                                        <p:cTn id="35" dur="500" fill="hold"/>
                                        <p:tgtEl>
                                          <p:spTgt spid="13"/>
                                        </p:tgtEl>
                                        <p:attrNameLst>
                                          <p:attrName>ppt_w</p:attrName>
                                        </p:attrNameLst>
                                      </p:cBhvr>
                                      <p:tavLst>
                                        <p:tav tm="0">
                                          <p:val>
                                            <p:fltVal val="0"/>
                                          </p:val>
                                        </p:tav>
                                        <p:tav tm="100000">
                                          <p:val>
                                            <p:strVal val="#ppt_w"/>
                                          </p:val>
                                        </p:tav>
                                      </p:tavLst>
                                    </p:anim>
                                    <p:anim calcmode="lin" valueType="num">
                                      <p:cBhvr>
                                        <p:cTn id="36" dur="500" fill="hold"/>
                                        <p:tgtEl>
                                          <p:spTgt spid="13"/>
                                        </p:tgtEl>
                                        <p:attrNameLst>
                                          <p:attrName>ppt_h</p:attrName>
                                        </p:attrNameLst>
                                      </p:cBhvr>
                                      <p:tavLst>
                                        <p:tav tm="0">
                                          <p:val>
                                            <p:fltVal val="0"/>
                                          </p:val>
                                        </p:tav>
                                        <p:tav tm="100000">
                                          <p:val>
                                            <p:strVal val="#ppt_h"/>
                                          </p:val>
                                        </p:tav>
                                      </p:tavLst>
                                    </p:anim>
                                    <p:animEffect transition="in" filter="fade">
                                      <p:cBhvr>
                                        <p:cTn id="3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P spid="11" grpId="0" animBg="1"/>
      <p:bldP spid="12" grpId="0" animBg="1"/>
      <p:bldP spid="13"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
          <p:cNvGrpSpPr/>
          <p:nvPr/>
        </p:nvGrpSpPr>
        <p:grpSpPr>
          <a:xfrm>
            <a:off x="6858000" y="228600"/>
            <a:ext cx="1904999" cy="847996"/>
            <a:chOff x="6858000" y="228600"/>
            <a:chExt cx="1904999" cy="847996"/>
          </a:xfrm>
        </p:grpSpPr>
        <p:pic>
          <p:nvPicPr>
            <p:cNvPr id="7" name="Picture 6" descr="C:\Documents and Settings\kzs145\Desktop\psu_wht.emf"/>
            <p:cNvPicPr>
              <a:picLocks noChangeAspect="1" noChangeArrowheads="1"/>
            </p:cNvPicPr>
            <p:nvPr/>
          </p:nvPicPr>
          <p:blipFill>
            <a:blip r:embed="rId2" cstate="print"/>
            <a:srcRect/>
            <a:stretch>
              <a:fillRect/>
            </a:stretch>
          </p:blipFill>
          <p:spPr bwMode="auto">
            <a:xfrm>
              <a:off x="6858000" y="228600"/>
              <a:ext cx="1904999" cy="847996"/>
            </a:xfrm>
            <a:prstGeom prst="rect">
              <a:avLst/>
            </a:prstGeom>
            <a:noFill/>
            <a:ln w="9525">
              <a:noFill/>
              <a:miter lim="800000"/>
              <a:headEnd/>
              <a:tailEnd/>
            </a:ln>
          </p:spPr>
        </p:pic>
        <p:sp>
          <p:nvSpPr>
            <p:cNvPr id="3" name="TextBox 2"/>
            <p:cNvSpPr txBox="1"/>
            <p:nvPr/>
          </p:nvSpPr>
          <p:spPr>
            <a:xfrm>
              <a:off x="8001000" y="468868"/>
              <a:ext cx="745717" cy="261610"/>
            </a:xfrm>
            <a:prstGeom prst="rect">
              <a:avLst/>
            </a:prstGeom>
            <a:noFill/>
          </p:spPr>
          <p:txBody>
            <a:bodyPr wrap="none" rtlCol="0">
              <a:spAutoFit/>
            </a:bodyPr>
            <a:lstStyle/>
            <a:p>
              <a:r>
                <a:rPr lang="en-US" sz="1100" b="1" dirty="0" smtClean="0">
                  <a:solidFill>
                    <a:schemeClr val="bg1"/>
                  </a:solidFill>
                  <a:latin typeface="Book Antiqua" pitchFamily="18" charset="0"/>
                </a:rPr>
                <a:t>EME 580</a:t>
              </a:r>
              <a:endParaRPr lang="en-US" sz="1100" b="1" dirty="0">
                <a:solidFill>
                  <a:schemeClr val="bg1"/>
                </a:solidFill>
                <a:latin typeface="Book Antiqua" pitchFamily="18" charset="0"/>
              </a:endParaRPr>
            </a:p>
          </p:txBody>
        </p:sp>
      </p:grpSp>
      <p:sp>
        <p:nvSpPr>
          <p:cNvPr id="10" name="Rectangle 9"/>
          <p:cNvSpPr/>
          <p:nvPr/>
        </p:nvSpPr>
        <p:spPr>
          <a:xfrm>
            <a:off x="304800" y="457200"/>
            <a:ext cx="3403496" cy="461665"/>
          </a:xfrm>
          <a:prstGeom prst="rect">
            <a:avLst/>
          </a:prstGeom>
        </p:spPr>
        <p:txBody>
          <a:bodyPr wrap="none">
            <a:spAutoFit/>
          </a:bodyPr>
          <a:lstStyle/>
          <a:p>
            <a:r>
              <a:rPr lang="en-US" sz="2400" b="1" dirty="0" smtClean="0">
                <a:solidFill>
                  <a:schemeClr val="bg1"/>
                </a:solidFill>
                <a:latin typeface="Centaur" pitchFamily="18" charset="0"/>
                <a:ea typeface="Times New Roman" pitchFamily="18" charset="0"/>
                <a:cs typeface="Times New Roman" pitchFamily="18" charset="0"/>
              </a:rPr>
              <a:t>Engineering Considerations:</a:t>
            </a:r>
            <a:r>
              <a:rPr lang="en-US" sz="2400" dirty="0" smtClean="0">
                <a:solidFill>
                  <a:schemeClr val="bg1"/>
                </a:solidFill>
                <a:latin typeface="Centaur" pitchFamily="18" charset="0"/>
                <a:ea typeface="Times New Roman" pitchFamily="18" charset="0"/>
                <a:cs typeface="Times New Roman" pitchFamily="18" charset="0"/>
              </a:rPr>
              <a:t> </a:t>
            </a:r>
            <a:endParaRPr lang="en-US" sz="2400" dirty="0">
              <a:solidFill>
                <a:schemeClr val="bg1"/>
              </a:solidFill>
              <a:latin typeface="Centaur" pitchFamily="18" charset="0"/>
            </a:endParaRPr>
          </a:p>
        </p:txBody>
      </p:sp>
      <p:pic>
        <p:nvPicPr>
          <p:cNvPr id="9" name="Picture 8" descr="http://tankdrawings.com/hydropneumatictanks/WK864B.jpg"/>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4" name="Rectangle 3"/>
          <p:cNvSpPr/>
          <p:nvPr/>
        </p:nvSpPr>
        <p:spPr>
          <a:xfrm>
            <a:off x="6248400" y="0"/>
            <a:ext cx="2590800" cy="461665"/>
          </a:xfrm>
          <a:prstGeom prst="rect">
            <a:avLst/>
          </a:prstGeom>
        </p:spPr>
        <p:txBody>
          <a:bodyPr wrap="square">
            <a:spAutoFit/>
          </a:bodyPr>
          <a:lstStyle/>
          <a:p>
            <a:r>
              <a:rPr lang="en-US" sz="2400" b="1" dirty="0" smtClean="0">
                <a:latin typeface="Centaur" pitchFamily="18" charset="0"/>
                <a:ea typeface="Times New Roman" pitchFamily="18" charset="0"/>
                <a:cs typeface="Times New Roman" pitchFamily="18" charset="0"/>
              </a:rPr>
              <a:t>Hydro-pneumatic </a:t>
            </a:r>
            <a:endParaRPr lang="en-US" sz="2400" b="1" dirty="0"/>
          </a:p>
        </p:txBody>
      </p:sp>
    </p:spTree>
    <p:extLst>
      <p:ext uri="{BB962C8B-B14F-4D97-AF65-F5344CB8AC3E}">
        <p14:creationId xmlns:p14="http://schemas.microsoft.com/office/powerpoint/2010/main" val="1798639784"/>
      </p:ext>
    </p:extLst>
  </p:cSld>
  <p:clrMapOvr>
    <a:masterClrMapping/>
  </p:clrMapOvr>
  <p:transition spd="slow">
    <p:push dir="u"/>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
          <p:cNvGrpSpPr/>
          <p:nvPr/>
        </p:nvGrpSpPr>
        <p:grpSpPr>
          <a:xfrm>
            <a:off x="6858000" y="228600"/>
            <a:ext cx="1904999" cy="847996"/>
            <a:chOff x="6858000" y="228600"/>
            <a:chExt cx="1904999" cy="847996"/>
          </a:xfrm>
        </p:grpSpPr>
        <p:pic>
          <p:nvPicPr>
            <p:cNvPr id="7" name="Picture 6" descr="C:\Documents and Settings\kzs145\Desktop\psu_wht.emf"/>
            <p:cNvPicPr>
              <a:picLocks noChangeAspect="1" noChangeArrowheads="1"/>
            </p:cNvPicPr>
            <p:nvPr/>
          </p:nvPicPr>
          <p:blipFill>
            <a:blip r:embed="rId2" cstate="print"/>
            <a:srcRect/>
            <a:stretch>
              <a:fillRect/>
            </a:stretch>
          </p:blipFill>
          <p:spPr bwMode="auto">
            <a:xfrm>
              <a:off x="6858000" y="228600"/>
              <a:ext cx="1904999" cy="847996"/>
            </a:xfrm>
            <a:prstGeom prst="rect">
              <a:avLst/>
            </a:prstGeom>
            <a:noFill/>
            <a:ln w="9525">
              <a:noFill/>
              <a:miter lim="800000"/>
              <a:headEnd/>
              <a:tailEnd/>
            </a:ln>
          </p:spPr>
        </p:pic>
        <p:sp>
          <p:nvSpPr>
            <p:cNvPr id="3" name="TextBox 2"/>
            <p:cNvSpPr txBox="1"/>
            <p:nvPr/>
          </p:nvSpPr>
          <p:spPr>
            <a:xfrm>
              <a:off x="8001000" y="468868"/>
              <a:ext cx="745717" cy="261610"/>
            </a:xfrm>
            <a:prstGeom prst="rect">
              <a:avLst/>
            </a:prstGeom>
            <a:noFill/>
          </p:spPr>
          <p:txBody>
            <a:bodyPr wrap="none" rtlCol="0">
              <a:spAutoFit/>
            </a:bodyPr>
            <a:lstStyle/>
            <a:p>
              <a:r>
                <a:rPr lang="en-US" sz="1100" b="1" dirty="0" smtClean="0">
                  <a:solidFill>
                    <a:schemeClr val="bg1"/>
                  </a:solidFill>
                  <a:latin typeface="Book Antiqua" pitchFamily="18" charset="0"/>
                </a:rPr>
                <a:t>EME 580</a:t>
              </a:r>
              <a:endParaRPr lang="en-US" sz="1100" b="1" dirty="0">
                <a:solidFill>
                  <a:schemeClr val="bg1"/>
                </a:solidFill>
                <a:latin typeface="Book Antiqua" pitchFamily="18" charset="0"/>
              </a:endParaRPr>
            </a:p>
          </p:txBody>
        </p:sp>
      </p:grpSp>
      <p:sp>
        <p:nvSpPr>
          <p:cNvPr id="10" name="Rectangle 9"/>
          <p:cNvSpPr/>
          <p:nvPr/>
        </p:nvSpPr>
        <p:spPr>
          <a:xfrm>
            <a:off x="304800" y="457200"/>
            <a:ext cx="4488729" cy="584775"/>
          </a:xfrm>
          <a:prstGeom prst="rect">
            <a:avLst/>
          </a:prstGeom>
        </p:spPr>
        <p:txBody>
          <a:bodyPr wrap="none">
            <a:spAutoFit/>
          </a:bodyPr>
          <a:lstStyle/>
          <a:p>
            <a:r>
              <a:rPr lang="en-US" sz="3200" b="1" dirty="0" smtClean="0">
                <a:solidFill>
                  <a:schemeClr val="bg1"/>
                </a:solidFill>
                <a:latin typeface="Centaur" pitchFamily="18" charset="0"/>
                <a:ea typeface="Times New Roman" pitchFamily="18" charset="0"/>
                <a:cs typeface="Times New Roman" pitchFamily="18" charset="0"/>
              </a:rPr>
              <a:t>Engineering Considerations:</a:t>
            </a:r>
            <a:r>
              <a:rPr lang="en-US" sz="3200" dirty="0" smtClean="0">
                <a:solidFill>
                  <a:schemeClr val="bg1"/>
                </a:solidFill>
                <a:latin typeface="Centaur" pitchFamily="18" charset="0"/>
                <a:ea typeface="Times New Roman" pitchFamily="18" charset="0"/>
                <a:cs typeface="Times New Roman" pitchFamily="18" charset="0"/>
              </a:rPr>
              <a:t> </a:t>
            </a:r>
            <a:endParaRPr lang="en-US" sz="3200" dirty="0">
              <a:solidFill>
                <a:schemeClr val="bg1"/>
              </a:solidFill>
              <a:latin typeface="Centaur" pitchFamily="18" charset="0"/>
            </a:endParaRPr>
          </a:p>
        </p:txBody>
      </p:sp>
      <p:sp>
        <p:nvSpPr>
          <p:cNvPr id="4" name="Rectangle 3"/>
          <p:cNvSpPr/>
          <p:nvPr/>
        </p:nvSpPr>
        <p:spPr>
          <a:xfrm>
            <a:off x="261831" y="1367135"/>
            <a:ext cx="4267200" cy="523220"/>
          </a:xfrm>
          <a:prstGeom prst="rect">
            <a:avLst/>
          </a:prstGeom>
        </p:spPr>
        <p:txBody>
          <a:bodyPr wrap="square">
            <a:spAutoFit/>
          </a:bodyPr>
          <a:lstStyle/>
          <a:p>
            <a:r>
              <a:rPr lang="en-US" sz="2800" b="1" dirty="0" smtClean="0">
                <a:latin typeface="Centaur" pitchFamily="18" charset="0"/>
                <a:ea typeface="Times New Roman" pitchFamily="18" charset="0"/>
                <a:cs typeface="Times New Roman" pitchFamily="18" charset="0"/>
              </a:rPr>
              <a:t>Hydro-pneumatic Functions</a:t>
            </a:r>
            <a:endParaRPr lang="en-US" sz="2800" b="1" dirty="0"/>
          </a:p>
        </p:txBody>
      </p:sp>
      <p:sp>
        <p:nvSpPr>
          <p:cNvPr id="5" name="Rectangle 4"/>
          <p:cNvSpPr/>
          <p:nvPr/>
        </p:nvSpPr>
        <p:spPr>
          <a:xfrm>
            <a:off x="304800" y="1981200"/>
            <a:ext cx="8137117" cy="4401205"/>
          </a:xfrm>
          <a:prstGeom prst="rect">
            <a:avLst/>
          </a:prstGeom>
        </p:spPr>
        <p:txBody>
          <a:bodyPr wrap="square">
            <a:spAutoFit/>
          </a:bodyPr>
          <a:lstStyle/>
          <a:p>
            <a:pPr marL="457200" indent="-457200">
              <a:buFont typeface="Wingdings" pitchFamily="2" charset="2"/>
              <a:buChar char="Ø"/>
            </a:pPr>
            <a:r>
              <a:rPr lang="en-US" sz="2800" dirty="0" smtClean="0">
                <a:latin typeface="Centaur" pitchFamily="18" charset="0"/>
              </a:rPr>
              <a:t>It </a:t>
            </a:r>
            <a:r>
              <a:rPr lang="en-US" sz="2800" dirty="0">
                <a:latin typeface="Centaur" pitchFamily="18" charset="0"/>
              </a:rPr>
              <a:t>is </a:t>
            </a:r>
            <a:r>
              <a:rPr lang="en-US" sz="2800" dirty="0" smtClean="0">
                <a:latin typeface="Centaur" pitchFamily="18" charset="0"/>
              </a:rPr>
              <a:t>a </a:t>
            </a:r>
            <a:r>
              <a:rPr lang="en-US" sz="2800" dirty="0">
                <a:latin typeface="Centaur" pitchFamily="18" charset="0"/>
              </a:rPr>
              <a:t>part of a water delivery system set to deliver water in a preset pressure range. </a:t>
            </a:r>
            <a:endParaRPr lang="en-US" sz="2800" dirty="0" smtClean="0">
              <a:latin typeface="Centaur" pitchFamily="18" charset="0"/>
            </a:endParaRPr>
          </a:p>
          <a:p>
            <a:endParaRPr lang="en-US" sz="2800" dirty="0" smtClean="0">
              <a:latin typeface="Centaur" pitchFamily="18" charset="0"/>
            </a:endParaRPr>
          </a:p>
          <a:p>
            <a:pPr marL="457200" indent="-457200">
              <a:buFont typeface="Wingdings" pitchFamily="2" charset="2"/>
              <a:buChar char="Ø"/>
            </a:pPr>
            <a:r>
              <a:rPr lang="en-US" sz="2800" dirty="0" smtClean="0">
                <a:latin typeface="Centaur" pitchFamily="18" charset="0"/>
              </a:rPr>
              <a:t>It </a:t>
            </a:r>
            <a:r>
              <a:rPr lang="en-US" sz="2800" dirty="0">
                <a:latin typeface="Centaur" pitchFamily="18" charset="0"/>
              </a:rPr>
              <a:t>uses the pressure setting to monitor a pump from turning on too often. </a:t>
            </a:r>
            <a:endParaRPr lang="en-US" sz="2800" dirty="0" smtClean="0">
              <a:latin typeface="Centaur" pitchFamily="18" charset="0"/>
            </a:endParaRPr>
          </a:p>
          <a:p>
            <a:endParaRPr lang="en-US" sz="2800" dirty="0" smtClean="0">
              <a:latin typeface="Centaur" pitchFamily="18" charset="0"/>
            </a:endParaRPr>
          </a:p>
          <a:p>
            <a:pPr marL="457200" indent="-457200">
              <a:buFont typeface="Wingdings" pitchFamily="2" charset="2"/>
              <a:buChar char="Ø"/>
            </a:pPr>
            <a:r>
              <a:rPr lang="en-US" sz="2800" dirty="0" smtClean="0">
                <a:latin typeface="Centaur" pitchFamily="18" charset="0"/>
              </a:rPr>
              <a:t>It buffers </a:t>
            </a:r>
            <a:r>
              <a:rPr lang="en-US" sz="2800" dirty="0">
                <a:latin typeface="Centaur" pitchFamily="18" charset="0"/>
              </a:rPr>
              <a:t>or </a:t>
            </a:r>
            <a:r>
              <a:rPr lang="en-US" sz="2800" dirty="0" smtClean="0">
                <a:latin typeface="Centaur" pitchFamily="18" charset="0"/>
              </a:rPr>
              <a:t>lowers </a:t>
            </a:r>
            <a:r>
              <a:rPr lang="en-US" sz="2800" dirty="0">
                <a:latin typeface="Centaur" pitchFamily="18" charset="0"/>
              </a:rPr>
              <a:t>pressure surges, </a:t>
            </a:r>
            <a:endParaRPr lang="en-US" sz="2800" dirty="0" smtClean="0">
              <a:latin typeface="Centaur" pitchFamily="18" charset="0"/>
            </a:endParaRPr>
          </a:p>
          <a:p>
            <a:r>
              <a:rPr lang="en-US" sz="2800" dirty="0" smtClean="0">
                <a:latin typeface="Centaur" pitchFamily="18" charset="0"/>
              </a:rPr>
              <a:t>     much </a:t>
            </a:r>
            <a:r>
              <a:rPr lang="en-US" sz="2800" dirty="0">
                <a:latin typeface="Centaur" pitchFamily="18" charset="0"/>
              </a:rPr>
              <a:t>like </a:t>
            </a:r>
            <a:r>
              <a:rPr lang="en-US" sz="2800" dirty="0" smtClean="0">
                <a:latin typeface="Centaur" pitchFamily="18" charset="0"/>
              </a:rPr>
              <a:t>a power surge </a:t>
            </a:r>
            <a:r>
              <a:rPr lang="en-US" sz="2800" dirty="0">
                <a:latin typeface="Centaur" pitchFamily="18" charset="0"/>
              </a:rPr>
              <a:t>protector</a:t>
            </a:r>
            <a:br>
              <a:rPr lang="en-US" sz="2800" dirty="0">
                <a:latin typeface="Centaur" pitchFamily="18" charset="0"/>
              </a:rPr>
            </a:br>
            <a:r>
              <a:rPr lang="en-US" sz="2800" dirty="0">
                <a:latin typeface="Centaur" pitchFamily="18" charset="0"/>
              </a:rPr>
              <a:t/>
            </a:r>
            <a:br>
              <a:rPr lang="en-US" sz="2800" dirty="0">
                <a:latin typeface="Centaur" pitchFamily="18" charset="0"/>
              </a:rPr>
            </a:br>
            <a:endParaRPr lang="en-US" sz="2800" dirty="0">
              <a:latin typeface="Centaur" pitchFamily="18" charset="0"/>
            </a:endParaRPr>
          </a:p>
        </p:txBody>
      </p:sp>
      <p:pic>
        <p:nvPicPr>
          <p:cNvPr id="7170" name="Picture 2" descr="http://hansontank.us/tankimages/tk2avag34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56133" y="3962400"/>
            <a:ext cx="3687867" cy="27116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12675099"/>
      </p:ext>
    </p:extLst>
  </p:cSld>
  <p:clrMapOvr>
    <a:masterClrMapping/>
  </p:clrMapOvr>
  <p:transition spd="slow">
    <p:push dir="u"/>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Centaur" pitchFamily="18" charset="0"/>
              </a:rPr>
              <a:t>Forward Osmosis</a:t>
            </a:r>
            <a:endParaRPr lang="en-US" dirty="0">
              <a:latin typeface="Centaur" pitchFamily="18" charset="0"/>
            </a:endParaRPr>
          </a:p>
        </p:txBody>
      </p:sp>
      <p:sp>
        <p:nvSpPr>
          <p:cNvPr id="3" name="Content Placeholder 2"/>
          <p:cNvSpPr>
            <a:spLocks noGrp="1"/>
          </p:cNvSpPr>
          <p:nvPr>
            <p:ph idx="1"/>
          </p:nvPr>
        </p:nvSpPr>
        <p:spPr>
          <a:xfrm>
            <a:off x="304800" y="1828800"/>
            <a:ext cx="4648200" cy="3810000"/>
          </a:xfrm>
        </p:spPr>
        <p:txBody>
          <a:bodyPr>
            <a:normAutofit/>
          </a:bodyPr>
          <a:lstStyle/>
          <a:p>
            <a:r>
              <a:rPr lang="en-US" dirty="0" smtClean="0">
                <a:latin typeface="Centaur" pitchFamily="18" charset="0"/>
              </a:rPr>
              <a:t>An engineered </a:t>
            </a:r>
            <a:r>
              <a:rPr lang="en-US" dirty="0" smtClean="0">
                <a:latin typeface="Centaur" pitchFamily="18" charset="0"/>
              </a:rPr>
              <a:t>osmotic-driven </a:t>
            </a:r>
            <a:r>
              <a:rPr lang="en-US" dirty="0" smtClean="0">
                <a:latin typeface="Centaur" pitchFamily="18" charset="0"/>
              </a:rPr>
              <a:t>membrane process that utilizes osmotic pressure of concentrated solutions to remove clean water from impaired water sources.</a:t>
            </a:r>
            <a:endParaRPr lang="en-US" dirty="0">
              <a:latin typeface="Centaur" pitchFamily="18" charset="0"/>
            </a:endParaRPr>
          </a:p>
        </p:txBody>
      </p:sp>
      <p:sp>
        <p:nvSpPr>
          <p:cNvPr id="6" name="TextBox 5"/>
          <p:cNvSpPr txBox="1"/>
          <p:nvPr/>
        </p:nvSpPr>
        <p:spPr>
          <a:xfrm>
            <a:off x="1371600" y="6248400"/>
            <a:ext cx="1905000" cy="369332"/>
          </a:xfrm>
          <a:prstGeom prst="rect">
            <a:avLst/>
          </a:prstGeom>
          <a:noFill/>
        </p:spPr>
        <p:txBody>
          <a:bodyPr wrap="square" rtlCol="0">
            <a:spAutoFit/>
          </a:bodyPr>
          <a:lstStyle/>
          <a:p>
            <a:r>
              <a:rPr lang="en-US" dirty="0" err="1" smtClean="0">
                <a:latin typeface="Centaur" pitchFamily="18" charset="0"/>
              </a:rPr>
              <a:t>Cath</a:t>
            </a:r>
            <a:r>
              <a:rPr lang="en-US" dirty="0" smtClean="0">
                <a:latin typeface="Centaur" pitchFamily="18" charset="0"/>
              </a:rPr>
              <a:t> et all 2006</a:t>
            </a:r>
            <a:endParaRPr lang="en-US" dirty="0">
              <a:latin typeface="Centaur" pitchFamily="18" charset="0"/>
            </a:endParaRPr>
          </a:p>
        </p:txBody>
      </p:sp>
      <p:pic>
        <p:nvPicPr>
          <p:cNvPr id="11"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29200" y="1981200"/>
            <a:ext cx="3810000" cy="35052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Box 11"/>
          <p:cNvSpPr txBox="1"/>
          <p:nvPr/>
        </p:nvSpPr>
        <p:spPr>
          <a:xfrm>
            <a:off x="5029200" y="5486400"/>
            <a:ext cx="3810000" cy="215444"/>
          </a:xfrm>
          <a:prstGeom prst="rect">
            <a:avLst/>
          </a:prstGeom>
          <a:noFill/>
        </p:spPr>
        <p:txBody>
          <a:bodyPr wrap="square" rtlCol="0">
            <a:spAutoFit/>
          </a:bodyPr>
          <a:lstStyle/>
          <a:p>
            <a:r>
              <a:rPr lang="en-US" sz="800" dirty="0" smtClean="0">
                <a:latin typeface="Centaur" pitchFamily="18" charset="0"/>
              </a:rPr>
              <a:t>http://ysm.research.yale.edu/article.jsp?articleID=343&amp;printable=1</a:t>
            </a:r>
            <a:endParaRPr lang="en-US" sz="800" dirty="0">
              <a:latin typeface="Centaur" pitchFamily="18" charset="0"/>
            </a:endParaRPr>
          </a:p>
        </p:txBody>
      </p:sp>
      <p:grpSp>
        <p:nvGrpSpPr>
          <p:cNvPr id="7" name="Group 3"/>
          <p:cNvGrpSpPr/>
          <p:nvPr/>
        </p:nvGrpSpPr>
        <p:grpSpPr>
          <a:xfrm>
            <a:off x="6858000" y="228600"/>
            <a:ext cx="1904999" cy="847996"/>
            <a:chOff x="6858000" y="228600"/>
            <a:chExt cx="1904999" cy="847996"/>
          </a:xfrm>
        </p:grpSpPr>
        <p:pic>
          <p:nvPicPr>
            <p:cNvPr id="8" name="Picture 7" descr="C:\Documents and Settings\kzs145\Desktop\psu_wht.emf"/>
            <p:cNvPicPr>
              <a:picLocks noChangeAspect="1" noChangeArrowheads="1"/>
            </p:cNvPicPr>
            <p:nvPr/>
          </p:nvPicPr>
          <p:blipFill>
            <a:blip r:embed="rId3" cstate="print"/>
            <a:srcRect/>
            <a:stretch>
              <a:fillRect/>
            </a:stretch>
          </p:blipFill>
          <p:spPr bwMode="auto">
            <a:xfrm>
              <a:off x="6858000" y="228600"/>
              <a:ext cx="1904999" cy="847996"/>
            </a:xfrm>
            <a:prstGeom prst="rect">
              <a:avLst/>
            </a:prstGeom>
            <a:noFill/>
            <a:ln w="9525">
              <a:noFill/>
              <a:miter lim="800000"/>
              <a:headEnd/>
              <a:tailEnd/>
            </a:ln>
          </p:spPr>
        </p:pic>
        <p:sp>
          <p:nvSpPr>
            <p:cNvPr id="9" name="TextBox 8"/>
            <p:cNvSpPr txBox="1"/>
            <p:nvPr/>
          </p:nvSpPr>
          <p:spPr>
            <a:xfrm>
              <a:off x="8001000" y="468868"/>
              <a:ext cx="745717" cy="261610"/>
            </a:xfrm>
            <a:prstGeom prst="rect">
              <a:avLst/>
            </a:prstGeom>
            <a:noFill/>
          </p:spPr>
          <p:txBody>
            <a:bodyPr wrap="none" rtlCol="0">
              <a:spAutoFit/>
            </a:bodyPr>
            <a:lstStyle/>
            <a:p>
              <a:r>
                <a:rPr lang="en-US" sz="1100" b="1" dirty="0" smtClean="0">
                  <a:solidFill>
                    <a:schemeClr val="bg1"/>
                  </a:solidFill>
                  <a:latin typeface="Book Antiqua" pitchFamily="18" charset="0"/>
                </a:rPr>
                <a:t>EME 580</a:t>
              </a:r>
              <a:endParaRPr lang="en-US" sz="1100" b="1" dirty="0">
                <a:solidFill>
                  <a:schemeClr val="bg1"/>
                </a:solidFill>
                <a:latin typeface="Book Antiqua" pitchFamily="18" charset="0"/>
              </a:endParaRPr>
            </a:p>
          </p:txBody>
        </p:sp>
      </p:grpSp>
    </p:spTree>
    <p:extLst>
      <p:ext uri="{BB962C8B-B14F-4D97-AF65-F5344CB8AC3E}">
        <p14:creationId xmlns:p14="http://schemas.microsoft.com/office/powerpoint/2010/main" val="2459908558"/>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54684"/>
            <a:ext cx="6629400" cy="1056042"/>
          </a:xfrm>
        </p:spPr>
        <p:txBody>
          <a:bodyPr>
            <a:normAutofit fontScale="90000"/>
          </a:bodyPr>
          <a:lstStyle/>
          <a:p>
            <a:r>
              <a:rPr lang="en-US" dirty="0" smtClean="0">
                <a:latin typeface="Centaur" pitchFamily="18" charset="0"/>
              </a:rPr>
              <a:t>Forward Osmosis over Water Treatment Methods </a:t>
            </a:r>
            <a:endParaRPr lang="en-US" dirty="0">
              <a:latin typeface="Centaur" pitchFamily="18" charset="0"/>
            </a:endParaRPr>
          </a:p>
        </p:txBody>
      </p:sp>
      <p:sp>
        <p:nvSpPr>
          <p:cNvPr id="3" name="Content Placeholder 2"/>
          <p:cNvSpPr>
            <a:spLocks noGrp="1"/>
          </p:cNvSpPr>
          <p:nvPr>
            <p:ph idx="1"/>
          </p:nvPr>
        </p:nvSpPr>
        <p:spPr/>
        <p:txBody>
          <a:bodyPr>
            <a:normAutofit/>
          </a:bodyPr>
          <a:lstStyle/>
          <a:p>
            <a:r>
              <a:rPr lang="en-US" dirty="0" smtClean="0">
                <a:latin typeface="Centaur" pitchFamily="18" charset="0"/>
              </a:rPr>
              <a:t>Forward Osmosis was Chosen for this Portable Centralized Water Treatment Facility because:</a:t>
            </a:r>
            <a:endParaRPr lang="en-US" dirty="0">
              <a:latin typeface="Centaur" pitchFamily="18" charset="0"/>
            </a:endParaRPr>
          </a:p>
          <a:p>
            <a:pPr lvl="1"/>
            <a:r>
              <a:rPr lang="en-US" dirty="0" smtClean="0">
                <a:latin typeface="Centaur" pitchFamily="18" charset="0"/>
              </a:rPr>
              <a:t>Higher Efficiency Treatment Process</a:t>
            </a:r>
          </a:p>
          <a:p>
            <a:pPr lvl="1"/>
            <a:r>
              <a:rPr lang="en-US" dirty="0" smtClean="0">
                <a:latin typeface="Centaur" pitchFamily="18" charset="0"/>
              </a:rPr>
              <a:t>Decreased Propensity for Membrane Fouling</a:t>
            </a:r>
          </a:p>
          <a:p>
            <a:pPr lvl="1"/>
            <a:r>
              <a:rPr lang="en-US" dirty="0" smtClean="0">
                <a:latin typeface="Centaur" pitchFamily="18" charset="0"/>
              </a:rPr>
              <a:t>No Hydraulic Power Necessary for Water Separation from TDS </a:t>
            </a:r>
          </a:p>
          <a:p>
            <a:pPr lvl="1"/>
            <a:r>
              <a:rPr lang="en-US" dirty="0" smtClean="0">
                <a:latin typeface="Centaur" pitchFamily="18" charset="0"/>
              </a:rPr>
              <a:t>Reduced Costs for Water Usage and Treatment</a:t>
            </a:r>
          </a:p>
          <a:p>
            <a:pPr lvl="1"/>
            <a:r>
              <a:rPr lang="en-US" dirty="0" smtClean="0">
                <a:latin typeface="Centaur" pitchFamily="18" charset="0"/>
              </a:rPr>
              <a:t>Potential to Reduce Environmental Impacts</a:t>
            </a:r>
          </a:p>
          <a:p>
            <a:pPr lvl="1"/>
            <a:r>
              <a:rPr lang="en-US" dirty="0" smtClean="0">
                <a:latin typeface="Centaur" pitchFamily="18" charset="0"/>
              </a:rPr>
              <a:t>Possibility for Energy Generation</a:t>
            </a:r>
          </a:p>
        </p:txBody>
      </p:sp>
      <p:grpSp>
        <p:nvGrpSpPr>
          <p:cNvPr id="4" name="Group 3"/>
          <p:cNvGrpSpPr/>
          <p:nvPr/>
        </p:nvGrpSpPr>
        <p:grpSpPr>
          <a:xfrm>
            <a:off x="7086600" y="228600"/>
            <a:ext cx="1904999" cy="847996"/>
            <a:chOff x="6858000" y="228600"/>
            <a:chExt cx="1904999" cy="847996"/>
          </a:xfrm>
        </p:grpSpPr>
        <p:pic>
          <p:nvPicPr>
            <p:cNvPr id="5" name="Picture 4" descr="C:\Documents and Settings\kzs145\Desktop\psu_wht.emf"/>
            <p:cNvPicPr>
              <a:picLocks noChangeAspect="1" noChangeArrowheads="1"/>
            </p:cNvPicPr>
            <p:nvPr/>
          </p:nvPicPr>
          <p:blipFill>
            <a:blip r:embed="rId2" cstate="print"/>
            <a:srcRect/>
            <a:stretch>
              <a:fillRect/>
            </a:stretch>
          </p:blipFill>
          <p:spPr bwMode="auto">
            <a:xfrm>
              <a:off x="6858000" y="228600"/>
              <a:ext cx="1904999" cy="847996"/>
            </a:xfrm>
            <a:prstGeom prst="rect">
              <a:avLst/>
            </a:prstGeom>
            <a:noFill/>
            <a:ln w="9525">
              <a:noFill/>
              <a:miter lim="800000"/>
              <a:headEnd/>
              <a:tailEnd/>
            </a:ln>
          </p:spPr>
        </p:pic>
        <p:sp>
          <p:nvSpPr>
            <p:cNvPr id="6" name="TextBox 5"/>
            <p:cNvSpPr txBox="1"/>
            <p:nvPr/>
          </p:nvSpPr>
          <p:spPr>
            <a:xfrm>
              <a:off x="8001000" y="468868"/>
              <a:ext cx="710451" cy="261610"/>
            </a:xfrm>
            <a:prstGeom prst="rect">
              <a:avLst/>
            </a:prstGeom>
            <a:noFill/>
          </p:spPr>
          <p:txBody>
            <a:bodyPr wrap="none" rtlCol="0">
              <a:spAutoFit/>
            </a:bodyPr>
            <a:lstStyle/>
            <a:p>
              <a:r>
                <a:rPr lang="en-US" sz="1100" b="1" dirty="0" smtClean="0">
                  <a:solidFill>
                    <a:schemeClr val="bg1"/>
                  </a:solidFill>
                  <a:latin typeface="Centaur" pitchFamily="18" charset="0"/>
                </a:rPr>
                <a:t>EME 580</a:t>
              </a:r>
              <a:endParaRPr lang="en-US" sz="1100" b="1" dirty="0">
                <a:solidFill>
                  <a:schemeClr val="bg1"/>
                </a:solidFill>
                <a:latin typeface="Centaur" pitchFamily="18" charset="0"/>
              </a:endParaRPr>
            </a:p>
          </p:txBody>
        </p:sp>
      </p:grpSp>
    </p:spTree>
    <p:extLst>
      <p:ext uri="{BB962C8B-B14F-4D97-AF65-F5344CB8AC3E}">
        <p14:creationId xmlns:p14="http://schemas.microsoft.com/office/powerpoint/2010/main" val="1805373177"/>
      </p:ext>
    </p:extLst>
  </p:cSld>
  <p:clrMapOvr>
    <a:masterClrMapping/>
  </p:clrMapOvr>
  <p:transition>
    <p:pull dir="u"/>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Centaur" pitchFamily="18" charset="0"/>
              </a:rPr>
              <a:t>Forward Osmosis</a:t>
            </a:r>
            <a:endParaRPr lang="en-US" dirty="0">
              <a:latin typeface="Centaur" pitchFamily="18" charset="0"/>
            </a:endParaRPr>
          </a:p>
        </p:txBody>
      </p:sp>
      <p:sp>
        <p:nvSpPr>
          <p:cNvPr id="3" name="Content Placeholder 2"/>
          <p:cNvSpPr>
            <a:spLocks noGrp="1"/>
          </p:cNvSpPr>
          <p:nvPr>
            <p:ph idx="1"/>
          </p:nvPr>
        </p:nvSpPr>
        <p:spPr>
          <a:xfrm>
            <a:off x="457200" y="1600200"/>
            <a:ext cx="3886200" cy="3810000"/>
          </a:xfrm>
        </p:spPr>
        <p:txBody>
          <a:bodyPr>
            <a:normAutofit lnSpcReduction="10000"/>
          </a:bodyPr>
          <a:lstStyle/>
          <a:p>
            <a:r>
              <a:rPr lang="en-US" dirty="0" smtClean="0">
                <a:latin typeface="Centaur" pitchFamily="18" charset="0"/>
              </a:rPr>
              <a:t>Block Diagram for Experimental Forward Osmosis Water Treatment Design</a:t>
            </a:r>
          </a:p>
          <a:p>
            <a:pPr lvl="1"/>
            <a:r>
              <a:rPr lang="en-US" dirty="0" smtClean="0">
                <a:latin typeface="Centaur" pitchFamily="18" charset="0"/>
              </a:rPr>
              <a:t>Ammonium Bicarbonate Draw Solution</a:t>
            </a:r>
          </a:p>
          <a:p>
            <a:pPr lvl="1"/>
            <a:r>
              <a:rPr lang="en-US" dirty="0" smtClean="0">
                <a:latin typeface="Centaur" pitchFamily="18" charset="0"/>
              </a:rPr>
              <a:t>TFC Membrane</a:t>
            </a:r>
          </a:p>
          <a:p>
            <a:pPr lvl="1">
              <a:buNone/>
            </a:pPr>
            <a:endParaRPr lang="en-US" dirty="0">
              <a:latin typeface="Centaur" pitchFamily="18" charset="0"/>
            </a:endParaRPr>
          </a:p>
        </p:txBody>
      </p:sp>
      <p:grpSp>
        <p:nvGrpSpPr>
          <p:cNvPr id="4" name="Group 3"/>
          <p:cNvGrpSpPr/>
          <p:nvPr/>
        </p:nvGrpSpPr>
        <p:grpSpPr>
          <a:xfrm>
            <a:off x="4800600" y="1600200"/>
            <a:ext cx="3733800" cy="4038600"/>
            <a:chOff x="2895600" y="533400"/>
            <a:chExt cx="5638800" cy="5006340"/>
          </a:xfrm>
        </p:grpSpPr>
        <p:pic>
          <p:nvPicPr>
            <p:cNvPr id="5" name="Picture 4" descr="Forward osmosis process schematic"/>
            <p:cNvPicPr/>
            <p:nvPr/>
          </p:nvPicPr>
          <p:blipFill>
            <a:blip r:embed="rId2" cstate="print"/>
            <a:srcRect/>
            <a:stretch>
              <a:fillRect/>
            </a:stretch>
          </p:blipFill>
          <p:spPr bwMode="auto">
            <a:xfrm>
              <a:off x="2895600" y="533400"/>
              <a:ext cx="5638800" cy="5006340"/>
            </a:xfrm>
            <a:prstGeom prst="rect">
              <a:avLst/>
            </a:prstGeom>
            <a:noFill/>
            <a:ln w="9525">
              <a:noFill/>
              <a:miter lim="800000"/>
              <a:headEnd/>
              <a:tailEnd/>
            </a:ln>
          </p:spPr>
        </p:pic>
        <p:sp>
          <p:nvSpPr>
            <p:cNvPr id="6" name="TextBox 5"/>
            <p:cNvSpPr txBox="1"/>
            <p:nvPr/>
          </p:nvSpPr>
          <p:spPr>
            <a:xfrm>
              <a:off x="3048001" y="914400"/>
              <a:ext cx="1049784" cy="801207"/>
            </a:xfrm>
            <a:prstGeom prst="rect">
              <a:avLst/>
            </a:prstGeom>
            <a:solidFill>
              <a:schemeClr val="bg1"/>
            </a:solidFill>
          </p:spPr>
          <p:txBody>
            <a:bodyPr wrap="none" rtlCol="0">
              <a:spAutoFit/>
            </a:bodyPr>
            <a:lstStyle/>
            <a:p>
              <a:r>
                <a:rPr lang="en-US" b="1" dirty="0" smtClean="0">
                  <a:latin typeface="Centaur" pitchFamily="18" charset="0"/>
                </a:rPr>
                <a:t>Waste</a:t>
              </a:r>
            </a:p>
            <a:p>
              <a:r>
                <a:rPr lang="en-US" b="1" dirty="0" smtClean="0">
                  <a:latin typeface="Centaur" pitchFamily="18" charset="0"/>
                </a:rPr>
                <a:t>Water</a:t>
              </a:r>
              <a:endParaRPr lang="en-US" b="1" dirty="0">
                <a:latin typeface="Centaur" pitchFamily="18" charset="0"/>
              </a:endParaRPr>
            </a:p>
          </p:txBody>
        </p:sp>
      </p:grpSp>
      <p:sp>
        <p:nvSpPr>
          <p:cNvPr id="7" name="Rectangle 6"/>
          <p:cNvSpPr/>
          <p:nvPr/>
        </p:nvSpPr>
        <p:spPr>
          <a:xfrm>
            <a:off x="4343400" y="5486400"/>
            <a:ext cx="4536133" cy="276999"/>
          </a:xfrm>
          <a:prstGeom prst="rect">
            <a:avLst/>
          </a:prstGeom>
        </p:spPr>
        <p:txBody>
          <a:bodyPr wrap="square">
            <a:spAutoFit/>
          </a:bodyPr>
          <a:lstStyle/>
          <a:p>
            <a:pPr algn="ctr"/>
            <a:r>
              <a:rPr lang="en-US" sz="1200" b="1" dirty="0" smtClean="0">
                <a:latin typeface="Centaur" pitchFamily="18" charset="0"/>
              </a:rPr>
              <a:t>(source: Raphael </a:t>
            </a:r>
            <a:r>
              <a:rPr lang="en-US" sz="1200" b="1" dirty="0" err="1" smtClean="0">
                <a:latin typeface="Centaur" pitchFamily="18" charset="0"/>
              </a:rPr>
              <a:t>Semiat</a:t>
            </a:r>
            <a:r>
              <a:rPr lang="en-US" sz="1200" b="1" dirty="0" smtClean="0">
                <a:latin typeface="Centaur" pitchFamily="18" charset="0"/>
              </a:rPr>
              <a:t> and David </a:t>
            </a:r>
            <a:r>
              <a:rPr lang="en-US" sz="1200" b="1" dirty="0" err="1" smtClean="0">
                <a:latin typeface="Centaur" pitchFamily="18" charset="0"/>
              </a:rPr>
              <a:t>HassanJune</a:t>
            </a:r>
            <a:r>
              <a:rPr lang="en-US" sz="1200" b="1" dirty="0" smtClean="0">
                <a:latin typeface="Centaur" pitchFamily="18" charset="0"/>
              </a:rPr>
              <a:t> 2008)</a:t>
            </a:r>
            <a:endParaRPr lang="en-US" sz="1200" b="1" dirty="0">
              <a:latin typeface="Centaur" pitchFamily="18" charset="0"/>
            </a:endParaRPr>
          </a:p>
        </p:txBody>
      </p:sp>
      <p:grpSp>
        <p:nvGrpSpPr>
          <p:cNvPr id="8" name="Group 7"/>
          <p:cNvGrpSpPr/>
          <p:nvPr/>
        </p:nvGrpSpPr>
        <p:grpSpPr>
          <a:xfrm>
            <a:off x="6858000" y="228600"/>
            <a:ext cx="1904999" cy="847996"/>
            <a:chOff x="6858000" y="228600"/>
            <a:chExt cx="1904999" cy="847996"/>
          </a:xfrm>
        </p:grpSpPr>
        <p:pic>
          <p:nvPicPr>
            <p:cNvPr id="9" name="Picture 8" descr="C:\Documents and Settings\kzs145\Desktop\psu_wht.emf"/>
            <p:cNvPicPr>
              <a:picLocks noChangeAspect="1" noChangeArrowheads="1"/>
            </p:cNvPicPr>
            <p:nvPr/>
          </p:nvPicPr>
          <p:blipFill>
            <a:blip r:embed="rId3" cstate="print"/>
            <a:srcRect/>
            <a:stretch>
              <a:fillRect/>
            </a:stretch>
          </p:blipFill>
          <p:spPr bwMode="auto">
            <a:xfrm>
              <a:off x="6858000" y="228600"/>
              <a:ext cx="1904999" cy="847996"/>
            </a:xfrm>
            <a:prstGeom prst="rect">
              <a:avLst/>
            </a:prstGeom>
            <a:noFill/>
            <a:ln w="9525">
              <a:noFill/>
              <a:miter lim="800000"/>
              <a:headEnd/>
              <a:tailEnd/>
            </a:ln>
          </p:spPr>
        </p:pic>
        <p:sp>
          <p:nvSpPr>
            <p:cNvPr id="10" name="TextBox 9"/>
            <p:cNvSpPr txBox="1"/>
            <p:nvPr/>
          </p:nvSpPr>
          <p:spPr>
            <a:xfrm>
              <a:off x="8001000" y="468868"/>
              <a:ext cx="710451" cy="261610"/>
            </a:xfrm>
            <a:prstGeom prst="rect">
              <a:avLst/>
            </a:prstGeom>
            <a:noFill/>
          </p:spPr>
          <p:txBody>
            <a:bodyPr wrap="none" rtlCol="0">
              <a:spAutoFit/>
            </a:bodyPr>
            <a:lstStyle/>
            <a:p>
              <a:r>
                <a:rPr lang="en-US" sz="1100" b="1" dirty="0" smtClean="0">
                  <a:solidFill>
                    <a:schemeClr val="bg1"/>
                  </a:solidFill>
                  <a:latin typeface="Centaur" pitchFamily="18" charset="0"/>
                </a:rPr>
                <a:t>EME 580</a:t>
              </a:r>
              <a:endParaRPr lang="en-US" sz="1100" b="1" dirty="0">
                <a:solidFill>
                  <a:schemeClr val="bg1"/>
                </a:solidFill>
                <a:latin typeface="Centaur" pitchFamily="18" charset="0"/>
              </a:endParaRPr>
            </a:p>
          </p:txBody>
        </p:sp>
      </p:grpSp>
    </p:spTree>
    <p:extLst>
      <p:ext uri="{BB962C8B-B14F-4D97-AF65-F5344CB8AC3E}">
        <p14:creationId xmlns:p14="http://schemas.microsoft.com/office/powerpoint/2010/main" val="3773494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3000" fill="hold"/>
                                        <p:tgtEl>
                                          <p:spTgt spid="4"/>
                                        </p:tgtEl>
                                        <p:attrNameLst>
                                          <p:attrName>ppt_x</p:attrName>
                                        </p:attrNameLst>
                                      </p:cBhvr>
                                      <p:tavLst>
                                        <p:tav tm="0">
                                          <p:val>
                                            <p:strVal val="1+#ppt_w/2"/>
                                          </p:val>
                                        </p:tav>
                                        <p:tav tm="100000">
                                          <p:val>
                                            <p:strVal val="#ppt_x"/>
                                          </p:val>
                                        </p:tav>
                                      </p:tavLst>
                                    </p:anim>
                                    <p:anim calcmode="lin" valueType="num">
                                      <p:cBhvr additive="base">
                                        <p:cTn id="8" dur="30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srcRect/>
          <a:stretch>
            <a:fillRect/>
          </a:stretch>
        </p:blipFill>
        <p:spPr bwMode="auto">
          <a:xfrm>
            <a:off x="0" y="1"/>
            <a:ext cx="9144000" cy="6858000"/>
          </a:xfrm>
          <a:prstGeom prst="rect">
            <a:avLst/>
          </a:prstGeom>
          <a:noFill/>
          <a:ln w="9525">
            <a:noFill/>
            <a:miter lim="800000"/>
            <a:headEnd/>
            <a:tailEnd/>
          </a:ln>
        </p:spPr>
      </p:pic>
    </p:spTree>
    <p:extLst>
      <p:ext uri="{BB962C8B-B14F-4D97-AF65-F5344CB8AC3E}">
        <p14:creationId xmlns:p14="http://schemas.microsoft.com/office/powerpoint/2010/main" val="2926180261"/>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6"/>
          <p:cNvPicPr>
            <a:picLocks noChangeAspect="1" noChangeArrowheads="1"/>
          </p:cNvPicPr>
          <p:nvPr/>
        </p:nvPicPr>
        <p:blipFill>
          <a:blip r:embed="rId2" cstate="print"/>
          <a:srcRect/>
          <a:stretch>
            <a:fillRect/>
          </a:stretch>
        </p:blipFill>
        <p:spPr bwMode="auto">
          <a:xfrm>
            <a:off x="0" y="0"/>
            <a:ext cx="9144000" cy="6858000"/>
          </a:xfrm>
          <a:prstGeom prst="rect">
            <a:avLst/>
          </a:prstGeom>
          <a:ln>
            <a:headEnd/>
            <a:tailEnd/>
          </a:ln>
        </p:spPr>
        <p:style>
          <a:lnRef idx="2">
            <a:schemeClr val="accent4">
              <a:shade val="50000"/>
            </a:schemeClr>
          </a:lnRef>
          <a:fillRef idx="1">
            <a:schemeClr val="accent4"/>
          </a:fillRef>
          <a:effectRef idx="0">
            <a:schemeClr val="accent4"/>
          </a:effectRef>
          <a:fontRef idx="minor">
            <a:schemeClr val="lt1"/>
          </a:fontRef>
        </p:style>
      </p:pic>
      <p:sp>
        <p:nvSpPr>
          <p:cNvPr id="3" name="Content Placeholder 2"/>
          <p:cNvSpPr>
            <a:spLocks noGrp="1"/>
          </p:cNvSpPr>
          <p:nvPr>
            <p:ph idx="1"/>
          </p:nvPr>
        </p:nvSpPr>
        <p:spPr>
          <a:xfrm>
            <a:off x="2705100" y="5791200"/>
            <a:ext cx="6705600" cy="1066800"/>
          </a:xfrm>
        </p:spPr>
        <p:txBody>
          <a:bodyPr>
            <a:normAutofit/>
          </a:bodyPr>
          <a:lstStyle/>
          <a:p>
            <a:r>
              <a:rPr lang="en-US" sz="2800" dirty="0" smtClean="0">
                <a:latin typeface="Centaur" pitchFamily="18" charset="0"/>
              </a:rPr>
              <a:t>Block Diagram for our Novel Centralized Water Treatment System</a:t>
            </a:r>
            <a:endParaRPr lang="en-US" sz="2800" dirty="0">
              <a:latin typeface="Centaur" pitchFamily="18" charset="0"/>
            </a:endParaRPr>
          </a:p>
        </p:txBody>
      </p:sp>
      <p:pic>
        <p:nvPicPr>
          <p:cNvPr id="1034" name="Picture 10" descr="http://cliparts101.com/files/827/F4757F3E2B88BB83425631C826D766C0/lrg_IEC_Battery_Symbol.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39255" y="5067300"/>
            <a:ext cx="609600" cy="609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6136950"/>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Centaur" pitchFamily="18" charset="0"/>
              </a:rPr>
              <a:t>Forward Osmosis</a:t>
            </a:r>
            <a:endParaRPr lang="en-US" dirty="0">
              <a:latin typeface="Centaur" pitchFamily="18" charset="0"/>
            </a:endParaRPr>
          </a:p>
        </p:txBody>
      </p:sp>
      <p:sp>
        <p:nvSpPr>
          <p:cNvPr id="3" name="Content Placeholder 2"/>
          <p:cNvSpPr>
            <a:spLocks noGrp="1"/>
          </p:cNvSpPr>
          <p:nvPr>
            <p:ph idx="1"/>
          </p:nvPr>
        </p:nvSpPr>
        <p:spPr/>
        <p:txBody>
          <a:bodyPr>
            <a:normAutofit fontScale="92500" lnSpcReduction="20000"/>
          </a:bodyPr>
          <a:lstStyle/>
          <a:p>
            <a:r>
              <a:rPr lang="en-US" dirty="0" smtClean="0">
                <a:latin typeface="Centaur" pitchFamily="18" charset="0"/>
              </a:rPr>
              <a:t>Main Purposes of our Novel Portable Centralized Forward Osmosis Water Treatment System.</a:t>
            </a:r>
          </a:p>
          <a:p>
            <a:pPr lvl="1"/>
            <a:r>
              <a:rPr lang="en-US" dirty="0" smtClean="0">
                <a:latin typeface="Centaur" pitchFamily="18" charset="0"/>
              </a:rPr>
              <a:t>Increase water treatment efficiency and reclaim water recovery.</a:t>
            </a:r>
          </a:p>
          <a:p>
            <a:pPr lvl="1"/>
            <a:r>
              <a:rPr lang="en-US" dirty="0" smtClean="0">
                <a:latin typeface="Centaur" pitchFamily="18" charset="0"/>
              </a:rPr>
              <a:t>Generate Power for our System via Blue Energy</a:t>
            </a:r>
          </a:p>
          <a:p>
            <a:pPr lvl="1"/>
            <a:r>
              <a:rPr lang="en-US" dirty="0" smtClean="0">
                <a:latin typeface="Centaur" pitchFamily="18" charset="0"/>
              </a:rPr>
              <a:t>Eliminate Environmental Concerns of Water Usage and Transportation by Reusing Reclaim Water in Future Well Fracturing</a:t>
            </a:r>
          </a:p>
          <a:p>
            <a:pPr lvl="1"/>
            <a:r>
              <a:rPr lang="en-US" dirty="0" smtClean="0">
                <a:latin typeface="Centaur" pitchFamily="18" charset="0"/>
              </a:rPr>
              <a:t>Decrease Economic Costs associated with Water Treatment and Water Usage</a:t>
            </a:r>
          </a:p>
          <a:p>
            <a:pPr lvl="1"/>
            <a:r>
              <a:rPr lang="en-US" dirty="0" smtClean="0">
                <a:latin typeface="Centaur" pitchFamily="18" charset="0"/>
              </a:rPr>
              <a:t>Designed for Portability</a:t>
            </a:r>
          </a:p>
          <a:p>
            <a:pPr lvl="1"/>
            <a:r>
              <a:rPr lang="en-US" dirty="0" smtClean="0">
                <a:latin typeface="Centaur" pitchFamily="18" charset="0"/>
              </a:rPr>
              <a:t>Scaled to Handle One to Numerous Wells at a Time</a:t>
            </a:r>
            <a:endParaRPr lang="en-US" dirty="0">
              <a:latin typeface="Centaur" pitchFamily="18" charset="0"/>
            </a:endParaRPr>
          </a:p>
        </p:txBody>
      </p:sp>
      <p:grpSp>
        <p:nvGrpSpPr>
          <p:cNvPr id="4" name="Group 3"/>
          <p:cNvGrpSpPr/>
          <p:nvPr/>
        </p:nvGrpSpPr>
        <p:grpSpPr>
          <a:xfrm>
            <a:off x="6858000" y="228600"/>
            <a:ext cx="1904999" cy="847996"/>
            <a:chOff x="6858000" y="228600"/>
            <a:chExt cx="1904999" cy="847996"/>
          </a:xfrm>
        </p:grpSpPr>
        <p:pic>
          <p:nvPicPr>
            <p:cNvPr id="5" name="Picture 4" descr="C:\Documents and Settings\kzs145\Desktop\psu_wht.emf"/>
            <p:cNvPicPr>
              <a:picLocks noChangeAspect="1" noChangeArrowheads="1"/>
            </p:cNvPicPr>
            <p:nvPr/>
          </p:nvPicPr>
          <p:blipFill>
            <a:blip r:embed="rId2" cstate="print"/>
            <a:srcRect/>
            <a:stretch>
              <a:fillRect/>
            </a:stretch>
          </p:blipFill>
          <p:spPr bwMode="auto">
            <a:xfrm>
              <a:off x="6858000" y="228600"/>
              <a:ext cx="1904999" cy="847996"/>
            </a:xfrm>
            <a:prstGeom prst="rect">
              <a:avLst/>
            </a:prstGeom>
            <a:noFill/>
            <a:ln w="9525">
              <a:noFill/>
              <a:miter lim="800000"/>
              <a:headEnd/>
              <a:tailEnd/>
            </a:ln>
          </p:spPr>
        </p:pic>
        <p:sp>
          <p:nvSpPr>
            <p:cNvPr id="6" name="TextBox 5"/>
            <p:cNvSpPr txBox="1"/>
            <p:nvPr/>
          </p:nvSpPr>
          <p:spPr>
            <a:xfrm>
              <a:off x="8001000" y="468868"/>
              <a:ext cx="710451" cy="261610"/>
            </a:xfrm>
            <a:prstGeom prst="rect">
              <a:avLst/>
            </a:prstGeom>
            <a:noFill/>
          </p:spPr>
          <p:txBody>
            <a:bodyPr wrap="none" rtlCol="0">
              <a:spAutoFit/>
            </a:bodyPr>
            <a:lstStyle/>
            <a:p>
              <a:r>
                <a:rPr lang="en-US" sz="1100" b="1" dirty="0" smtClean="0">
                  <a:solidFill>
                    <a:schemeClr val="bg1"/>
                  </a:solidFill>
                  <a:latin typeface="Centaur" pitchFamily="18" charset="0"/>
                </a:rPr>
                <a:t>EME 580</a:t>
              </a:r>
              <a:endParaRPr lang="en-US" sz="1100" b="1" dirty="0">
                <a:solidFill>
                  <a:schemeClr val="bg1"/>
                </a:solidFill>
                <a:latin typeface="Centaur" pitchFamily="18" charset="0"/>
              </a:endParaRPr>
            </a:p>
          </p:txBody>
        </p:sp>
      </p:grpSp>
    </p:spTree>
    <p:extLst>
      <p:ext uri="{BB962C8B-B14F-4D97-AF65-F5344CB8AC3E}">
        <p14:creationId xmlns:p14="http://schemas.microsoft.com/office/powerpoint/2010/main" val="2071501643"/>
      </p:ext>
    </p:extLst>
  </p:cSld>
  <p:clrMapOvr>
    <a:masterClrMapping/>
  </p:clrMapOvr>
  <p:transition>
    <p:newsflash/>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54684"/>
            <a:ext cx="7010400" cy="1056042"/>
          </a:xfrm>
        </p:spPr>
        <p:txBody>
          <a:bodyPr>
            <a:normAutofit fontScale="90000"/>
          </a:bodyPr>
          <a:lstStyle/>
          <a:p>
            <a:r>
              <a:rPr lang="en-US" dirty="0" smtClean="0"/>
              <a:t>Thin-Film Composite MP Membrane</a:t>
            </a:r>
            <a:endParaRPr lang="en-US" dirty="0"/>
          </a:p>
        </p:txBody>
      </p:sp>
      <p:sp>
        <p:nvSpPr>
          <p:cNvPr id="3" name="Content Placeholder 2"/>
          <p:cNvSpPr>
            <a:spLocks noGrp="1"/>
          </p:cNvSpPr>
          <p:nvPr>
            <p:ph idx="1"/>
          </p:nvPr>
        </p:nvSpPr>
        <p:spPr>
          <a:xfrm>
            <a:off x="457200" y="1600201"/>
            <a:ext cx="5791200" cy="2895600"/>
          </a:xfrm>
        </p:spPr>
        <p:txBody>
          <a:bodyPr>
            <a:noAutofit/>
          </a:bodyPr>
          <a:lstStyle/>
          <a:p>
            <a:r>
              <a:rPr lang="en-US" sz="1600" dirty="0" smtClean="0"/>
              <a:t>Ability to Produce High Power Densities over other FO membranes.</a:t>
            </a:r>
          </a:p>
          <a:p>
            <a:r>
              <a:rPr lang="en-US" sz="1600" dirty="0" smtClean="0"/>
              <a:t>Intrinsic Water Permeability </a:t>
            </a:r>
            <a:r>
              <a:rPr lang="en-US" sz="1600" b="1" i="1" dirty="0" smtClean="0"/>
              <a:t>A</a:t>
            </a:r>
            <a:r>
              <a:rPr lang="en-US" sz="1600" dirty="0" smtClean="0"/>
              <a:t> of 5.81 (L m</a:t>
            </a:r>
            <a:r>
              <a:rPr lang="en-US" sz="1600" baseline="30000" dirty="0" smtClean="0"/>
              <a:t>-2</a:t>
            </a:r>
            <a:r>
              <a:rPr lang="en-US" sz="1600" dirty="0" smtClean="0"/>
              <a:t> h</a:t>
            </a:r>
            <a:r>
              <a:rPr lang="en-US" sz="1600" baseline="30000" dirty="0" smtClean="0"/>
              <a:t>-1</a:t>
            </a:r>
            <a:r>
              <a:rPr lang="en-US" sz="1600" dirty="0" smtClean="0"/>
              <a:t> bar)</a:t>
            </a:r>
          </a:p>
          <a:p>
            <a:r>
              <a:rPr lang="en-US" sz="1600" dirty="0" smtClean="0"/>
              <a:t>Solute Permeability </a:t>
            </a:r>
            <a:r>
              <a:rPr lang="en-US" sz="1600" b="1" i="1" dirty="0" smtClean="0"/>
              <a:t>B</a:t>
            </a:r>
            <a:r>
              <a:rPr lang="en-US" sz="1600" dirty="0" smtClean="0"/>
              <a:t> of 0.61(L m</a:t>
            </a:r>
            <a:r>
              <a:rPr lang="en-US" sz="1600" baseline="30000" dirty="0" smtClean="0"/>
              <a:t>-2</a:t>
            </a:r>
            <a:r>
              <a:rPr lang="en-US" sz="1600" dirty="0" smtClean="0"/>
              <a:t> h</a:t>
            </a:r>
            <a:r>
              <a:rPr lang="en-US" sz="1600" baseline="30000" dirty="0" smtClean="0"/>
              <a:t>-1</a:t>
            </a:r>
            <a:r>
              <a:rPr lang="en-US" sz="1600" dirty="0" smtClean="0"/>
              <a:t>) </a:t>
            </a:r>
          </a:p>
          <a:p>
            <a:r>
              <a:rPr lang="en-US" sz="1600" dirty="0" smtClean="0"/>
              <a:t>Structural Parameters </a:t>
            </a:r>
            <a:r>
              <a:rPr lang="en-US" sz="1600" b="1" i="1" dirty="0" smtClean="0"/>
              <a:t>S</a:t>
            </a:r>
            <a:r>
              <a:rPr lang="en-US" sz="1600" dirty="0" smtClean="0"/>
              <a:t> of 370 (um) </a:t>
            </a:r>
          </a:p>
          <a:p>
            <a:r>
              <a:rPr lang="en-US" sz="1600" dirty="0" smtClean="0"/>
              <a:t>Peak Power Density </a:t>
            </a:r>
            <a:r>
              <a:rPr lang="en-US" sz="1600" b="1" i="1" dirty="0" err="1" smtClean="0"/>
              <a:t>W</a:t>
            </a:r>
            <a:r>
              <a:rPr lang="en-US" sz="1600" b="1" i="1" baseline="-25000" dirty="0" err="1" smtClean="0"/>
              <a:t>peak</a:t>
            </a:r>
            <a:r>
              <a:rPr lang="en-US" sz="1600" dirty="0" smtClean="0"/>
              <a:t> of 7.33(W/m</a:t>
            </a:r>
            <a:r>
              <a:rPr lang="en-US" sz="1600" baseline="30000" dirty="0" smtClean="0"/>
              <a:t>2</a:t>
            </a:r>
            <a:r>
              <a:rPr lang="en-US" sz="1600" dirty="0" smtClean="0"/>
              <a:t>) </a:t>
            </a:r>
          </a:p>
          <a:p>
            <a:r>
              <a:rPr lang="en-GB" sz="1600" dirty="0" smtClean="0"/>
              <a:t>Water flux (</a:t>
            </a:r>
            <a:r>
              <a:rPr lang="en-GB" sz="1600" dirty="0" err="1" smtClean="0"/>
              <a:t>Jw</a:t>
            </a:r>
            <a:r>
              <a:rPr lang="el-GR" sz="1600" dirty="0" smtClean="0"/>
              <a:t> </a:t>
            </a:r>
            <a:r>
              <a:rPr lang="en-GB" sz="1600" dirty="0" smtClean="0"/>
              <a:t>) = 30 L/m2h</a:t>
            </a:r>
          </a:p>
          <a:p>
            <a:r>
              <a:rPr lang="en-GB" sz="1600" dirty="0" smtClean="0"/>
              <a:t>Osmotic pressure differential</a:t>
            </a:r>
            <a:r>
              <a:rPr lang="el-GR" sz="1600" dirty="0" smtClean="0"/>
              <a:t> </a:t>
            </a:r>
            <a:r>
              <a:rPr lang="en-GB" sz="1600" dirty="0" smtClean="0"/>
              <a:t>(</a:t>
            </a:r>
            <a:r>
              <a:rPr lang="el-GR" sz="1600" dirty="0" smtClean="0"/>
              <a:t>Δπ</a:t>
            </a:r>
            <a:r>
              <a:rPr lang="en-GB" sz="1600" dirty="0" smtClean="0"/>
              <a:t>) = 25bars</a:t>
            </a:r>
            <a:endParaRPr lang="en-US" sz="1600" dirty="0" smtClean="0"/>
          </a:p>
          <a:p>
            <a:r>
              <a:rPr lang="en-US" sz="1600" dirty="0" smtClean="0"/>
              <a:t>TFC MP Membranes Placed in Spiral-wound Membrane Modules which will be Housed in a Low Pressure Recirculation Vessel</a:t>
            </a:r>
          </a:p>
          <a:p>
            <a:r>
              <a:rPr lang="en-US" sz="1600" dirty="0" smtClean="0"/>
              <a:t>Life span 5 years. </a:t>
            </a:r>
          </a:p>
          <a:p>
            <a:pPr>
              <a:buNone/>
            </a:pPr>
            <a:r>
              <a:rPr lang="en-GB" sz="1600" dirty="0" smtClean="0">
                <a:latin typeface="Times New Roman" pitchFamily="18" charset="0"/>
                <a:cs typeface="Times New Roman" pitchFamily="18" charset="0"/>
              </a:rPr>
              <a:t>Yin et al (2011)</a:t>
            </a:r>
            <a:endParaRPr lang="en-US" sz="1600" dirty="0" smtClean="0"/>
          </a:p>
        </p:txBody>
      </p:sp>
      <p:pic>
        <p:nvPicPr>
          <p:cNvPr id="20482" name="Picture 2"/>
          <p:cNvPicPr>
            <a:picLocks noChangeAspect="1" noChangeArrowheads="1"/>
          </p:cNvPicPr>
          <p:nvPr/>
        </p:nvPicPr>
        <p:blipFill>
          <a:blip r:embed="rId2" cstate="print"/>
          <a:srcRect/>
          <a:stretch>
            <a:fillRect/>
          </a:stretch>
        </p:blipFill>
        <p:spPr bwMode="auto">
          <a:xfrm>
            <a:off x="0" y="5229225"/>
            <a:ext cx="4762500" cy="1628775"/>
          </a:xfrm>
          <a:prstGeom prst="rect">
            <a:avLst/>
          </a:prstGeom>
          <a:noFill/>
          <a:ln w="9525">
            <a:noFill/>
            <a:miter lim="800000"/>
            <a:headEnd/>
            <a:tailEnd/>
          </a:ln>
        </p:spPr>
      </p:pic>
      <p:sp>
        <p:nvSpPr>
          <p:cNvPr id="5" name="TextBox 4"/>
          <p:cNvSpPr txBox="1"/>
          <p:nvPr/>
        </p:nvSpPr>
        <p:spPr>
          <a:xfrm>
            <a:off x="4724400" y="5903893"/>
            <a:ext cx="3124200" cy="584775"/>
          </a:xfrm>
          <a:prstGeom prst="rect">
            <a:avLst/>
          </a:prstGeom>
          <a:noFill/>
        </p:spPr>
        <p:txBody>
          <a:bodyPr wrap="square" rtlCol="0">
            <a:spAutoFit/>
          </a:bodyPr>
          <a:lstStyle/>
          <a:p>
            <a:r>
              <a:rPr lang="en-US" sz="800" dirty="0" smtClean="0"/>
              <a:t>http://pubs.acs.org/doi/abs/10.1021/es104325z?prevSearch=%2528ThinFilm%2BComposite%2BPRessure%2BRetarded%2529%2BNOT%2B%255Batype%253A%2Bad%255D%2BNOT%2B%255Batype%253A%2Bacstoc%255D&amp;searchHistoryKey=</a:t>
            </a:r>
            <a:endParaRPr lang="en-US" sz="800" dirty="0"/>
          </a:p>
        </p:txBody>
      </p:sp>
      <p:pic>
        <p:nvPicPr>
          <p:cNvPr id="6" name="Picture 2"/>
          <p:cNvPicPr>
            <a:picLocks noChangeAspect="1" noChangeArrowheads="1"/>
          </p:cNvPicPr>
          <p:nvPr/>
        </p:nvPicPr>
        <p:blipFill>
          <a:blip r:embed="rId3" cstate="print"/>
          <a:srcRect/>
          <a:stretch>
            <a:fillRect/>
          </a:stretch>
        </p:blipFill>
        <p:spPr bwMode="auto">
          <a:xfrm>
            <a:off x="5486400" y="4343401"/>
            <a:ext cx="3531663" cy="2286000"/>
          </a:xfrm>
          <a:prstGeom prst="rect">
            <a:avLst/>
          </a:prstGeom>
          <a:noFill/>
          <a:ln w="9525">
            <a:noFill/>
            <a:miter lim="800000"/>
            <a:headEnd/>
            <a:tailEnd/>
          </a:ln>
        </p:spPr>
      </p:pic>
      <p:pic>
        <p:nvPicPr>
          <p:cNvPr id="5122" name="Picture 2"/>
          <p:cNvPicPr>
            <a:picLocks noChangeAspect="1" noChangeArrowheads="1"/>
          </p:cNvPicPr>
          <p:nvPr/>
        </p:nvPicPr>
        <p:blipFill>
          <a:blip r:embed="rId4" cstate="print"/>
          <a:srcRect/>
          <a:stretch>
            <a:fillRect/>
          </a:stretch>
        </p:blipFill>
        <p:spPr bwMode="auto">
          <a:xfrm>
            <a:off x="6248400" y="1524000"/>
            <a:ext cx="2781300" cy="2409825"/>
          </a:xfrm>
          <a:prstGeom prst="rect">
            <a:avLst/>
          </a:prstGeom>
          <a:noFill/>
          <a:ln w="9525">
            <a:noFill/>
            <a:miter lim="800000"/>
            <a:headEnd/>
            <a:tailEnd/>
          </a:ln>
        </p:spPr>
      </p:pic>
      <p:sp>
        <p:nvSpPr>
          <p:cNvPr id="8" name="TextBox 7"/>
          <p:cNvSpPr txBox="1"/>
          <p:nvPr/>
        </p:nvSpPr>
        <p:spPr>
          <a:xfrm>
            <a:off x="6400800" y="3886200"/>
            <a:ext cx="2514600" cy="215444"/>
          </a:xfrm>
          <a:prstGeom prst="rect">
            <a:avLst/>
          </a:prstGeom>
          <a:noFill/>
        </p:spPr>
        <p:txBody>
          <a:bodyPr wrap="square" rtlCol="0">
            <a:spAutoFit/>
          </a:bodyPr>
          <a:lstStyle/>
          <a:p>
            <a:r>
              <a:rPr lang="en-US" sz="800" dirty="0" smtClean="0"/>
              <a:t>http://www.kochmembrane.com/images/spiral_3.jpg</a:t>
            </a:r>
            <a:endParaRPr lang="en-US" sz="800" dirty="0"/>
          </a:p>
        </p:txBody>
      </p:sp>
      <p:grpSp>
        <p:nvGrpSpPr>
          <p:cNvPr id="9" name="Group 8"/>
          <p:cNvGrpSpPr/>
          <p:nvPr/>
        </p:nvGrpSpPr>
        <p:grpSpPr>
          <a:xfrm>
            <a:off x="6858000" y="228600"/>
            <a:ext cx="1904999" cy="847996"/>
            <a:chOff x="6858000" y="228600"/>
            <a:chExt cx="1904999" cy="847996"/>
          </a:xfrm>
        </p:grpSpPr>
        <p:pic>
          <p:nvPicPr>
            <p:cNvPr id="10" name="Picture 9" descr="C:\Documents and Settings\kzs145\Desktop\psu_wht.emf"/>
            <p:cNvPicPr>
              <a:picLocks noChangeAspect="1" noChangeArrowheads="1"/>
            </p:cNvPicPr>
            <p:nvPr/>
          </p:nvPicPr>
          <p:blipFill>
            <a:blip r:embed="rId5" cstate="print"/>
            <a:srcRect/>
            <a:stretch>
              <a:fillRect/>
            </a:stretch>
          </p:blipFill>
          <p:spPr bwMode="auto">
            <a:xfrm>
              <a:off x="6858000" y="228600"/>
              <a:ext cx="1904999" cy="847996"/>
            </a:xfrm>
            <a:prstGeom prst="rect">
              <a:avLst/>
            </a:prstGeom>
            <a:noFill/>
            <a:ln w="9525">
              <a:noFill/>
              <a:miter lim="800000"/>
              <a:headEnd/>
              <a:tailEnd/>
            </a:ln>
          </p:spPr>
        </p:pic>
        <p:sp>
          <p:nvSpPr>
            <p:cNvPr id="11" name="TextBox 10"/>
            <p:cNvSpPr txBox="1"/>
            <p:nvPr/>
          </p:nvSpPr>
          <p:spPr>
            <a:xfrm>
              <a:off x="8001000" y="468868"/>
              <a:ext cx="745717" cy="261610"/>
            </a:xfrm>
            <a:prstGeom prst="rect">
              <a:avLst/>
            </a:prstGeom>
            <a:noFill/>
          </p:spPr>
          <p:txBody>
            <a:bodyPr wrap="none" rtlCol="0">
              <a:spAutoFit/>
            </a:bodyPr>
            <a:lstStyle/>
            <a:p>
              <a:r>
                <a:rPr lang="en-US" sz="1100" b="1" dirty="0" smtClean="0">
                  <a:solidFill>
                    <a:schemeClr val="bg1"/>
                  </a:solidFill>
                  <a:latin typeface="Book Antiqua" pitchFamily="18" charset="0"/>
                </a:rPr>
                <a:t>EME 580</a:t>
              </a:r>
              <a:endParaRPr lang="en-US" sz="1100" b="1" dirty="0">
                <a:solidFill>
                  <a:schemeClr val="bg1"/>
                </a:solidFill>
                <a:latin typeface="Book Antiqua" pitchFamily="18" charset="0"/>
              </a:endParaRPr>
            </a:p>
          </p:txBody>
        </p:sp>
      </p:grpSp>
    </p:spTree>
    <p:extLst>
      <p:ext uri="{BB962C8B-B14F-4D97-AF65-F5344CB8AC3E}">
        <p14:creationId xmlns:p14="http://schemas.microsoft.com/office/powerpoint/2010/main" val="661158382"/>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54684"/>
            <a:ext cx="6934200" cy="1056042"/>
          </a:xfrm>
        </p:spPr>
        <p:txBody>
          <a:bodyPr>
            <a:normAutofit fontScale="90000"/>
          </a:bodyPr>
          <a:lstStyle/>
          <a:p>
            <a:r>
              <a:rPr lang="en-US" dirty="0" smtClean="0">
                <a:latin typeface="Centaur" pitchFamily="18" charset="0"/>
              </a:rPr>
              <a:t>Ammonium Bicarbonate Draw Solution</a:t>
            </a:r>
            <a:endParaRPr lang="en-US" dirty="0">
              <a:latin typeface="Centaur" pitchFamily="18" charset="0"/>
            </a:endParaRPr>
          </a:p>
        </p:txBody>
      </p:sp>
      <p:sp>
        <p:nvSpPr>
          <p:cNvPr id="3" name="Content Placeholder 2"/>
          <p:cNvSpPr>
            <a:spLocks noGrp="1"/>
          </p:cNvSpPr>
          <p:nvPr>
            <p:ph idx="1"/>
          </p:nvPr>
        </p:nvSpPr>
        <p:spPr>
          <a:xfrm>
            <a:off x="457200" y="1600201"/>
            <a:ext cx="5715000" cy="3505199"/>
          </a:xfrm>
        </p:spPr>
        <p:txBody>
          <a:bodyPr>
            <a:normAutofit fontScale="62500" lnSpcReduction="20000"/>
          </a:bodyPr>
          <a:lstStyle/>
          <a:p>
            <a:r>
              <a:rPr lang="en-US" dirty="0" smtClean="0">
                <a:latin typeface="Centaur" pitchFamily="18" charset="0"/>
              </a:rPr>
              <a:t>The 36% NH4CO3 draw solution is pumped into the low pressure recirculation vessel, using a ½ to ¾ horsepower, 1.8 bbl/min centrifugal transfer pump.</a:t>
            </a:r>
          </a:p>
          <a:p>
            <a:r>
              <a:rPr lang="en-US" dirty="0" smtClean="0">
                <a:latin typeface="Centaur" pitchFamily="18" charset="0"/>
              </a:rPr>
              <a:t>Ammonium Bicarbonate used because of its effective high osmotic efficiency and easy separation from water at low temperatures (68⁰F) </a:t>
            </a:r>
          </a:p>
          <a:p>
            <a:r>
              <a:rPr lang="en-US" dirty="0" smtClean="0">
                <a:latin typeface="Centaur" pitchFamily="18" charset="0"/>
              </a:rPr>
              <a:t>SCADA monitoring will allow the system to generate the ideal concentration of Ammonium Bicarbonate to achieve our optimal flow rate of 10bbls/min.  This will be achieved be controlling the amount of Ammonium Bicarbonate dissolved in water in main Draw Solution Storage tank.</a:t>
            </a:r>
            <a:endParaRPr lang="en-US" dirty="0">
              <a:latin typeface="Centaur" pitchFamily="18" charset="0"/>
            </a:endParaRPr>
          </a:p>
        </p:txBody>
      </p:sp>
      <p:pic>
        <p:nvPicPr>
          <p:cNvPr id="21506" name="Picture 2"/>
          <p:cNvPicPr>
            <a:picLocks noChangeAspect="1" noChangeArrowheads="1"/>
          </p:cNvPicPr>
          <p:nvPr/>
        </p:nvPicPr>
        <p:blipFill>
          <a:blip r:embed="rId2" cstate="print"/>
          <a:srcRect/>
          <a:stretch>
            <a:fillRect/>
          </a:stretch>
        </p:blipFill>
        <p:spPr bwMode="auto">
          <a:xfrm>
            <a:off x="6172200" y="2286000"/>
            <a:ext cx="2465718" cy="3919537"/>
          </a:xfrm>
          <a:prstGeom prst="rect">
            <a:avLst/>
          </a:prstGeom>
          <a:noFill/>
          <a:ln w="9525">
            <a:noFill/>
            <a:miter lim="800000"/>
            <a:headEnd/>
            <a:tailEnd/>
          </a:ln>
        </p:spPr>
      </p:pic>
      <p:sp>
        <p:nvSpPr>
          <p:cNvPr id="5" name="TextBox 4"/>
          <p:cNvSpPr txBox="1"/>
          <p:nvPr/>
        </p:nvSpPr>
        <p:spPr>
          <a:xfrm>
            <a:off x="6172200" y="6172200"/>
            <a:ext cx="2438400" cy="338554"/>
          </a:xfrm>
          <a:prstGeom prst="rect">
            <a:avLst/>
          </a:prstGeom>
          <a:noFill/>
        </p:spPr>
        <p:txBody>
          <a:bodyPr wrap="square" rtlCol="0">
            <a:spAutoFit/>
          </a:bodyPr>
          <a:lstStyle/>
          <a:p>
            <a:r>
              <a:rPr lang="en-US" sz="800" dirty="0" smtClean="0">
                <a:latin typeface="Centaur" pitchFamily="18" charset="0"/>
              </a:rPr>
              <a:t>http://en.wikipedia.org/wiki/File:Ammonium-3D-balls.png</a:t>
            </a:r>
            <a:endParaRPr lang="en-US" sz="800" dirty="0">
              <a:latin typeface="Centaur" pitchFamily="18" charset="0"/>
            </a:endParaRPr>
          </a:p>
        </p:txBody>
      </p:sp>
      <p:grpSp>
        <p:nvGrpSpPr>
          <p:cNvPr id="6" name="Group 5"/>
          <p:cNvGrpSpPr/>
          <p:nvPr/>
        </p:nvGrpSpPr>
        <p:grpSpPr>
          <a:xfrm>
            <a:off x="6858000" y="228600"/>
            <a:ext cx="1904999" cy="847996"/>
            <a:chOff x="6858000" y="228600"/>
            <a:chExt cx="1904999" cy="847996"/>
          </a:xfrm>
        </p:grpSpPr>
        <p:pic>
          <p:nvPicPr>
            <p:cNvPr id="7" name="Picture 6" descr="C:\Documents and Settings\kzs145\Desktop\psu_wht.emf"/>
            <p:cNvPicPr>
              <a:picLocks noChangeAspect="1" noChangeArrowheads="1"/>
            </p:cNvPicPr>
            <p:nvPr/>
          </p:nvPicPr>
          <p:blipFill>
            <a:blip r:embed="rId3" cstate="print"/>
            <a:srcRect/>
            <a:stretch>
              <a:fillRect/>
            </a:stretch>
          </p:blipFill>
          <p:spPr bwMode="auto">
            <a:xfrm>
              <a:off x="6858000" y="228600"/>
              <a:ext cx="1904999" cy="847996"/>
            </a:xfrm>
            <a:prstGeom prst="rect">
              <a:avLst/>
            </a:prstGeom>
            <a:noFill/>
            <a:ln w="9525">
              <a:noFill/>
              <a:miter lim="800000"/>
              <a:headEnd/>
              <a:tailEnd/>
            </a:ln>
          </p:spPr>
        </p:pic>
        <p:sp>
          <p:nvSpPr>
            <p:cNvPr id="8" name="TextBox 7"/>
            <p:cNvSpPr txBox="1"/>
            <p:nvPr/>
          </p:nvSpPr>
          <p:spPr>
            <a:xfrm>
              <a:off x="8001000" y="468868"/>
              <a:ext cx="710451" cy="261610"/>
            </a:xfrm>
            <a:prstGeom prst="rect">
              <a:avLst/>
            </a:prstGeom>
            <a:noFill/>
          </p:spPr>
          <p:txBody>
            <a:bodyPr wrap="none" rtlCol="0">
              <a:spAutoFit/>
            </a:bodyPr>
            <a:lstStyle/>
            <a:p>
              <a:r>
                <a:rPr lang="en-US" sz="1100" b="1" dirty="0" smtClean="0">
                  <a:solidFill>
                    <a:schemeClr val="bg1"/>
                  </a:solidFill>
                  <a:latin typeface="Centaur" pitchFamily="18" charset="0"/>
                </a:rPr>
                <a:t>EME 580</a:t>
              </a:r>
              <a:endParaRPr lang="en-US" sz="1100" b="1" dirty="0">
                <a:solidFill>
                  <a:schemeClr val="bg1"/>
                </a:solidFill>
                <a:latin typeface="Centaur" pitchFamily="18" charset="0"/>
              </a:endParaRPr>
            </a:p>
          </p:txBody>
        </p:sp>
      </p:grpSp>
    </p:spTree>
    <p:extLst>
      <p:ext uri="{BB962C8B-B14F-4D97-AF65-F5344CB8AC3E}">
        <p14:creationId xmlns:p14="http://schemas.microsoft.com/office/powerpoint/2010/main" val="914796785"/>
      </p:ext>
    </p:extLst>
  </p:cSld>
  <p:clrMapOvr>
    <a:masterClrMapping/>
  </p:clrMapOvr>
  <p:transition>
    <p:checker/>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098" name="Object 2"/>
          <p:cNvGraphicFramePr>
            <a:graphicFrameLocks noChangeAspect="1"/>
          </p:cNvGraphicFramePr>
          <p:nvPr>
            <p:extLst>
              <p:ext uri="{D42A27DB-BD31-4B8C-83A1-F6EECF244321}">
                <p14:modId xmlns:p14="http://schemas.microsoft.com/office/powerpoint/2010/main" val="253442389"/>
              </p:ext>
            </p:extLst>
          </p:nvPr>
        </p:nvGraphicFramePr>
        <p:xfrm>
          <a:off x="26126" y="1600200"/>
          <a:ext cx="9117874" cy="5257800"/>
        </p:xfrm>
        <a:graphic>
          <a:graphicData uri="http://schemas.openxmlformats.org/presentationml/2006/ole">
            <mc:AlternateContent xmlns:mc="http://schemas.openxmlformats.org/markup-compatibility/2006">
              <mc:Choice xmlns:v="urn:schemas-microsoft-com:vml" Requires="v">
                <p:oleObj spid="_x0000_s10243" name="Acrobat Document" r:id="rId3" imgW="7840800" imgH="6046560" progId="AcroExch.Document.7">
                  <p:embed/>
                </p:oleObj>
              </mc:Choice>
              <mc:Fallback>
                <p:oleObj name="Acrobat Document" r:id="rId3" imgW="7840800" imgH="6046560" progId="AcroExch.Document.7">
                  <p:embed/>
                  <p:pic>
                    <p:nvPicPr>
                      <p:cNvPr id="0" name=""/>
                      <p:cNvPicPr>
                        <a:picLocks noChangeAspect="1" noChangeArrowheads="1"/>
                      </p:cNvPicPr>
                      <p:nvPr/>
                    </p:nvPicPr>
                    <p:blipFill>
                      <a:blip r:embed="rId4">
                        <a:lum bright="48000" contrast="-54000"/>
                        <a:extLst>
                          <a:ext uri="{28A0092B-C50C-407E-A947-70E740481C1C}">
                            <a14:useLocalDpi xmlns:a14="http://schemas.microsoft.com/office/drawing/2010/main" val="0"/>
                          </a:ext>
                        </a:extLst>
                      </a:blip>
                      <a:srcRect/>
                      <a:stretch>
                        <a:fillRect/>
                      </a:stretch>
                    </p:blipFill>
                    <p:spPr bwMode="auto">
                      <a:xfrm>
                        <a:off x="26126" y="1600200"/>
                        <a:ext cx="9117874" cy="5257800"/>
                      </a:xfrm>
                      <a:prstGeom prst="rect">
                        <a:avLst/>
                      </a:prstGeom>
                      <a:solidFill>
                        <a:schemeClr val="accent1">
                          <a:alpha val="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 name="Title 1"/>
          <p:cNvSpPr>
            <a:spLocks noGrp="1"/>
          </p:cNvSpPr>
          <p:nvPr>
            <p:ph type="title"/>
          </p:nvPr>
        </p:nvSpPr>
        <p:spPr/>
        <p:txBody>
          <a:bodyPr/>
          <a:lstStyle/>
          <a:p>
            <a:r>
              <a:rPr lang="en-US" dirty="0" smtClean="0">
                <a:latin typeface="Centaur" pitchFamily="18" charset="0"/>
              </a:rPr>
              <a:t>System Components</a:t>
            </a:r>
            <a:endParaRPr lang="en-US" dirty="0">
              <a:latin typeface="Centaur" pitchFamily="18" charset="0"/>
            </a:endParaRPr>
          </a:p>
        </p:txBody>
      </p:sp>
      <p:sp>
        <p:nvSpPr>
          <p:cNvPr id="3" name="Content Placeholder 2"/>
          <p:cNvSpPr>
            <a:spLocks noGrp="1"/>
          </p:cNvSpPr>
          <p:nvPr>
            <p:ph idx="1"/>
          </p:nvPr>
        </p:nvSpPr>
        <p:spPr/>
        <p:txBody>
          <a:bodyPr>
            <a:noAutofit/>
          </a:bodyPr>
          <a:lstStyle/>
          <a:p>
            <a:r>
              <a:rPr lang="en-US" sz="1800" b="1" dirty="0">
                <a:latin typeface="Centaur" pitchFamily="18" charset="0"/>
              </a:rPr>
              <a:t>4 inch by 4 inch, 17 bbl/min centrifugal transfer </a:t>
            </a:r>
            <a:r>
              <a:rPr lang="en-US" sz="1800" b="1" dirty="0" smtClean="0">
                <a:latin typeface="Centaur" pitchFamily="18" charset="0"/>
              </a:rPr>
              <a:t>pump to pump water from wells into</a:t>
            </a:r>
          </a:p>
          <a:p>
            <a:r>
              <a:rPr lang="en-US" sz="1800" b="1" dirty="0" smtClean="0">
                <a:latin typeface="Centaur" pitchFamily="18" charset="0"/>
              </a:rPr>
              <a:t>A elevated </a:t>
            </a:r>
            <a:r>
              <a:rPr lang="en-US" sz="1800" b="1" dirty="0">
                <a:latin typeface="Centaur" pitchFamily="18" charset="0"/>
              </a:rPr>
              <a:t>25,000 gallon </a:t>
            </a:r>
            <a:r>
              <a:rPr lang="en-US" sz="1800" b="1" dirty="0" err="1" smtClean="0">
                <a:latin typeface="Centaur" pitchFamily="18" charset="0"/>
              </a:rPr>
              <a:t>Hydropneumatic</a:t>
            </a:r>
            <a:r>
              <a:rPr lang="en-US" sz="1800" b="1" dirty="0" smtClean="0">
                <a:latin typeface="Centaur" pitchFamily="18" charset="0"/>
              </a:rPr>
              <a:t> Tank</a:t>
            </a:r>
          </a:p>
          <a:p>
            <a:r>
              <a:rPr lang="en-US" sz="1800" b="1" dirty="0" smtClean="0">
                <a:latin typeface="Centaur" pitchFamily="18" charset="0"/>
              </a:rPr>
              <a:t>A 40ft x 8ft x 8ft dual insulated dry goods shipping container will be used to house our Forward Osmosis Unit</a:t>
            </a:r>
          </a:p>
          <a:p>
            <a:r>
              <a:rPr lang="en-US" sz="1800" b="1" dirty="0" smtClean="0">
                <a:latin typeface="Centaur" pitchFamily="18" charset="0"/>
              </a:rPr>
              <a:t>A </a:t>
            </a:r>
            <a:r>
              <a:rPr lang="en-US" sz="1800" b="1" dirty="0">
                <a:latin typeface="Centaur" pitchFamily="18" charset="0"/>
              </a:rPr>
              <a:t>low pressure recirculation </a:t>
            </a:r>
            <a:r>
              <a:rPr lang="en-US" sz="1800" b="1" dirty="0" smtClean="0">
                <a:latin typeface="Centaur" pitchFamily="18" charset="0"/>
              </a:rPr>
              <a:t>vessel will house the </a:t>
            </a:r>
            <a:r>
              <a:rPr lang="en-GB" sz="1800" b="1" dirty="0" smtClean="0">
                <a:latin typeface="Centaur" pitchFamily="18" charset="0"/>
                <a:cs typeface="Times New Roman" pitchFamily="18" charset="0"/>
              </a:rPr>
              <a:t>120 1m</a:t>
            </a:r>
            <a:r>
              <a:rPr lang="en-GB" sz="1800" b="1" baseline="30000" dirty="0" smtClean="0">
                <a:latin typeface="Centaur" pitchFamily="18" charset="0"/>
                <a:cs typeface="Times New Roman" pitchFamily="18" charset="0"/>
              </a:rPr>
              <a:t>2 </a:t>
            </a:r>
            <a:r>
              <a:rPr lang="en-US" sz="1800" b="1" dirty="0" smtClean="0">
                <a:latin typeface="Centaur" pitchFamily="18" charset="0"/>
              </a:rPr>
              <a:t> Spiral Wound TFC MP Membrane Modules and Ammonium Bicarbonate Draw Solution</a:t>
            </a:r>
          </a:p>
          <a:p>
            <a:r>
              <a:rPr lang="en-US" sz="1800" b="1" dirty="0" smtClean="0">
                <a:latin typeface="Centaur" pitchFamily="18" charset="0"/>
              </a:rPr>
              <a:t>The dissolved solids will be removed from into120 gal Excalibur </a:t>
            </a:r>
            <a:r>
              <a:rPr lang="en-US" sz="1800" b="1" dirty="0">
                <a:latin typeface="Centaur" pitchFamily="18" charset="0"/>
              </a:rPr>
              <a:t>®intermediate bulk container (IBC</a:t>
            </a:r>
            <a:r>
              <a:rPr lang="en-US" sz="1800" b="1" dirty="0" smtClean="0">
                <a:latin typeface="Centaur" pitchFamily="18" charset="0"/>
              </a:rPr>
              <a:t>)</a:t>
            </a:r>
          </a:p>
          <a:p>
            <a:r>
              <a:rPr lang="en-US" sz="1800" b="1" dirty="0" smtClean="0">
                <a:latin typeface="Centaur" pitchFamily="18" charset="0"/>
              </a:rPr>
              <a:t>The dilute draw solution flows through a </a:t>
            </a:r>
            <a:r>
              <a:rPr lang="en-GB" sz="1800" b="1" dirty="0" smtClean="0">
                <a:latin typeface="Centaur" pitchFamily="18" charset="0"/>
                <a:cs typeface="Times New Roman" pitchFamily="18" charset="0"/>
              </a:rPr>
              <a:t>1.2 kW </a:t>
            </a:r>
            <a:r>
              <a:rPr lang="en-US" sz="1800" b="1" dirty="0" smtClean="0">
                <a:latin typeface="Centaur" pitchFamily="18" charset="0"/>
              </a:rPr>
              <a:t>turbine generating the power for our system.  Energy will be stored in a minimum 1.2 kW capacitor.</a:t>
            </a:r>
          </a:p>
          <a:p>
            <a:r>
              <a:rPr lang="en-US" sz="1800" b="1" dirty="0" smtClean="0">
                <a:latin typeface="Centaur" pitchFamily="18" charset="0"/>
              </a:rPr>
              <a:t>The dilute draw solution then flows into a single vacuum distillation column and </a:t>
            </a:r>
            <a:r>
              <a:rPr lang="en-US" sz="1800" b="1" dirty="0" err="1" smtClean="0">
                <a:latin typeface="Centaur" pitchFamily="18" charset="0"/>
              </a:rPr>
              <a:t>reboiler</a:t>
            </a:r>
            <a:r>
              <a:rPr lang="en-US" sz="1800" b="1" dirty="0" smtClean="0">
                <a:latin typeface="Centaur" pitchFamily="18" charset="0"/>
              </a:rPr>
              <a:t> for separation of reclaim water from ammonium and carbon dioxide gases.  </a:t>
            </a:r>
          </a:p>
          <a:p>
            <a:r>
              <a:rPr lang="en-US" sz="1800" b="1" dirty="0" smtClean="0">
                <a:latin typeface="Centaur" pitchFamily="18" charset="0"/>
              </a:rPr>
              <a:t>Reclaim passes into a storage container to be reused for future well fracturing </a:t>
            </a:r>
          </a:p>
          <a:p>
            <a:r>
              <a:rPr lang="en-US" sz="1800" b="1" dirty="0" smtClean="0">
                <a:latin typeface="Centaur" pitchFamily="18" charset="0"/>
              </a:rPr>
              <a:t>SCADA Monitoring System to maintain optimal flow rate of 10bbl/min</a:t>
            </a:r>
          </a:p>
          <a:p>
            <a:endParaRPr lang="en-US" sz="1800" b="1" dirty="0">
              <a:latin typeface="Centaur" pitchFamily="18" charset="0"/>
            </a:endParaRPr>
          </a:p>
        </p:txBody>
      </p:sp>
      <p:grpSp>
        <p:nvGrpSpPr>
          <p:cNvPr id="5" name="Group 4"/>
          <p:cNvGrpSpPr/>
          <p:nvPr/>
        </p:nvGrpSpPr>
        <p:grpSpPr>
          <a:xfrm>
            <a:off x="6858000" y="228600"/>
            <a:ext cx="1904999" cy="847996"/>
            <a:chOff x="6858000" y="228600"/>
            <a:chExt cx="1904999" cy="847996"/>
          </a:xfrm>
        </p:grpSpPr>
        <p:pic>
          <p:nvPicPr>
            <p:cNvPr id="6" name="Picture 5" descr="C:\Documents and Settings\kzs145\Desktop\psu_wht.emf"/>
            <p:cNvPicPr>
              <a:picLocks noChangeAspect="1" noChangeArrowheads="1"/>
            </p:cNvPicPr>
            <p:nvPr/>
          </p:nvPicPr>
          <p:blipFill>
            <a:blip r:embed="rId5" cstate="print"/>
            <a:srcRect/>
            <a:stretch>
              <a:fillRect/>
            </a:stretch>
          </p:blipFill>
          <p:spPr bwMode="auto">
            <a:xfrm>
              <a:off x="6858000" y="228600"/>
              <a:ext cx="1904999" cy="847996"/>
            </a:xfrm>
            <a:prstGeom prst="rect">
              <a:avLst/>
            </a:prstGeom>
            <a:noFill/>
            <a:ln w="9525">
              <a:noFill/>
              <a:miter lim="800000"/>
              <a:headEnd/>
              <a:tailEnd/>
            </a:ln>
          </p:spPr>
        </p:pic>
        <p:sp>
          <p:nvSpPr>
            <p:cNvPr id="7" name="TextBox 6"/>
            <p:cNvSpPr txBox="1"/>
            <p:nvPr/>
          </p:nvSpPr>
          <p:spPr>
            <a:xfrm>
              <a:off x="8001000" y="468868"/>
              <a:ext cx="710451" cy="261610"/>
            </a:xfrm>
            <a:prstGeom prst="rect">
              <a:avLst/>
            </a:prstGeom>
            <a:noFill/>
          </p:spPr>
          <p:txBody>
            <a:bodyPr wrap="none" rtlCol="0">
              <a:spAutoFit/>
            </a:bodyPr>
            <a:lstStyle/>
            <a:p>
              <a:r>
                <a:rPr lang="en-US" sz="1100" b="1" dirty="0" smtClean="0">
                  <a:solidFill>
                    <a:schemeClr val="bg1"/>
                  </a:solidFill>
                  <a:latin typeface="Centaur" pitchFamily="18" charset="0"/>
                </a:rPr>
                <a:t>EME 580</a:t>
              </a:r>
              <a:endParaRPr lang="en-US" sz="1100" b="1" dirty="0">
                <a:solidFill>
                  <a:schemeClr val="bg1"/>
                </a:solidFill>
                <a:latin typeface="Centaur" pitchFamily="18" charset="0"/>
              </a:endParaRPr>
            </a:p>
          </p:txBody>
        </p:sp>
      </p:grpSp>
    </p:spTree>
    <p:extLst>
      <p:ext uri="{BB962C8B-B14F-4D97-AF65-F5344CB8AC3E}">
        <p14:creationId xmlns:p14="http://schemas.microsoft.com/office/powerpoint/2010/main" val="1503388487"/>
      </p:ext>
    </p:extLst>
  </p:cSld>
  <p:clrMapOvr>
    <a:masterClrMapping/>
  </p:clrMapOvr>
  <p:transition>
    <p:pull dir="ld"/>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Centaur" pitchFamily="18" charset="0"/>
              </a:rPr>
              <a:t>Forward Osmosis </a:t>
            </a:r>
            <a:endParaRPr lang="en-US" dirty="0">
              <a:latin typeface="Centaur" pitchFamily="18" charset="0"/>
            </a:endParaRPr>
          </a:p>
        </p:txBody>
      </p:sp>
      <p:pic>
        <p:nvPicPr>
          <p:cNvPr id="5" name="Picture 4"/>
          <p:cNvPicPr/>
          <p:nvPr/>
        </p:nvPicPr>
        <p:blipFill>
          <a:blip r:embed="rId2" cstate="print"/>
          <a:srcRect/>
          <a:stretch>
            <a:fillRect/>
          </a:stretch>
        </p:blipFill>
        <p:spPr bwMode="auto">
          <a:xfrm>
            <a:off x="21021" y="1676400"/>
            <a:ext cx="9122979" cy="5181600"/>
          </a:xfrm>
          <a:prstGeom prst="rect">
            <a:avLst/>
          </a:prstGeom>
          <a:noFill/>
          <a:ln w="9525">
            <a:noFill/>
            <a:miter lim="800000"/>
            <a:headEnd/>
            <a:tailEnd/>
          </a:ln>
        </p:spPr>
      </p:pic>
      <p:sp>
        <p:nvSpPr>
          <p:cNvPr id="3" name="Content Placeholder 2"/>
          <p:cNvSpPr>
            <a:spLocks noGrp="1"/>
          </p:cNvSpPr>
          <p:nvPr>
            <p:ph idx="1"/>
          </p:nvPr>
        </p:nvSpPr>
        <p:spPr>
          <a:xfrm>
            <a:off x="4267200" y="1676400"/>
            <a:ext cx="4572000" cy="1066800"/>
          </a:xfrm>
        </p:spPr>
        <p:txBody>
          <a:bodyPr>
            <a:normAutofit fontScale="92500"/>
          </a:bodyPr>
          <a:lstStyle/>
          <a:p>
            <a:pPr algn="ctr"/>
            <a:r>
              <a:rPr lang="en-US" sz="2400" b="1" dirty="0" smtClean="0">
                <a:latin typeface="Centaur" pitchFamily="18" charset="0"/>
              </a:rPr>
              <a:t>Overall View of Forward Osmosis Centralized Water Treatment Process</a:t>
            </a:r>
            <a:endParaRPr lang="en-US" sz="2400" b="1" dirty="0">
              <a:latin typeface="Centaur" pitchFamily="18" charset="0"/>
            </a:endParaRPr>
          </a:p>
        </p:txBody>
      </p:sp>
      <p:grpSp>
        <p:nvGrpSpPr>
          <p:cNvPr id="7" name="Group 6"/>
          <p:cNvGrpSpPr/>
          <p:nvPr/>
        </p:nvGrpSpPr>
        <p:grpSpPr>
          <a:xfrm>
            <a:off x="6858000" y="228600"/>
            <a:ext cx="1904999" cy="847996"/>
            <a:chOff x="6858000" y="228600"/>
            <a:chExt cx="1904999" cy="847996"/>
          </a:xfrm>
        </p:grpSpPr>
        <p:pic>
          <p:nvPicPr>
            <p:cNvPr id="8" name="Picture 7" descr="C:\Documents and Settings\kzs145\Desktop\psu_wht.emf"/>
            <p:cNvPicPr>
              <a:picLocks noChangeAspect="1" noChangeArrowheads="1"/>
            </p:cNvPicPr>
            <p:nvPr/>
          </p:nvPicPr>
          <p:blipFill>
            <a:blip r:embed="rId3" cstate="print"/>
            <a:srcRect/>
            <a:stretch>
              <a:fillRect/>
            </a:stretch>
          </p:blipFill>
          <p:spPr bwMode="auto">
            <a:xfrm>
              <a:off x="6858000" y="228600"/>
              <a:ext cx="1904999" cy="847996"/>
            </a:xfrm>
            <a:prstGeom prst="rect">
              <a:avLst/>
            </a:prstGeom>
            <a:noFill/>
            <a:ln w="9525">
              <a:noFill/>
              <a:miter lim="800000"/>
              <a:headEnd/>
              <a:tailEnd/>
            </a:ln>
          </p:spPr>
        </p:pic>
        <p:sp>
          <p:nvSpPr>
            <p:cNvPr id="9" name="TextBox 8"/>
            <p:cNvSpPr txBox="1"/>
            <p:nvPr/>
          </p:nvSpPr>
          <p:spPr>
            <a:xfrm>
              <a:off x="8001000" y="468868"/>
              <a:ext cx="745717" cy="261610"/>
            </a:xfrm>
            <a:prstGeom prst="rect">
              <a:avLst/>
            </a:prstGeom>
            <a:noFill/>
          </p:spPr>
          <p:txBody>
            <a:bodyPr wrap="none" rtlCol="0">
              <a:spAutoFit/>
            </a:bodyPr>
            <a:lstStyle/>
            <a:p>
              <a:r>
                <a:rPr lang="en-US" sz="1100" b="1" dirty="0" smtClean="0">
                  <a:solidFill>
                    <a:schemeClr val="bg1"/>
                  </a:solidFill>
                  <a:latin typeface="Book Antiqua" pitchFamily="18" charset="0"/>
                </a:rPr>
                <a:t>EME 580</a:t>
              </a:r>
              <a:endParaRPr lang="en-US" sz="1100" b="1" dirty="0">
                <a:solidFill>
                  <a:schemeClr val="bg1"/>
                </a:solidFill>
                <a:latin typeface="Book Antiqua" pitchFamily="18" charset="0"/>
              </a:endParaRPr>
            </a:p>
          </p:txBody>
        </p:sp>
      </p:grpSp>
    </p:spTree>
    <p:extLst>
      <p:ext uri="{BB962C8B-B14F-4D97-AF65-F5344CB8AC3E}">
        <p14:creationId xmlns:p14="http://schemas.microsoft.com/office/powerpoint/2010/main" val="3052569930"/>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54684"/>
            <a:ext cx="6477000" cy="1056042"/>
          </a:xfrm>
        </p:spPr>
        <p:txBody>
          <a:bodyPr>
            <a:normAutofit fontScale="90000"/>
          </a:bodyPr>
          <a:lstStyle/>
          <a:p>
            <a:r>
              <a:rPr lang="en-US" dirty="0" smtClean="0"/>
              <a:t>Forward Osmosis Process Schematic</a:t>
            </a:r>
            <a:endParaRPr lang="en-US" dirty="0"/>
          </a:p>
        </p:txBody>
      </p:sp>
      <p:graphicFrame>
        <p:nvGraphicFramePr>
          <p:cNvPr id="3074" name="Object 2"/>
          <p:cNvGraphicFramePr>
            <a:graphicFrameLocks noChangeAspect="1"/>
          </p:cNvGraphicFramePr>
          <p:nvPr/>
        </p:nvGraphicFramePr>
        <p:xfrm>
          <a:off x="0" y="1676400"/>
          <a:ext cx="9144000" cy="5181600"/>
        </p:xfrm>
        <a:graphic>
          <a:graphicData uri="http://schemas.openxmlformats.org/presentationml/2006/ole">
            <mc:AlternateContent xmlns:mc="http://schemas.openxmlformats.org/markup-compatibility/2006">
              <mc:Choice xmlns:v="urn:schemas-microsoft-com:vml" Requires="v">
                <p:oleObj spid="_x0000_s11267" name="Acrobat Document" r:id="rId3" imgW="7840800" imgH="6046560" progId="AcroExch.Document.7">
                  <p:embed/>
                </p:oleObj>
              </mc:Choice>
              <mc:Fallback>
                <p:oleObj name="Acrobat Document" r:id="rId3" imgW="7840800" imgH="6046560" progId="AcroExch.Document.7">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676400"/>
                        <a:ext cx="9144000" cy="518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4" name="Group 3"/>
          <p:cNvGrpSpPr/>
          <p:nvPr/>
        </p:nvGrpSpPr>
        <p:grpSpPr>
          <a:xfrm>
            <a:off x="6858000" y="228600"/>
            <a:ext cx="1904999" cy="847996"/>
            <a:chOff x="6858000" y="228600"/>
            <a:chExt cx="1904999" cy="847996"/>
          </a:xfrm>
        </p:grpSpPr>
        <p:pic>
          <p:nvPicPr>
            <p:cNvPr id="5" name="Picture 4" descr="C:\Documents and Settings\kzs145\Desktop\psu_wht.emf"/>
            <p:cNvPicPr>
              <a:picLocks noChangeAspect="1" noChangeArrowheads="1"/>
            </p:cNvPicPr>
            <p:nvPr/>
          </p:nvPicPr>
          <p:blipFill>
            <a:blip r:embed="rId5" cstate="print"/>
            <a:srcRect/>
            <a:stretch>
              <a:fillRect/>
            </a:stretch>
          </p:blipFill>
          <p:spPr bwMode="auto">
            <a:xfrm>
              <a:off x="6858000" y="228600"/>
              <a:ext cx="1904999" cy="847996"/>
            </a:xfrm>
            <a:prstGeom prst="rect">
              <a:avLst/>
            </a:prstGeom>
            <a:noFill/>
            <a:ln w="9525">
              <a:noFill/>
              <a:miter lim="800000"/>
              <a:headEnd/>
              <a:tailEnd/>
            </a:ln>
          </p:spPr>
        </p:pic>
        <p:sp>
          <p:nvSpPr>
            <p:cNvPr id="6" name="TextBox 5"/>
            <p:cNvSpPr txBox="1"/>
            <p:nvPr/>
          </p:nvSpPr>
          <p:spPr>
            <a:xfrm>
              <a:off x="8001000" y="468868"/>
              <a:ext cx="745717" cy="261610"/>
            </a:xfrm>
            <a:prstGeom prst="rect">
              <a:avLst/>
            </a:prstGeom>
            <a:noFill/>
          </p:spPr>
          <p:txBody>
            <a:bodyPr wrap="none" rtlCol="0">
              <a:spAutoFit/>
            </a:bodyPr>
            <a:lstStyle/>
            <a:p>
              <a:r>
                <a:rPr lang="en-US" sz="1100" b="1" dirty="0" smtClean="0">
                  <a:solidFill>
                    <a:schemeClr val="bg1"/>
                  </a:solidFill>
                  <a:latin typeface="Book Antiqua" pitchFamily="18" charset="0"/>
                </a:rPr>
                <a:t>EME 580</a:t>
              </a:r>
              <a:endParaRPr lang="en-US" sz="1100" b="1" dirty="0">
                <a:solidFill>
                  <a:schemeClr val="bg1"/>
                </a:solidFill>
                <a:latin typeface="Book Antiqua" pitchFamily="18" charset="0"/>
              </a:endParaRPr>
            </a:p>
          </p:txBody>
        </p:sp>
      </p:grpSp>
      <p:sp>
        <p:nvSpPr>
          <p:cNvPr id="7" name="TextBox 6"/>
          <p:cNvSpPr txBox="1"/>
          <p:nvPr/>
        </p:nvSpPr>
        <p:spPr>
          <a:xfrm>
            <a:off x="1143000" y="6019800"/>
            <a:ext cx="4114800" cy="430887"/>
          </a:xfrm>
          <a:prstGeom prst="rect">
            <a:avLst/>
          </a:prstGeom>
          <a:noFill/>
        </p:spPr>
        <p:txBody>
          <a:bodyPr wrap="square" rtlCol="0">
            <a:spAutoFit/>
          </a:bodyPr>
          <a:lstStyle/>
          <a:p>
            <a:r>
              <a:rPr lang="en-GB" sz="1100" dirty="0" smtClean="0">
                <a:latin typeface="Times New Roman" pitchFamily="18" charset="0"/>
                <a:cs typeface="Times New Roman" pitchFamily="18" charset="0"/>
              </a:rPr>
              <a:t>Water Flux Capacity Power 3,600 L/m</a:t>
            </a:r>
            <a:r>
              <a:rPr lang="en-GB" sz="1100" baseline="30000" dirty="0" smtClean="0">
                <a:latin typeface="Times New Roman" pitchFamily="18" charset="0"/>
                <a:cs typeface="Times New Roman" pitchFamily="18" charset="0"/>
              </a:rPr>
              <a:t>2</a:t>
            </a:r>
            <a:r>
              <a:rPr lang="en-GB" sz="1100" dirty="0" smtClean="0">
                <a:latin typeface="Times New Roman" pitchFamily="18" charset="0"/>
                <a:cs typeface="Times New Roman" pitchFamily="18" charset="0"/>
              </a:rPr>
              <a:t>h </a:t>
            </a:r>
          </a:p>
          <a:p>
            <a:r>
              <a:rPr lang="en-GB" sz="1100" dirty="0" smtClean="0">
                <a:latin typeface="Times New Roman" pitchFamily="18" charset="0"/>
                <a:cs typeface="Times New Roman" pitchFamily="18" charset="0"/>
              </a:rPr>
              <a:t>Power Density 1,200W/m</a:t>
            </a:r>
            <a:r>
              <a:rPr lang="en-GB" sz="1100" baseline="30000" dirty="0" smtClean="0">
                <a:latin typeface="Times New Roman" pitchFamily="18" charset="0"/>
                <a:cs typeface="Times New Roman" pitchFamily="18" charset="0"/>
              </a:rPr>
              <a:t>2</a:t>
            </a:r>
            <a:endParaRPr lang="en-US" sz="1100" dirty="0"/>
          </a:p>
        </p:txBody>
      </p:sp>
    </p:spTree>
    <p:extLst>
      <p:ext uri="{BB962C8B-B14F-4D97-AF65-F5344CB8AC3E}">
        <p14:creationId xmlns:p14="http://schemas.microsoft.com/office/powerpoint/2010/main" val="2426555408"/>
      </p:ext>
    </p:extLst>
  </p:cSld>
  <p:clrMapOvr>
    <a:masterClrMapping/>
  </p:clrMapOvr>
  <p:transition>
    <p:random/>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
          <p:cNvGrpSpPr/>
          <p:nvPr/>
        </p:nvGrpSpPr>
        <p:grpSpPr>
          <a:xfrm>
            <a:off x="6858000" y="228600"/>
            <a:ext cx="1904999" cy="847996"/>
            <a:chOff x="6858000" y="228600"/>
            <a:chExt cx="1904999" cy="847996"/>
          </a:xfrm>
        </p:grpSpPr>
        <p:pic>
          <p:nvPicPr>
            <p:cNvPr id="7" name="Picture 6" descr="C:\Documents and Settings\kzs145\Desktop\psu_wht.emf"/>
            <p:cNvPicPr>
              <a:picLocks noChangeAspect="1" noChangeArrowheads="1"/>
            </p:cNvPicPr>
            <p:nvPr/>
          </p:nvPicPr>
          <p:blipFill>
            <a:blip r:embed="rId2" cstate="print"/>
            <a:srcRect/>
            <a:stretch>
              <a:fillRect/>
            </a:stretch>
          </p:blipFill>
          <p:spPr bwMode="auto">
            <a:xfrm>
              <a:off x="6858000" y="228600"/>
              <a:ext cx="1904999" cy="847996"/>
            </a:xfrm>
            <a:prstGeom prst="rect">
              <a:avLst/>
            </a:prstGeom>
            <a:noFill/>
            <a:ln w="9525">
              <a:noFill/>
              <a:miter lim="800000"/>
              <a:headEnd/>
              <a:tailEnd/>
            </a:ln>
          </p:spPr>
        </p:pic>
        <p:sp>
          <p:nvSpPr>
            <p:cNvPr id="3" name="TextBox 2"/>
            <p:cNvSpPr txBox="1"/>
            <p:nvPr/>
          </p:nvSpPr>
          <p:spPr>
            <a:xfrm>
              <a:off x="8001000" y="468868"/>
              <a:ext cx="710451" cy="261610"/>
            </a:xfrm>
            <a:prstGeom prst="rect">
              <a:avLst/>
            </a:prstGeom>
            <a:noFill/>
          </p:spPr>
          <p:txBody>
            <a:bodyPr wrap="none" rtlCol="0">
              <a:spAutoFit/>
            </a:bodyPr>
            <a:lstStyle/>
            <a:p>
              <a:r>
                <a:rPr lang="en-US" sz="1100" b="1" dirty="0" smtClean="0">
                  <a:solidFill>
                    <a:schemeClr val="bg1"/>
                  </a:solidFill>
                  <a:latin typeface="Centaur" pitchFamily="18" charset="0"/>
                </a:rPr>
                <a:t>EME 580</a:t>
              </a:r>
              <a:endParaRPr lang="en-US" sz="1100" b="1" dirty="0">
                <a:solidFill>
                  <a:schemeClr val="bg1"/>
                </a:solidFill>
                <a:latin typeface="Centaur" pitchFamily="18" charset="0"/>
              </a:endParaRPr>
            </a:p>
          </p:txBody>
        </p:sp>
      </p:grpSp>
      <p:sp>
        <p:nvSpPr>
          <p:cNvPr id="6" name="Title 5"/>
          <p:cNvSpPr>
            <a:spLocks noGrp="1"/>
          </p:cNvSpPr>
          <p:nvPr>
            <p:ph type="title"/>
          </p:nvPr>
        </p:nvSpPr>
        <p:spPr>
          <a:xfrm>
            <a:off x="228600" y="54684"/>
            <a:ext cx="6096000" cy="1056042"/>
          </a:xfrm>
        </p:spPr>
        <p:txBody>
          <a:bodyPr>
            <a:normAutofit/>
          </a:bodyPr>
          <a:lstStyle/>
          <a:p>
            <a:pPr algn="ctr"/>
            <a:r>
              <a:rPr lang="en-GB" sz="3200" dirty="0" smtClean="0">
                <a:latin typeface="Centaur" pitchFamily="18" charset="0"/>
              </a:rPr>
              <a:t>BLUE ENERGY GENERATION</a:t>
            </a:r>
            <a:endParaRPr lang="en-GB" sz="3200" dirty="0">
              <a:latin typeface="Centaur" pitchFamily="18" charset="0"/>
            </a:endParaRPr>
          </a:p>
        </p:txBody>
      </p:sp>
      <p:sp>
        <p:nvSpPr>
          <p:cNvPr id="9" name="Content Placeholder 8"/>
          <p:cNvSpPr>
            <a:spLocks noGrp="1"/>
          </p:cNvSpPr>
          <p:nvPr>
            <p:ph sz="half" idx="2"/>
          </p:nvPr>
        </p:nvSpPr>
        <p:spPr>
          <a:xfrm>
            <a:off x="0" y="1295400"/>
            <a:ext cx="5562600" cy="5562600"/>
          </a:xfrm>
        </p:spPr>
        <p:txBody>
          <a:bodyPr>
            <a:normAutofit/>
          </a:bodyPr>
          <a:lstStyle/>
          <a:p>
            <a:pPr>
              <a:buFont typeface="Wingdings" pitchFamily="2" charset="2"/>
              <a:buChar char="Ø"/>
            </a:pPr>
            <a:r>
              <a:rPr lang="en-GB" b="1" dirty="0" smtClean="0">
                <a:latin typeface="Centaur" pitchFamily="18" charset="0"/>
                <a:cs typeface="Times New Roman" pitchFamily="18" charset="0"/>
              </a:rPr>
              <a:t>WHAT IS BLUE ENERGY</a:t>
            </a:r>
            <a:r>
              <a:rPr lang="en-GB" b="1" dirty="0" smtClean="0">
                <a:latin typeface="Centaur" pitchFamily="18" charset="0"/>
                <a:cs typeface="Times New Roman" pitchFamily="18" charset="0"/>
              </a:rPr>
              <a:t>?</a:t>
            </a:r>
          </a:p>
          <a:p>
            <a:pPr marL="0" indent="0">
              <a:buNone/>
            </a:pPr>
            <a:endParaRPr lang="en-GB" b="1" dirty="0" smtClean="0">
              <a:latin typeface="Centaur" pitchFamily="18" charset="0"/>
              <a:cs typeface="Times New Roman" pitchFamily="18" charset="0"/>
            </a:endParaRPr>
          </a:p>
          <a:p>
            <a:pPr lvl="1"/>
            <a:r>
              <a:rPr lang="en-GB" dirty="0" smtClean="0">
                <a:latin typeface="Centaur" pitchFamily="18" charset="0"/>
                <a:cs typeface="Times New Roman" pitchFamily="18" charset="0"/>
              </a:rPr>
              <a:t>This is the energy generated when both fresh and salt water converge.</a:t>
            </a:r>
          </a:p>
          <a:p>
            <a:pPr lvl="1"/>
            <a:r>
              <a:rPr lang="en-GB" dirty="0" smtClean="0">
                <a:latin typeface="Centaur" pitchFamily="18" charset="0"/>
                <a:cs typeface="Times New Roman" pitchFamily="18" charset="0"/>
              </a:rPr>
              <a:t>This energy generation is made possible by the osmosis process, hence also referred to as Osmotic energy.</a:t>
            </a:r>
          </a:p>
          <a:p>
            <a:pPr lvl="1"/>
            <a:r>
              <a:rPr lang="en-GB" dirty="0" smtClean="0">
                <a:latin typeface="Centaur" pitchFamily="18" charset="0"/>
                <a:cs typeface="Times New Roman" pitchFamily="18" charset="0"/>
              </a:rPr>
              <a:t>The driving factor is the salinity gradient.</a:t>
            </a:r>
          </a:p>
          <a:p>
            <a:pPr lvl="1"/>
            <a:r>
              <a:rPr lang="en-GB" dirty="0" smtClean="0">
                <a:latin typeface="Centaur" pitchFamily="18" charset="0"/>
                <a:cs typeface="Times New Roman" pitchFamily="18" charset="0"/>
              </a:rPr>
              <a:t>There are two practical osmotic methods.</a:t>
            </a:r>
          </a:p>
          <a:p>
            <a:pPr lvl="1"/>
            <a:endParaRPr lang="en-GB" dirty="0">
              <a:latin typeface="Centaur" pitchFamily="18" charset="0"/>
              <a:cs typeface="Times New Roman" pitchFamily="18" charset="0"/>
            </a:endParaRPr>
          </a:p>
        </p:txBody>
      </p:sp>
      <p:pic>
        <p:nvPicPr>
          <p:cNvPr id="12" name="Picture 2"/>
          <p:cNvPicPr>
            <a:picLocks noChangeAspect="1" noChangeArrowheads="1"/>
          </p:cNvPicPr>
          <p:nvPr/>
        </p:nvPicPr>
        <p:blipFill>
          <a:blip r:embed="rId3" cstate="print"/>
          <a:srcRect/>
          <a:stretch>
            <a:fillRect/>
          </a:stretch>
        </p:blipFill>
        <p:spPr bwMode="auto">
          <a:xfrm>
            <a:off x="5410200" y="1752600"/>
            <a:ext cx="3240360" cy="2971800"/>
          </a:xfrm>
          <a:prstGeom prst="rect">
            <a:avLst/>
          </a:prstGeom>
          <a:noFill/>
          <a:ln w="9525">
            <a:noFill/>
            <a:miter lim="800000"/>
            <a:headEnd/>
            <a:tailEnd/>
          </a:ln>
        </p:spPr>
      </p:pic>
    </p:spTree>
    <p:extLst>
      <p:ext uri="{BB962C8B-B14F-4D97-AF65-F5344CB8AC3E}">
        <p14:creationId xmlns:p14="http://schemas.microsoft.com/office/powerpoint/2010/main" val="35672242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GB" dirty="0" smtClean="0"/>
              <a:t>FACTORS FAVORING BLUE ENERGY GENERATION</a:t>
            </a:r>
            <a:endParaRPr lang="en-GB" dirty="0"/>
          </a:p>
        </p:txBody>
      </p:sp>
      <p:sp>
        <p:nvSpPr>
          <p:cNvPr id="5" name="Content Placeholder 2"/>
          <p:cNvSpPr>
            <a:spLocks noGrp="1"/>
          </p:cNvSpPr>
          <p:nvPr>
            <p:ph sz="half" idx="1"/>
          </p:nvPr>
        </p:nvSpPr>
        <p:spPr>
          <a:xfrm>
            <a:off x="1447800" y="1600200"/>
            <a:ext cx="7696200" cy="5257800"/>
          </a:xfrm>
        </p:spPr>
        <p:txBody>
          <a:bodyPr>
            <a:noAutofit/>
          </a:bodyPr>
          <a:lstStyle/>
          <a:p>
            <a:r>
              <a:rPr lang="en-GB" sz="2400" dirty="0" smtClean="0">
                <a:latin typeface="Times New Roman" pitchFamily="18" charset="0"/>
                <a:cs typeface="Times New Roman" pitchFamily="18" charset="0"/>
              </a:rPr>
              <a:t>Renewable source of energy</a:t>
            </a:r>
          </a:p>
          <a:p>
            <a:r>
              <a:rPr lang="en-GB" sz="2400" dirty="0" smtClean="0">
                <a:latin typeface="Times New Roman" pitchFamily="18" charset="0"/>
                <a:cs typeface="Times New Roman" pitchFamily="18" charset="0"/>
              </a:rPr>
              <a:t>Efficiency in small-scale generation</a:t>
            </a:r>
          </a:p>
          <a:p>
            <a:r>
              <a:rPr lang="en-GB" sz="2400" dirty="0" smtClean="0">
                <a:latin typeface="Times New Roman" pitchFamily="18" charset="0"/>
                <a:cs typeface="Times New Roman" pitchFamily="18" charset="0"/>
              </a:rPr>
              <a:t>High Salinity nature of waste water</a:t>
            </a:r>
          </a:p>
          <a:p>
            <a:r>
              <a:rPr lang="en-GB" sz="2400" dirty="0" smtClean="0">
                <a:latin typeface="Times New Roman" pitchFamily="18" charset="0"/>
                <a:cs typeface="Times New Roman" pitchFamily="18" charset="0"/>
              </a:rPr>
              <a:t>The need to mitigate environmental hazards</a:t>
            </a:r>
          </a:p>
          <a:p>
            <a:r>
              <a:rPr lang="en-GB" sz="2400" dirty="0" smtClean="0">
                <a:latin typeface="Times New Roman" pitchFamily="18" charset="0"/>
                <a:cs typeface="Times New Roman" pitchFamily="18" charset="0"/>
              </a:rPr>
              <a:t>Environmental-friendly non-combustion energy conversion</a:t>
            </a:r>
          </a:p>
          <a:p>
            <a:r>
              <a:rPr lang="en-GB" sz="2400" dirty="0" smtClean="0">
                <a:latin typeface="Times New Roman" pitchFamily="18" charset="0"/>
                <a:cs typeface="Times New Roman" pitchFamily="18" charset="0"/>
              </a:rPr>
              <a:t>Future concerns of non-renewable energy sources</a:t>
            </a:r>
          </a:p>
          <a:p>
            <a:r>
              <a:rPr lang="en-GB" sz="2400" dirty="0" smtClean="0">
                <a:latin typeface="Times New Roman" pitchFamily="18" charset="0"/>
                <a:cs typeface="Times New Roman" pitchFamily="18" charset="0"/>
              </a:rPr>
              <a:t>Environmental impacts of fossil fuels</a:t>
            </a:r>
          </a:p>
          <a:p>
            <a:r>
              <a:rPr lang="en-GB" sz="2400" dirty="0" smtClean="0">
                <a:latin typeface="Times New Roman" pitchFamily="18" charset="0"/>
                <a:cs typeface="Times New Roman" pitchFamily="18" charset="0"/>
              </a:rPr>
              <a:t>Clean Source of energy</a:t>
            </a:r>
          </a:p>
          <a:p>
            <a:r>
              <a:rPr lang="en-GB" sz="2400" dirty="0" smtClean="0">
                <a:latin typeface="Times New Roman" pitchFamily="18" charset="0"/>
                <a:cs typeface="Times New Roman" pitchFamily="18" charset="0"/>
              </a:rPr>
              <a:t>24 hour power generation i.e. Does not depend on sunlight or wind.</a:t>
            </a:r>
          </a:p>
          <a:p>
            <a:r>
              <a:rPr lang="en-GB" sz="2400" dirty="0" smtClean="0">
                <a:latin typeface="Times New Roman" pitchFamily="18" charset="0"/>
                <a:cs typeface="Times New Roman" pitchFamily="18" charset="0"/>
              </a:rPr>
              <a:t>High oil and gas prices</a:t>
            </a:r>
          </a:p>
          <a:p>
            <a:endParaRPr lang="en-GB" sz="2400" dirty="0" smtClean="0">
              <a:latin typeface="Times New Roman" pitchFamily="18" charset="0"/>
              <a:cs typeface="Times New Roman" pitchFamily="18" charset="0"/>
            </a:endParaRPr>
          </a:p>
          <a:p>
            <a:endParaRPr lang="en-GB" sz="2400" dirty="0" smtClean="0">
              <a:latin typeface="Times New Roman" pitchFamily="18" charset="0"/>
              <a:cs typeface="Times New Roman" pitchFamily="18" charset="0"/>
            </a:endParaRPr>
          </a:p>
          <a:p>
            <a:endParaRPr lang="en-GB" sz="2400" dirty="0">
              <a:latin typeface="Times New Roman" pitchFamily="18" charset="0"/>
              <a:cs typeface="Times New Roman" pitchFamily="18" charset="0"/>
            </a:endParaRPr>
          </a:p>
        </p:txBody>
      </p:sp>
    </p:spTree>
    <p:extLst>
      <p:ext uri="{BB962C8B-B14F-4D97-AF65-F5344CB8AC3E}">
        <p14:creationId xmlns:p14="http://schemas.microsoft.com/office/powerpoint/2010/main" val="4253938237"/>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REVERSE ELECTRODIALYSIS (RED)</a:t>
            </a:r>
            <a:endParaRPr lang="en-GB" dirty="0"/>
          </a:p>
        </p:txBody>
      </p:sp>
      <p:pic>
        <p:nvPicPr>
          <p:cNvPr id="6" name="Picture 5"/>
          <p:cNvPicPr/>
          <p:nvPr/>
        </p:nvPicPr>
        <p:blipFill>
          <a:blip r:embed="rId2" cstate="print"/>
          <a:srcRect/>
          <a:stretch>
            <a:fillRect/>
          </a:stretch>
        </p:blipFill>
        <p:spPr bwMode="auto">
          <a:xfrm>
            <a:off x="1905000" y="4191000"/>
            <a:ext cx="2974032" cy="1752600"/>
          </a:xfrm>
          <a:prstGeom prst="rect">
            <a:avLst/>
          </a:prstGeom>
          <a:noFill/>
          <a:ln w="9525">
            <a:noFill/>
            <a:miter lim="800000"/>
            <a:headEnd/>
            <a:tailEnd/>
          </a:ln>
        </p:spPr>
      </p:pic>
      <p:pic>
        <p:nvPicPr>
          <p:cNvPr id="7" name="Picture 2" descr="C:\Users\chrisworld\Desktop\Untitled.jpg"/>
          <p:cNvPicPr>
            <a:picLocks noChangeAspect="1" noChangeArrowheads="1"/>
          </p:cNvPicPr>
          <p:nvPr/>
        </p:nvPicPr>
        <p:blipFill>
          <a:blip r:embed="rId3" cstate="print"/>
          <a:srcRect/>
          <a:stretch>
            <a:fillRect/>
          </a:stretch>
        </p:blipFill>
        <p:spPr bwMode="auto">
          <a:xfrm>
            <a:off x="5334000" y="4114800"/>
            <a:ext cx="3298576" cy="1676400"/>
          </a:xfrm>
          <a:prstGeom prst="rect">
            <a:avLst/>
          </a:prstGeom>
          <a:noFill/>
        </p:spPr>
      </p:pic>
      <p:sp>
        <p:nvSpPr>
          <p:cNvPr id="11" name="Rectangle 10"/>
          <p:cNvSpPr/>
          <p:nvPr/>
        </p:nvSpPr>
        <p:spPr>
          <a:xfrm>
            <a:off x="1905000" y="6119336"/>
            <a:ext cx="7010400" cy="523220"/>
          </a:xfrm>
          <a:prstGeom prst="rect">
            <a:avLst/>
          </a:prstGeom>
        </p:spPr>
        <p:txBody>
          <a:bodyPr wrap="square">
            <a:spAutoFit/>
          </a:bodyPr>
          <a:lstStyle/>
          <a:p>
            <a:pPr marL="0" lvl="1"/>
            <a:r>
              <a:rPr lang="en-GB" sz="1400" b="1" i="1" dirty="0" smtClean="0">
                <a:latin typeface="Times New Roman" pitchFamily="18" charset="0"/>
                <a:cs typeface="Times New Roman" pitchFamily="18" charset="0"/>
              </a:rPr>
              <a:t>Figure: </a:t>
            </a:r>
            <a:r>
              <a:rPr lang="en-GB" sz="1400" b="1" i="1" dirty="0" smtClean="0">
                <a:solidFill>
                  <a:prstClr val="black"/>
                </a:solidFill>
              </a:rPr>
              <a:t>Schematic </a:t>
            </a:r>
            <a:r>
              <a:rPr lang="en-GB" sz="1400" b="1" i="1" dirty="0">
                <a:solidFill>
                  <a:prstClr val="black"/>
                </a:solidFill>
              </a:rPr>
              <a:t>representation of reverse electrodialysis; C is a </a:t>
            </a:r>
            <a:r>
              <a:rPr lang="en-GB" sz="1400" b="1" i="1" dirty="0" err="1">
                <a:solidFill>
                  <a:prstClr val="black"/>
                </a:solidFill>
              </a:rPr>
              <a:t>cation</a:t>
            </a:r>
            <a:r>
              <a:rPr lang="en-GB" sz="1400" b="1" i="1" dirty="0">
                <a:solidFill>
                  <a:prstClr val="black"/>
                </a:solidFill>
              </a:rPr>
              <a:t> exchange membrane and A is an anion exchange membrane.</a:t>
            </a:r>
          </a:p>
        </p:txBody>
      </p:sp>
      <p:sp>
        <p:nvSpPr>
          <p:cNvPr id="12" name="Content Placeholder 2"/>
          <p:cNvSpPr txBox="1">
            <a:spLocks/>
          </p:cNvSpPr>
          <p:nvPr/>
        </p:nvSpPr>
        <p:spPr>
          <a:xfrm>
            <a:off x="0" y="1219200"/>
            <a:ext cx="8915400" cy="3124200"/>
          </a:xfrm>
          <a:prstGeom prst="rect">
            <a:avLst/>
          </a:prstGeom>
        </p:spPr>
        <p:txBody>
          <a:bodyPr vert="horz" lIns="91440" tIns="45720" rIns="91440" bIns="45720" rtlCol="0">
            <a:no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GB" sz="2200" b="0" i="0"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GB" sz="2200" b="0" i="0"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rPr>
              <a:t>Technology centers around </a:t>
            </a:r>
            <a:r>
              <a:rPr kumimoji="0" lang="en-GB" sz="2200" b="0" u="none" strike="noStrike" kern="1200" cap="none" spc="0" normalizeH="0" baseline="0" noProof="0" dirty="0" smtClean="0">
                <a:ln>
                  <a:noFill/>
                </a:ln>
                <a:effectLst/>
                <a:uLnTx/>
                <a:uFillTx/>
                <a:latin typeface="Times New Roman" pitchFamily="18" charset="0"/>
                <a:ea typeface="+mn-ea"/>
                <a:cs typeface="Times New Roman" pitchFamily="18" charset="0"/>
              </a:rPr>
              <a:t>ion exchange membranes (CEM and AEM)</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GB" sz="2200" b="0" i="0"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rPr>
              <a:t>Salt water separated from fresh water between two such membranes develops a charge that leads to a potential difference</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GB" sz="2200" b="0" i="0"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rPr>
              <a:t>Electron transfer and electrical power generation.</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GB" sz="2200" b="0" i="0"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rPr>
              <a:t>Being investigated in the Netherlands, and </a:t>
            </a:r>
            <a:r>
              <a:rPr kumimoji="0" lang="en-GB" sz="2200" b="0" i="0" u="none" strike="noStrike" kern="1200" cap="none" spc="0" normalizeH="0" baseline="0" noProof="0" dirty="0" err="1" smtClean="0">
                <a:ln>
                  <a:noFill/>
                </a:ln>
                <a:solidFill>
                  <a:schemeClr val="tx1"/>
                </a:solidFill>
                <a:effectLst/>
                <a:uLnTx/>
                <a:uFillTx/>
                <a:latin typeface="Times New Roman" pitchFamily="18" charset="0"/>
                <a:ea typeface="+mn-ea"/>
                <a:cs typeface="Times New Roman" pitchFamily="18" charset="0"/>
              </a:rPr>
              <a:t>Westus</a:t>
            </a:r>
            <a:r>
              <a:rPr kumimoji="0" lang="en-GB" sz="2200" b="0" i="0"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rPr>
              <a:t> (a Dutch water technology research institute )</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GB" sz="2200" b="0" i="0"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endParaRPr>
          </a:p>
        </p:txBody>
      </p:sp>
    </p:spTree>
    <p:extLst>
      <p:ext uri="{BB962C8B-B14F-4D97-AF65-F5344CB8AC3E}">
        <p14:creationId xmlns:p14="http://schemas.microsoft.com/office/powerpoint/2010/main" val="158943134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4" descr="Fort Worth Basin Paleo geog"/>
          <p:cNvPicPr>
            <a:picLocks noChangeAspect="1" noChangeArrowheads="1"/>
          </p:cNvPicPr>
          <p:nvPr/>
        </p:nvPicPr>
        <p:blipFill>
          <a:blip r:embed="rId2" cstate="print"/>
          <a:srcRect/>
          <a:stretch>
            <a:fillRect/>
          </a:stretch>
        </p:blipFill>
        <p:spPr bwMode="auto">
          <a:xfrm>
            <a:off x="0" y="0"/>
            <a:ext cx="9144000" cy="6859588"/>
          </a:xfrm>
          <a:prstGeom prst="rect">
            <a:avLst/>
          </a:prstGeom>
          <a:noFill/>
          <a:ln w="57150">
            <a:noFill/>
            <a:miter lim="800000"/>
            <a:headEnd/>
            <a:tailEnd/>
          </a:ln>
        </p:spPr>
      </p:pic>
      <p:sp>
        <p:nvSpPr>
          <p:cNvPr id="9219" name="Text Box 8"/>
          <p:cNvSpPr txBox="1">
            <a:spLocks noChangeArrowheads="1"/>
          </p:cNvSpPr>
          <p:nvPr/>
        </p:nvSpPr>
        <p:spPr bwMode="auto">
          <a:xfrm>
            <a:off x="2895600" y="76200"/>
            <a:ext cx="3810000" cy="366713"/>
          </a:xfrm>
          <a:prstGeom prst="rect">
            <a:avLst/>
          </a:prstGeom>
          <a:noFill/>
          <a:ln w="9525">
            <a:noFill/>
            <a:miter lim="800000"/>
            <a:headEnd/>
            <a:tailEnd/>
          </a:ln>
        </p:spPr>
        <p:txBody>
          <a:bodyPr>
            <a:spAutoFit/>
          </a:bodyPr>
          <a:lstStyle/>
          <a:p>
            <a:pPr>
              <a:spcBef>
                <a:spcPct val="50000"/>
              </a:spcBef>
            </a:pPr>
            <a:r>
              <a:rPr lang="en-US" b="1"/>
              <a:t>Early Mississippian 360 MYA</a:t>
            </a:r>
          </a:p>
        </p:txBody>
      </p:sp>
      <p:sp>
        <p:nvSpPr>
          <p:cNvPr id="9220" name="Freeform 12"/>
          <p:cNvSpPr>
            <a:spLocks/>
          </p:cNvSpPr>
          <p:nvPr/>
        </p:nvSpPr>
        <p:spPr bwMode="auto">
          <a:xfrm>
            <a:off x="869950" y="4591050"/>
            <a:ext cx="1966913" cy="1047750"/>
          </a:xfrm>
          <a:custGeom>
            <a:avLst/>
            <a:gdLst>
              <a:gd name="T0" fmla="*/ 2147483647 w 1239"/>
              <a:gd name="T1" fmla="*/ 0 h 660"/>
              <a:gd name="T2" fmla="*/ 2147483647 w 1239"/>
              <a:gd name="T3" fmla="*/ 2147483647 h 660"/>
              <a:gd name="T4" fmla="*/ 2147483647 w 1239"/>
              <a:gd name="T5" fmla="*/ 2147483647 h 660"/>
              <a:gd name="T6" fmla="*/ 2147483647 w 1239"/>
              <a:gd name="T7" fmla="*/ 2147483647 h 660"/>
              <a:gd name="T8" fmla="*/ 2147483647 w 1239"/>
              <a:gd name="T9" fmla="*/ 2147483647 h 660"/>
              <a:gd name="T10" fmla="*/ 2147483647 w 1239"/>
              <a:gd name="T11" fmla="*/ 2147483647 h 660"/>
              <a:gd name="T12" fmla="*/ 2147483647 w 1239"/>
              <a:gd name="T13" fmla="*/ 2147483647 h 660"/>
              <a:gd name="T14" fmla="*/ 2147483647 w 1239"/>
              <a:gd name="T15" fmla="*/ 2147483647 h 660"/>
              <a:gd name="T16" fmla="*/ 2147483647 w 1239"/>
              <a:gd name="T17" fmla="*/ 2147483647 h 660"/>
              <a:gd name="T18" fmla="*/ 2147483647 w 1239"/>
              <a:gd name="T19" fmla="*/ 2147483647 h 660"/>
              <a:gd name="T20" fmla="*/ 2147483647 w 1239"/>
              <a:gd name="T21" fmla="*/ 2147483647 h 660"/>
              <a:gd name="T22" fmla="*/ 2147483647 w 1239"/>
              <a:gd name="T23" fmla="*/ 2147483647 h 66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239"/>
              <a:gd name="T37" fmla="*/ 0 h 660"/>
              <a:gd name="T38" fmla="*/ 1239 w 1239"/>
              <a:gd name="T39" fmla="*/ 660 h 66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239" h="660">
                <a:moveTo>
                  <a:pt x="1239" y="0"/>
                </a:moveTo>
                <a:cubicBezTo>
                  <a:pt x="1180" y="4"/>
                  <a:pt x="1121" y="4"/>
                  <a:pt x="1062" y="12"/>
                </a:cubicBezTo>
                <a:cubicBezTo>
                  <a:pt x="1018" y="18"/>
                  <a:pt x="977" y="38"/>
                  <a:pt x="933" y="47"/>
                </a:cubicBezTo>
                <a:cubicBezTo>
                  <a:pt x="886" y="78"/>
                  <a:pt x="834" y="88"/>
                  <a:pt x="780" y="106"/>
                </a:cubicBezTo>
                <a:cubicBezTo>
                  <a:pt x="768" y="110"/>
                  <a:pt x="745" y="117"/>
                  <a:pt x="745" y="117"/>
                </a:cubicBezTo>
                <a:cubicBezTo>
                  <a:pt x="665" y="172"/>
                  <a:pt x="627" y="156"/>
                  <a:pt x="510" y="164"/>
                </a:cubicBezTo>
                <a:cubicBezTo>
                  <a:pt x="475" y="176"/>
                  <a:pt x="435" y="180"/>
                  <a:pt x="404" y="200"/>
                </a:cubicBezTo>
                <a:cubicBezTo>
                  <a:pt x="392" y="208"/>
                  <a:pt x="382" y="218"/>
                  <a:pt x="369" y="223"/>
                </a:cubicBezTo>
                <a:cubicBezTo>
                  <a:pt x="340" y="235"/>
                  <a:pt x="261" y="244"/>
                  <a:pt x="240" y="247"/>
                </a:cubicBezTo>
                <a:cubicBezTo>
                  <a:pt x="163" y="271"/>
                  <a:pt x="137" y="334"/>
                  <a:pt x="75" y="376"/>
                </a:cubicBezTo>
                <a:cubicBezTo>
                  <a:pt x="0" y="487"/>
                  <a:pt x="39" y="406"/>
                  <a:pt x="16" y="564"/>
                </a:cubicBezTo>
                <a:cubicBezTo>
                  <a:pt x="2" y="660"/>
                  <a:pt x="4" y="574"/>
                  <a:pt x="4" y="635"/>
                </a:cubicBezTo>
              </a:path>
            </a:pathLst>
          </a:custGeom>
          <a:noFill/>
          <a:ln w="57150">
            <a:solidFill>
              <a:srgbClr val="FF3300"/>
            </a:solidFill>
            <a:prstDash val="sysDot"/>
            <a:round/>
            <a:headEnd/>
            <a:tailEnd/>
          </a:ln>
        </p:spPr>
        <p:txBody>
          <a:bodyPr/>
          <a:lstStyle/>
          <a:p>
            <a:endParaRPr lang="en-US"/>
          </a:p>
        </p:txBody>
      </p:sp>
      <p:sp>
        <p:nvSpPr>
          <p:cNvPr id="9221" name="Freeform 14"/>
          <p:cNvSpPr>
            <a:spLocks/>
          </p:cNvSpPr>
          <p:nvPr/>
        </p:nvSpPr>
        <p:spPr bwMode="auto">
          <a:xfrm>
            <a:off x="541338" y="2630488"/>
            <a:ext cx="6270625" cy="1855787"/>
          </a:xfrm>
          <a:custGeom>
            <a:avLst/>
            <a:gdLst>
              <a:gd name="T0" fmla="*/ 2147483647 w 3950"/>
              <a:gd name="T1" fmla="*/ 0 h 1169"/>
              <a:gd name="T2" fmla="*/ 2147483647 w 3950"/>
              <a:gd name="T3" fmla="*/ 2147483647 h 1169"/>
              <a:gd name="T4" fmla="*/ 2147483647 w 3950"/>
              <a:gd name="T5" fmla="*/ 2147483647 h 1169"/>
              <a:gd name="T6" fmla="*/ 2147483647 w 3950"/>
              <a:gd name="T7" fmla="*/ 2147483647 h 1169"/>
              <a:gd name="T8" fmla="*/ 2147483647 w 3950"/>
              <a:gd name="T9" fmla="*/ 2147483647 h 1169"/>
              <a:gd name="T10" fmla="*/ 2147483647 w 3950"/>
              <a:gd name="T11" fmla="*/ 2147483647 h 1169"/>
              <a:gd name="T12" fmla="*/ 2147483647 w 3950"/>
              <a:gd name="T13" fmla="*/ 2147483647 h 1169"/>
              <a:gd name="T14" fmla="*/ 2147483647 w 3950"/>
              <a:gd name="T15" fmla="*/ 2147483647 h 1169"/>
              <a:gd name="T16" fmla="*/ 2147483647 w 3950"/>
              <a:gd name="T17" fmla="*/ 2147483647 h 1169"/>
              <a:gd name="T18" fmla="*/ 2147483647 w 3950"/>
              <a:gd name="T19" fmla="*/ 2147483647 h 1169"/>
              <a:gd name="T20" fmla="*/ 2147483647 w 3950"/>
              <a:gd name="T21" fmla="*/ 2147483647 h 1169"/>
              <a:gd name="T22" fmla="*/ 2147483647 w 3950"/>
              <a:gd name="T23" fmla="*/ 2147483647 h 1169"/>
              <a:gd name="T24" fmla="*/ 2147483647 w 3950"/>
              <a:gd name="T25" fmla="*/ 2147483647 h 1169"/>
              <a:gd name="T26" fmla="*/ 2147483647 w 3950"/>
              <a:gd name="T27" fmla="*/ 2147483647 h 1169"/>
              <a:gd name="T28" fmla="*/ 2147483647 w 3950"/>
              <a:gd name="T29" fmla="*/ 2147483647 h 1169"/>
              <a:gd name="T30" fmla="*/ 2147483647 w 3950"/>
              <a:gd name="T31" fmla="*/ 2147483647 h 1169"/>
              <a:gd name="T32" fmla="*/ 2147483647 w 3950"/>
              <a:gd name="T33" fmla="*/ 2147483647 h 1169"/>
              <a:gd name="T34" fmla="*/ 2147483647 w 3950"/>
              <a:gd name="T35" fmla="*/ 2147483647 h 1169"/>
              <a:gd name="T36" fmla="*/ 2147483647 w 3950"/>
              <a:gd name="T37" fmla="*/ 2147483647 h 1169"/>
              <a:gd name="T38" fmla="*/ 2147483647 w 3950"/>
              <a:gd name="T39" fmla="*/ 2147483647 h 1169"/>
              <a:gd name="T40" fmla="*/ 2147483647 w 3950"/>
              <a:gd name="T41" fmla="*/ 2147483647 h 1169"/>
              <a:gd name="T42" fmla="*/ 2147483647 w 3950"/>
              <a:gd name="T43" fmla="*/ 2147483647 h 1169"/>
              <a:gd name="T44" fmla="*/ 2147483647 w 3950"/>
              <a:gd name="T45" fmla="*/ 2147483647 h 1169"/>
              <a:gd name="T46" fmla="*/ 2147483647 w 3950"/>
              <a:gd name="T47" fmla="*/ 2147483647 h 1169"/>
              <a:gd name="T48" fmla="*/ 2147483647 w 3950"/>
              <a:gd name="T49" fmla="*/ 2147483647 h 1169"/>
              <a:gd name="T50" fmla="*/ 2147483647 w 3950"/>
              <a:gd name="T51" fmla="*/ 2147483647 h 1169"/>
              <a:gd name="T52" fmla="*/ 2147483647 w 3950"/>
              <a:gd name="T53" fmla="*/ 2147483647 h 1169"/>
              <a:gd name="T54" fmla="*/ 2147483647 w 3950"/>
              <a:gd name="T55" fmla="*/ 2147483647 h 1169"/>
              <a:gd name="T56" fmla="*/ 2147483647 w 3950"/>
              <a:gd name="T57" fmla="*/ 2147483647 h 1169"/>
              <a:gd name="T58" fmla="*/ 2147483647 w 3950"/>
              <a:gd name="T59" fmla="*/ 2147483647 h 1169"/>
              <a:gd name="T60" fmla="*/ 2147483647 w 3950"/>
              <a:gd name="T61" fmla="*/ 2147483647 h 1169"/>
              <a:gd name="T62" fmla="*/ 0 w 3950"/>
              <a:gd name="T63" fmla="*/ 2147483647 h 116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950"/>
              <a:gd name="T97" fmla="*/ 0 h 1169"/>
              <a:gd name="T98" fmla="*/ 3950 w 3950"/>
              <a:gd name="T99" fmla="*/ 1169 h 1169"/>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950" h="1169">
                <a:moveTo>
                  <a:pt x="3950" y="0"/>
                </a:moveTo>
                <a:cubicBezTo>
                  <a:pt x="3915" y="12"/>
                  <a:pt x="3875" y="16"/>
                  <a:pt x="3844" y="36"/>
                </a:cubicBezTo>
                <a:cubicBezTo>
                  <a:pt x="3798" y="66"/>
                  <a:pt x="3822" y="55"/>
                  <a:pt x="3773" y="71"/>
                </a:cubicBezTo>
                <a:cubicBezTo>
                  <a:pt x="3718" y="108"/>
                  <a:pt x="3654" y="133"/>
                  <a:pt x="3597" y="165"/>
                </a:cubicBezTo>
                <a:cubicBezTo>
                  <a:pt x="3572" y="179"/>
                  <a:pt x="3526" y="212"/>
                  <a:pt x="3526" y="212"/>
                </a:cubicBezTo>
                <a:cubicBezTo>
                  <a:pt x="3497" y="256"/>
                  <a:pt x="3495" y="312"/>
                  <a:pt x="3468" y="353"/>
                </a:cubicBezTo>
                <a:cubicBezTo>
                  <a:pt x="3420" y="426"/>
                  <a:pt x="3382" y="499"/>
                  <a:pt x="3327" y="565"/>
                </a:cubicBezTo>
                <a:cubicBezTo>
                  <a:pt x="3283" y="618"/>
                  <a:pt x="3258" y="641"/>
                  <a:pt x="3197" y="682"/>
                </a:cubicBezTo>
                <a:cubicBezTo>
                  <a:pt x="3185" y="690"/>
                  <a:pt x="3162" y="706"/>
                  <a:pt x="3162" y="706"/>
                </a:cubicBezTo>
                <a:cubicBezTo>
                  <a:pt x="3128" y="758"/>
                  <a:pt x="3052" y="787"/>
                  <a:pt x="2997" y="823"/>
                </a:cubicBezTo>
                <a:cubicBezTo>
                  <a:pt x="2938" y="862"/>
                  <a:pt x="2909" y="888"/>
                  <a:pt x="2856" y="941"/>
                </a:cubicBezTo>
                <a:cubicBezTo>
                  <a:pt x="2847" y="950"/>
                  <a:pt x="2832" y="947"/>
                  <a:pt x="2821" y="953"/>
                </a:cubicBezTo>
                <a:cubicBezTo>
                  <a:pt x="2809" y="959"/>
                  <a:pt x="2800" y="973"/>
                  <a:pt x="2786" y="976"/>
                </a:cubicBezTo>
                <a:cubicBezTo>
                  <a:pt x="2751" y="985"/>
                  <a:pt x="2715" y="984"/>
                  <a:pt x="2680" y="988"/>
                </a:cubicBezTo>
                <a:cubicBezTo>
                  <a:pt x="2566" y="984"/>
                  <a:pt x="2452" y="992"/>
                  <a:pt x="2339" y="976"/>
                </a:cubicBezTo>
                <a:cubicBezTo>
                  <a:pt x="2311" y="972"/>
                  <a:pt x="2294" y="941"/>
                  <a:pt x="2269" y="929"/>
                </a:cubicBezTo>
                <a:cubicBezTo>
                  <a:pt x="2211" y="900"/>
                  <a:pt x="2167" y="863"/>
                  <a:pt x="2104" y="847"/>
                </a:cubicBezTo>
                <a:cubicBezTo>
                  <a:pt x="2026" y="794"/>
                  <a:pt x="2006" y="814"/>
                  <a:pt x="1892" y="823"/>
                </a:cubicBezTo>
                <a:cubicBezTo>
                  <a:pt x="1869" y="839"/>
                  <a:pt x="1845" y="854"/>
                  <a:pt x="1822" y="870"/>
                </a:cubicBezTo>
                <a:cubicBezTo>
                  <a:pt x="1811" y="877"/>
                  <a:pt x="1813" y="894"/>
                  <a:pt x="1810" y="906"/>
                </a:cubicBezTo>
                <a:cubicBezTo>
                  <a:pt x="1804" y="931"/>
                  <a:pt x="1797" y="1013"/>
                  <a:pt x="1775" y="1035"/>
                </a:cubicBezTo>
                <a:cubicBezTo>
                  <a:pt x="1766" y="1044"/>
                  <a:pt x="1751" y="1042"/>
                  <a:pt x="1740" y="1047"/>
                </a:cubicBezTo>
                <a:cubicBezTo>
                  <a:pt x="1628" y="1102"/>
                  <a:pt x="1813" y="1033"/>
                  <a:pt x="1634" y="1094"/>
                </a:cubicBezTo>
                <a:cubicBezTo>
                  <a:pt x="1621" y="1099"/>
                  <a:pt x="1613" y="1115"/>
                  <a:pt x="1599" y="1117"/>
                </a:cubicBezTo>
                <a:cubicBezTo>
                  <a:pt x="1525" y="1127"/>
                  <a:pt x="1450" y="1125"/>
                  <a:pt x="1375" y="1129"/>
                </a:cubicBezTo>
                <a:cubicBezTo>
                  <a:pt x="1065" y="1169"/>
                  <a:pt x="1244" y="1150"/>
                  <a:pt x="599" y="1129"/>
                </a:cubicBezTo>
                <a:cubicBezTo>
                  <a:pt x="558" y="1128"/>
                  <a:pt x="482" y="1094"/>
                  <a:pt x="482" y="1094"/>
                </a:cubicBezTo>
                <a:cubicBezTo>
                  <a:pt x="380" y="1016"/>
                  <a:pt x="295" y="917"/>
                  <a:pt x="188" y="847"/>
                </a:cubicBezTo>
                <a:cubicBezTo>
                  <a:pt x="143" y="782"/>
                  <a:pt x="189" y="834"/>
                  <a:pt x="129" y="800"/>
                </a:cubicBezTo>
                <a:cubicBezTo>
                  <a:pt x="104" y="786"/>
                  <a:pt x="59" y="753"/>
                  <a:pt x="59" y="753"/>
                </a:cubicBezTo>
                <a:cubicBezTo>
                  <a:pt x="51" y="741"/>
                  <a:pt x="45" y="728"/>
                  <a:pt x="35" y="718"/>
                </a:cubicBezTo>
                <a:cubicBezTo>
                  <a:pt x="25" y="708"/>
                  <a:pt x="0" y="694"/>
                  <a:pt x="0" y="694"/>
                </a:cubicBezTo>
              </a:path>
            </a:pathLst>
          </a:custGeom>
          <a:noFill/>
          <a:ln w="57150">
            <a:solidFill>
              <a:srgbClr val="FF3300"/>
            </a:solidFill>
            <a:round/>
            <a:headEnd/>
            <a:tailEnd/>
          </a:ln>
        </p:spPr>
        <p:txBody>
          <a:bodyPr/>
          <a:lstStyle/>
          <a:p>
            <a:endParaRPr lang="en-US"/>
          </a:p>
        </p:txBody>
      </p:sp>
      <p:sp>
        <p:nvSpPr>
          <p:cNvPr id="9222" name="Text Box 15"/>
          <p:cNvSpPr txBox="1">
            <a:spLocks noChangeArrowheads="1"/>
          </p:cNvSpPr>
          <p:nvPr/>
        </p:nvSpPr>
        <p:spPr bwMode="auto">
          <a:xfrm>
            <a:off x="6324600" y="4343400"/>
            <a:ext cx="1828800" cy="366713"/>
          </a:xfrm>
          <a:prstGeom prst="rect">
            <a:avLst/>
          </a:prstGeom>
          <a:noFill/>
          <a:ln w="9525">
            <a:noFill/>
            <a:miter lim="800000"/>
            <a:headEnd/>
            <a:tailEnd/>
          </a:ln>
        </p:spPr>
        <p:txBody>
          <a:bodyPr>
            <a:spAutoFit/>
          </a:bodyPr>
          <a:lstStyle/>
          <a:p>
            <a:pPr>
              <a:spcBef>
                <a:spcPct val="50000"/>
              </a:spcBef>
            </a:pPr>
            <a:endParaRPr lang="en-US"/>
          </a:p>
        </p:txBody>
      </p:sp>
      <p:sp>
        <p:nvSpPr>
          <p:cNvPr id="9223" name="Text Box 16"/>
          <p:cNvSpPr txBox="1">
            <a:spLocks noChangeArrowheads="1"/>
          </p:cNvSpPr>
          <p:nvPr/>
        </p:nvSpPr>
        <p:spPr bwMode="auto">
          <a:xfrm>
            <a:off x="6705600" y="3352800"/>
            <a:ext cx="2362200" cy="1739900"/>
          </a:xfrm>
          <a:prstGeom prst="rect">
            <a:avLst/>
          </a:prstGeom>
          <a:noFill/>
          <a:ln w="9525">
            <a:noFill/>
            <a:miter lim="800000"/>
            <a:headEnd/>
            <a:tailEnd/>
          </a:ln>
        </p:spPr>
        <p:txBody>
          <a:bodyPr>
            <a:spAutoFit/>
          </a:bodyPr>
          <a:lstStyle/>
          <a:p>
            <a:pPr>
              <a:spcBef>
                <a:spcPct val="50000"/>
              </a:spcBef>
            </a:pPr>
            <a:r>
              <a:rPr lang="en-US" b="1"/>
              <a:t>North American Structural Suture is zipped in the Appalachian Basin. The Acadian Orogeny is over.</a:t>
            </a:r>
          </a:p>
        </p:txBody>
      </p:sp>
      <p:sp>
        <p:nvSpPr>
          <p:cNvPr id="9224" name="Text Box 19"/>
          <p:cNvSpPr txBox="1">
            <a:spLocks noChangeArrowheads="1"/>
          </p:cNvSpPr>
          <p:nvPr/>
        </p:nvSpPr>
        <p:spPr bwMode="auto">
          <a:xfrm>
            <a:off x="6308725" y="4379913"/>
            <a:ext cx="184150" cy="366712"/>
          </a:xfrm>
          <a:prstGeom prst="rect">
            <a:avLst/>
          </a:prstGeom>
          <a:noFill/>
          <a:ln w="9525">
            <a:noFill/>
            <a:miter lim="800000"/>
            <a:headEnd/>
            <a:tailEnd/>
          </a:ln>
        </p:spPr>
        <p:txBody>
          <a:bodyPr wrap="none">
            <a:spAutoFit/>
          </a:bodyPr>
          <a:lstStyle/>
          <a:p>
            <a:endParaRPr lang="en-US"/>
          </a:p>
        </p:txBody>
      </p:sp>
      <p:sp>
        <p:nvSpPr>
          <p:cNvPr id="9225" name="Line 20"/>
          <p:cNvSpPr>
            <a:spLocks noChangeShapeType="1"/>
          </p:cNvSpPr>
          <p:nvPr/>
        </p:nvSpPr>
        <p:spPr bwMode="auto">
          <a:xfrm flipH="1" flipV="1">
            <a:off x="5562600" y="3886200"/>
            <a:ext cx="1219200" cy="533400"/>
          </a:xfrm>
          <a:prstGeom prst="line">
            <a:avLst/>
          </a:prstGeom>
          <a:noFill/>
          <a:ln w="57150">
            <a:solidFill>
              <a:srgbClr val="FFFF00"/>
            </a:solidFill>
            <a:round/>
            <a:headEnd/>
            <a:tailEnd type="triangle" w="med" len="med"/>
          </a:ln>
        </p:spPr>
        <p:txBody>
          <a:bodyPr/>
          <a:lstStyle/>
          <a:p>
            <a:endParaRPr lang="en-US"/>
          </a:p>
        </p:txBody>
      </p:sp>
      <p:sp>
        <p:nvSpPr>
          <p:cNvPr id="9226" name="Text Box 21"/>
          <p:cNvSpPr txBox="1">
            <a:spLocks noChangeArrowheads="1"/>
          </p:cNvSpPr>
          <p:nvPr/>
        </p:nvSpPr>
        <p:spPr bwMode="auto">
          <a:xfrm>
            <a:off x="1219200" y="2895600"/>
            <a:ext cx="990600" cy="366713"/>
          </a:xfrm>
          <a:prstGeom prst="rect">
            <a:avLst/>
          </a:prstGeom>
          <a:noFill/>
          <a:ln w="9525">
            <a:noFill/>
            <a:miter lim="800000"/>
            <a:headEnd/>
            <a:tailEnd/>
          </a:ln>
        </p:spPr>
        <p:txBody>
          <a:bodyPr>
            <a:spAutoFit/>
          </a:bodyPr>
          <a:lstStyle/>
          <a:p>
            <a:pPr>
              <a:spcBef>
                <a:spcPct val="50000"/>
              </a:spcBef>
            </a:pPr>
            <a:endParaRPr lang="en-US"/>
          </a:p>
        </p:txBody>
      </p:sp>
      <p:sp>
        <p:nvSpPr>
          <p:cNvPr id="9227" name="Text Box 22"/>
          <p:cNvSpPr txBox="1">
            <a:spLocks noChangeArrowheads="1"/>
          </p:cNvSpPr>
          <p:nvPr/>
        </p:nvSpPr>
        <p:spPr bwMode="auto">
          <a:xfrm>
            <a:off x="4114800" y="5392738"/>
            <a:ext cx="2514600" cy="1465262"/>
          </a:xfrm>
          <a:prstGeom prst="rect">
            <a:avLst/>
          </a:prstGeom>
          <a:noFill/>
          <a:ln w="9525">
            <a:noFill/>
            <a:miter lim="800000"/>
            <a:headEnd/>
            <a:tailEnd/>
          </a:ln>
        </p:spPr>
        <p:txBody>
          <a:bodyPr>
            <a:spAutoFit/>
          </a:bodyPr>
          <a:lstStyle/>
          <a:p>
            <a:pPr>
              <a:spcBef>
                <a:spcPct val="50000"/>
              </a:spcBef>
            </a:pPr>
            <a:r>
              <a:rPr lang="en-US" b="1"/>
              <a:t>The onset of the Ouachita Orogeny triggers Barnett Black Shale Deposition.</a:t>
            </a:r>
          </a:p>
        </p:txBody>
      </p:sp>
      <p:sp>
        <p:nvSpPr>
          <p:cNvPr id="9228" name="Line 23"/>
          <p:cNvSpPr>
            <a:spLocks noChangeShapeType="1"/>
          </p:cNvSpPr>
          <p:nvPr/>
        </p:nvSpPr>
        <p:spPr bwMode="auto">
          <a:xfrm flipH="1" flipV="1">
            <a:off x="3276600" y="4114800"/>
            <a:ext cx="1066800" cy="1295400"/>
          </a:xfrm>
          <a:prstGeom prst="line">
            <a:avLst/>
          </a:prstGeom>
          <a:noFill/>
          <a:ln w="57150">
            <a:solidFill>
              <a:srgbClr val="FFFF00"/>
            </a:solidFill>
            <a:round/>
            <a:headEnd/>
            <a:tailEnd type="triangle" w="med" len="med"/>
          </a:ln>
        </p:spPr>
        <p:txBody>
          <a:bodyPr/>
          <a:lstStyle/>
          <a:p>
            <a:endParaRPr lang="en-US"/>
          </a:p>
        </p:txBody>
      </p:sp>
      <p:sp>
        <p:nvSpPr>
          <p:cNvPr id="9229" name="Text Box 24"/>
          <p:cNvSpPr txBox="1">
            <a:spLocks noChangeArrowheads="1"/>
          </p:cNvSpPr>
          <p:nvPr/>
        </p:nvSpPr>
        <p:spPr bwMode="auto">
          <a:xfrm>
            <a:off x="5791200" y="6705600"/>
            <a:ext cx="3048000" cy="244475"/>
          </a:xfrm>
          <a:prstGeom prst="rect">
            <a:avLst/>
          </a:prstGeom>
          <a:noFill/>
          <a:ln w="9525">
            <a:noFill/>
            <a:miter lim="800000"/>
            <a:headEnd/>
            <a:tailEnd/>
          </a:ln>
        </p:spPr>
        <p:txBody>
          <a:bodyPr>
            <a:spAutoFit/>
          </a:bodyPr>
          <a:lstStyle/>
          <a:p>
            <a:pPr>
              <a:spcBef>
                <a:spcPct val="50000"/>
              </a:spcBef>
            </a:pPr>
            <a:r>
              <a:rPr lang="en-US" sz="1000" b="1"/>
              <a:t>Modified from AAPG Bull. 4/2007, p. 584</a:t>
            </a:r>
          </a:p>
        </p:txBody>
      </p:sp>
    </p:spTree>
    <p:extLst>
      <p:ext uri="{BB962C8B-B14F-4D97-AF65-F5344CB8AC3E}">
        <p14:creationId xmlns:p14="http://schemas.microsoft.com/office/powerpoint/2010/main" val="2133574816"/>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smtClean="0"/>
              <a:t> PRESSURE RETARDED OSMOSIS (PRO)</a:t>
            </a:r>
            <a:endParaRPr lang="en-GB" dirty="0"/>
          </a:p>
        </p:txBody>
      </p:sp>
      <p:sp>
        <p:nvSpPr>
          <p:cNvPr id="3" name="Content Placeholder 2"/>
          <p:cNvSpPr>
            <a:spLocks noGrp="1"/>
          </p:cNvSpPr>
          <p:nvPr>
            <p:ph idx="1"/>
          </p:nvPr>
        </p:nvSpPr>
        <p:spPr>
          <a:xfrm>
            <a:off x="1295400" y="1676400"/>
            <a:ext cx="7620000" cy="2438400"/>
          </a:xfrm>
        </p:spPr>
        <p:txBody>
          <a:bodyPr>
            <a:normAutofit fontScale="40000" lnSpcReduction="20000"/>
          </a:bodyPr>
          <a:lstStyle/>
          <a:p>
            <a:pPr>
              <a:buFont typeface="Wingdings" pitchFamily="2" charset="2"/>
              <a:buChar char="Ø"/>
            </a:pPr>
            <a:r>
              <a:rPr lang="en-GB" sz="3800" dirty="0" smtClean="0">
                <a:latin typeface="Times New Roman" pitchFamily="18" charset="0"/>
                <a:cs typeface="Times New Roman" pitchFamily="18" charset="0"/>
              </a:rPr>
              <a:t>Two solutions of different salinity are brought into contact by a semi-permeable membrane. </a:t>
            </a:r>
          </a:p>
          <a:p>
            <a:pPr>
              <a:buFont typeface="Wingdings" pitchFamily="2" charset="2"/>
              <a:buChar char="Ø"/>
            </a:pPr>
            <a:r>
              <a:rPr lang="en-GB" sz="3800" dirty="0" smtClean="0">
                <a:latin typeface="Times New Roman" pitchFamily="18" charset="0"/>
                <a:cs typeface="Times New Roman" pitchFamily="18" charset="0"/>
              </a:rPr>
              <a:t>Salinity gradients cause water transport across membranes </a:t>
            </a:r>
          </a:p>
          <a:p>
            <a:pPr>
              <a:buFont typeface="Wingdings" pitchFamily="2" charset="2"/>
              <a:buChar char="Ø"/>
            </a:pPr>
            <a:r>
              <a:rPr lang="en-GB" sz="3800" dirty="0" smtClean="0">
                <a:latin typeface="Times New Roman" pitchFamily="18" charset="0"/>
                <a:cs typeface="Times New Roman" pitchFamily="18" charset="0"/>
              </a:rPr>
              <a:t>Pressurization of the volume of transported water is used to generate electrical power in a turbine.</a:t>
            </a:r>
          </a:p>
          <a:p>
            <a:pPr>
              <a:buFont typeface="Wingdings" pitchFamily="2" charset="2"/>
              <a:buChar char="Ø"/>
            </a:pPr>
            <a:r>
              <a:rPr lang="en-GB" sz="3800" dirty="0" smtClean="0">
                <a:latin typeface="Times New Roman" pitchFamily="18" charset="0"/>
                <a:cs typeface="Times New Roman" pitchFamily="18" charset="0"/>
              </a:rPr>
              <a:t>Reasons</a:t>
            </a:r>
          </a:p>
          <a:p>
            <a:pPr lvl="1">
              <a:buFont typeface="Arial" pitchFamily="34" charset="0"/>
              <a:buChar char="•"/>
            </a:pPr>
            <a:r>
              <a:rPr lang="en-GB" sz="3800" dirty="0" smtClean="0">
                <a:latin typeface="Times New Roman" pitchFamily="18" charset="0"/>
                <a:cs typeface="Times New Roman" pitchFamily="18" charset="0"/>
              </a:rPr>
              <a:t>Complex RED membrane designs</a:t>
            </a:r>
          </a:p>
          <a:p>
            <a:pPr lvl="1">
              <a:buFont typeface="Arial" pitchFamily="34" charset="0"/>
              <a:buChar char="•"/>
            </a:pPr>
            <a:r>
              <a:rPr lang="en-GB" sz="3800" dirty="0" smtClean="0">
                <a:latin typeface="Times New Roman" pitchFamily="18" charset="0"/>
                <a:cs typeface="Times New Roman" pitchFamily="18" charset="0"/>
              </a:rPr>
              <a:t>RED primary dependence on membrane size</a:t>
            </a:r>
          </a:p>
          <a:p>
            <a:pPr lvl="1">
              <a:buFont typeface="Arial" pitchFamily="34" charset="0"/>
              <a:buChar char="•"/>
            </a:pPr>
            <a:r>
              <a:rPr lang="en-GB" sz="3800" dirty="0" smtClean="0">
                <a:latin typeface="Times New Roman" pitchFamily="18" charset="0"/>
                <a:cs typeface="Times New Roman" pitchFamily="18" charset="0"/>
              </a:rPr>
              <a:t>Low temperature differential in the SGPS system</a:t>
            </a:r>
          </a:p>
          <a:p>
            <a:pPr lvl="1">
              <a:buFont typeface="Arial" pitchFamily="34" charset="0"/>
              <a:buChar char="•"/>
            </a:pPr>
            <a:r>
              <a:rPr lang="en-GB" sz="3800" dirty="0" smtClean="0">
                <a:latin typeface="Times New Roman" pitchFamily="18" charset="0"/>
                <a:cs typeface="Times New Roman" pitchFamily="18" charset="0"/>
              </a:rPr>
              <a:t>The danger of salt water leaching into fresh ground water in the SGSP.</a:t>
            </a:r>
          </a:p>
          <a:p>
            <a:pPr lvl="1">
              <a:buFont typeface="Arial" pitchFamily="34" charset="0"/>
              <a:buChar char="•"/>
            </a:pPr>
            <a:r>
              <a:rPr lang="en-GB" sz="3800" dirty="0" smtClean="0">
                <a:latin typeface="Times New Roman" pitchFamily="18" charset="0"/>
                <a:cs typeface="Times New Roman" pitchFamily="18" charset="0"/>
              </a:rPr>
              <a:t>SGPS sunlight requirement</a:t>
            </a:r>
          </a:p>
          <a:p>
            <a:pPr lvl="1">
              <a:buNone/>
            </a:pPr>
            <a:endParaRPr lang="en-GB" dirty="0" smtClean="0">
              <a:latin typeface="Times New Roman" pitchFamily="18" charset="0"/>
              <a:cs typeface="Times New Roman" pitchFamily="18" charset="0"/>
            </a:endParaRPr>
          </a:p>
          <a:p>
            <a:endParaRPr lang="en-GB" dirty="0" smtClean="0">
              <a:latin typeface="Times New Roman" pitchFamily="18" charset="0"/>
              <a:cs typeface="Times New Roman" pitchFamily="18" charset="0"/>
            </a:endParaRPr>
          </a:p>
          <a:p>
            <a:endParaRPr lang="en-GB" dirty="0"/>
          </a:p>
        </p:txBody>
      </p:sp>
      <p:pic>
        <p:nvPicPr>
          <p:cNvPr id="4" name="Content Placeholder 3"/>
          <p:cNvPicPr>
            <a:picLocks noChangeAspect="1" noChangeArrowheads="1"/>
          </p:cNvPicPr>
          <p:nvPr/>
        </p:nvPicPr>
        <p:blipFill>
          <a:blip r:embed="rId2" cstate="print"/>
          <a:stretch>
            <a:fillRect/>
          </a:stretch>
        </p:blipFill>
        <p:spPr bwMode="auto">
          <a:xfrm>
            <a:off x="2286000" y="4191000"/>
            <a:ext cx="5754960" cy="2033736"/>
          </a:xfrm>
          <a:prstGeom prst="rect">
            <a:avLst/>
          </a:prstGeom>
          <a:noFill/>
          <a:ln w="9525">
            <a:noFill/>
            <a:miter lim="800000"/>
            <a:headEnd/>
            <a:tailEnd/>
          </a:ln>
        </p:spPr>
      </p:pic>
      <p:sp>
        <p:nvSpPr>
          <p:cNvPr id="5" name="Rectangle 4"/>
          <p:cNvSpPr/>
          <p:nvPr/>
        </p:nvSpPr>
        <p:spPr>
          <a:xfrm>
            <a:off x="2209800" y="6334780"/>
            <a:ext cx="5257800" cy="523220"/>
          </a:xfrm>
          <a:prstGeom prst="rect">
            <a:avLst/>
          </a:prstGeom>
        </p:spPr>
        <p:txBody>
          <a:bodyPr wrap="square">
            <a:spAutoFit/>
          </a:bodyPr>
          <a:lstStyle/>
          <a:p>
            <a:r>
              <a:rPr lang="en-GB" sz="1400" b="1" i="1" dirty="0" smtClean="0">
                <a:solidFill>
                  <a:prstClr val="black"/>
                </a:solidFill>
                <a:latin typeface="Times New Roman" pitchFamily="18" charset="0"/>
                <a:cs typeface="Times New Roman" pitchFamily="18" charset="0"/>
              </a:rPr>
              <a:t>Illustration of generation of energy by Pressure retarded osmosis method by Statkraft’s prototype plant</a:t>
            </a:r>
            <a:endParaRPr lang="en-GB" sz="1400" b="1" i="1" dirty="0">
              <a:solidFill>
                <a:prstClr val="black"/>
              </a:solidFill>
              <a:latin typeface="Times New Roman" pitchFamily="18" charset="0"/>
              <a:cs typeface="Times New Roman" pitchFamily="18" charset="0"/>
            </a:endParaRPr>
          </a:p>
        </p:txBody>
      </p:sp>
    </p:spTree>
    <p:extLst>
      <p:ext uri="{BB962C8B-B14F-4D97-AF65-F5344CB8AC3E}">
        <p14:creationId xmlns:p14="http://schemas.microsoft.com/office/powerpoint/2010/main" val="3316680260"/>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GB" dirty="0" smtClean="0"/>
              <a:t>BLUE ENERGY PARAMETERS: THE THEORY</a:t>
            </a:r>
            <a:endParaRPr lang="en-GB" dirty="0"/>
          </a:p>
        </p:txBody>
      </p:sp>
      <p:sp>
        <p:nvSpPr>
          <p:cNvPr id="3" name="Content Placeholder 2"/>
          <p:cNvSpPr>
            <a:spLocks noGrp="1"/>
          </p:cNvSpPr>
          <p:nvPr>
            <p:ph idx="1"/>
          </p:nvPr>
        </p:nvSpPr>
        <p:spPr>
          <a:xfrm>
            <a:off x="1295400" y="1371600"/>
            <a:ext cx="5715000" cy="5181600"/>
          </a:xfrm>
        </p:spPr>
        <p:txBody>
          <a:bodyPr>
            <a:normAutofit fontScale="85000" lnSpcReduction="10000"/>
          </a:bodyPr>
          <a:lstStyle/>
          <a:p>
            <a:r>
              <a:rPr lang="en-GB" dirty="0" smtClean="0">
                <a:latin typeface="Times New Roman" pitchFamily="18" charset="0"/>
                <a:cs typeface="Times New Roman" pitchFamily="18" charset="0"/>
              </a:rPr>
              <a:t>The Osmotic Processes:</a:t>
            </a:r>
          </a:p>
          <a:p>
            <a:pPr lvl="1"/>
            <a:r>
              <a:rPr lang="en-GB" dirty="0" smtClean="0">
                <a:latin typeface="Times New Roman" pitchFamily="18" charset="0"/>
                <a:cs typeface="Times New Roman" pitchFamily="18" charset="0"/>
              </a:rPr>
              <a:t>Semi-permeable membrane</a:t>
            </a:r>
          </a:p>
          <a:p>
            <a:pPr lvl="1"/>
            <a:r>
              <a:rPr lang="en-GB" dirty="0" smtClean="0">
                <a:latin typeface="Times New Roman" pitchFamily="18" charset="0"/>
                <a:cs typeface="Times New Roman" pitchFamily="18" charset="0"/>
              </a:rPr>
              <a:t>Osmotic pressure differential (</a:t>
            </a:r>
            <a:r>
              <a:rPr lang="el-GR" dirty="0" smtClean="0">
                <a:latin typeface="Times New Roman" pitchFamily="18" charset="0"/>
                <a:cs typeface="Times New Roman" pitchFamily="18" charset="0"/>
              </a:rPr>
              <a:t>Δπ</a:t>
            </a:r>
            <a:r>
              <a:rPr lang="en-GB" dirty="0" smtClean="0">
                <a:latin typeface="Times New Roman" pitchFamily="18" charset="0"/>
                <a:cs typeface="Times New Roman" pitchFamily="18" charset="0"/>
              </a:rPr>
              <a:t>)</a:t>
            </a:r>
          </a:p>
          <a:p>
            <a:pPr lvl="1"/>
            <a:r>
              <a:rPr lang="en-GB" dirty="0" smtClean="0">
                <a:latin typeface="Times New Roman" pitchFamily="18" charset="0"/>
                <a:cs typeface="Times New Roman" pitchFamily="18" charset="0"/>
              </a:rPr>
              <a:t>Hydraulic pressure (</a:t>
            </a:r>
            <a:r>
              <a:rPr lang="el-GR" dirty="0" smtClean="0">
                <a:latin typeface="Times New Roman" pitchFamily="18" charset="0"/>
                <a:cs typeface="Times New Roman" pitchFamily="18" charset="0"/>
              </a:rPr>
              <a:t>Δ</a:t>
            </a:r>
            <a:r>
              <a:rPr lang="en-GB" dirty="0" smtClean="0">
                <a:latin typeface="Times New Roman" pitchFamily="18" charset="0"/>
                <a:cs typeface="Times New Roman" pitchFamily="18" charset="0"/>
              </a:rPr>
              <a:t>P):applied pressure on the more concentrated or draw solution (DS) part of the system.</a:t>
            </a:r>
          </a:p>
          <a:p>
            <a:pPr lvl="1"/>
            <a:r>
              <a:rPr lang="el-GR" dirty="0" smtClean="0">
                <a:latin typeface="Times New Roman" pitchFamily="18" charset="0"/>
                <a:cs typeface="Times New Roman" pitchFamily="18" charset="0"/>
              </a:rPr>
              <a:t>Δ</a:t>
            </a:r>
            <a:r>
              <a:rPr lang="en-GB" dirty="0" smtClean="0">
                <a:latin typeface="Times New Roman" pitchFamily="18" charset="0"/>
                <a:cs typeface="Times New Roman" pitchFamily="18" charset="0"/>
              </a:rPr>
              <a:t>P&lt;</a:t>
            </a:r>
            <a:r>
              <a:rPr lang="el-GR" dirty="0" smtClean="0">
                <a:latin typeface="Times New Roman" pitchFamily="18" charset="0"/>
                <a:cs typeface="Times New Roman" pitchFamily="18" charset="0"/>
              </a:rPr>
              <a:t> Δπ</a:t>
            </a:r>
            <a:r>
              <a:rPr lang="en-GB" dirty="0" smtClean="0">
                <a:latin typeface="Times New Roman" pitchFamily="18" charset="0"/>
                <a:cs typeface="Times New Roman" pitchFamily="18" charset="0"/>
              </a:rPr>
              <a:t> so that flow is maintained in the direction of the DS</a:t>
            </a:r>
          </a:p>
          <a:p>
            <a:pPr lvl="1"/>
            <a:r>
              <a:rPr lang="en-GB" dirty="0" smtClean="0">
                <a:latin typeface="Times New Roman" pitchFamily="18" charset="0"/>
                <a:cs typeface="Times New Roman" pitchFamily="18" charset="0"/>
              </a:rPr>
              <a:t>Net water flux (J</a:t>
            </a:r>
            <a:r>
              <a:rPr lang="en-GB" baseline="-25000" dirty="0" smtClean="0">
                <a:latin typeface="Times New Roman" pitchFamily="18" charset="0"/>
                <a:cs typeface="Times New Roman" pitchFamily="18" charset="0"/>
              </a:rPr>
              <a:t>w</a:t>
            </a:r>
            <a:r>
              <a:rPr lang="en-GB" dirty="0" smtClean="0">
                <a:latin typeface="Times New Roman" pitchFamily="18" charset="0"/>
                <a:cs typeface="Times New Roman" pitchFamily="18" charset="0"/>
              </a:rPr>
              <a:t>) : the flow through the membrane expressed as flow/area</a:t>
            </a:r>
          </a:p>
          <a:p>
            <a:pPr lvl="2">
              <a:buNone/>
            </a:pPr>
            <a:r>
              <a:rPr lang="en-GB" b="1" i="1" dirty="0" smtClean="0">
                <a:latin typeface="Times New Roman" pitchFamily="18" charset="0"/>
                <a:cs typeface="Times New Roman" pitchFamily="18" charset="0"/>
              </a:rPr>
              <a:t>	J</a:t>
            </a:r>
            <a:r>
              <a:rPr lang="en-GB" b="1" i="1" baseline="-25000" dirty="0" smtClean="0">
                <a:latin typeface="Times New Roman" pitchFamily="18" charset="0"/>
                <a:cs typeface="Times New Roman" pitchFamily="18" charset="0"/>
              </a:rPr>
              <a:t>w  </a:t>
            </a:r>
            <a:r>
              <a:rPr lang="en-GB" b="1" i="1" dirty="0" smtClean="0">
                <a:latin typeface="Times New Roman" pitchFamily="18" charset="0"/>
                <a:cs typeface="Times New Roman" pitchFamily="18" charset="0"/>
              </a:rPr>
              <a:t>= A(</a:t>
            </a:r>
            <a:r>
              <a:rPr lang="el-GR" b="1" i="1" dirty="0" smtClean="0">
                <a:latin typeface="Times New Roman" pitchFamily="18" charset="0"/>
                <a:cs typeface="Times New Roman" pitchFamily="18" charset="0"/>
              </a:rPr>
              <a:t>Δπ</a:t>
            </a:r>
            <a:r>
              <a:rPr lang="en-GB" b="1" i="1" dirty="0" smtClean="0">
                <a:latin typeface="Times New Roman" pitchFamily="18" charset="0"/>
                <a:cs typeface="Times New Roman" pitchFamily="18" charset="0"/>
              </a:rPr>
              <a:t>-</a:t>
            </a:r>
            <a:r>
              <a:rPr lang="el-GR" b="1" i="1" dirty="0" smtClean="0">
                <a:latin typeface="Times New Roman" pitchFamily="18" charset="0"/>
                <a:cs typeface="Times New Roman" pitchFamily="18" charset="0"/>
              </a:rPr>
              <a:t> Δ</a:t>
            </a:r>
            <a:r>
              <a:rPr lang="en-GB" b="1" i="1" dirty="0" smtClean="0">
                <a:latin typeface="Times New Roman" pitchFamily="18" charset="0"/>
                <a:cs typeface="Times New Roman" pitchFamily="18" charset="0"/>
              </a:rPr>
              <a:t>P)	</a:t>
            </a:r>
            <a:r>
              <a:rPr lang="en-GB" dirty="0" smtClean="0">
                <a:latin typeface="Times New Roman" pitchFamily="18" charset="0"/>
                <a:cs typeface="Times New Roman" pitchFamily="18" charset="0"/>
              </a:rPr>
              <a:t>		</a:t>
            </a:r>
            <a:r>
              <a:rPr lang="en-GB" b="1" i="1" dirty="0" smtClean="0">
                <a:latin typeface="Times New Roman" pitchFamily="18" charset="0"/>
                <a:cs typeface="Times New Roman" pitchFamily="18" charset="0"/>
              </a:rPr>
              <a:t>(1)</a:t>
            </a:r>
          </a:p>
          <a:p>
            <a:pPr lvl="2">
              <a:buNone/>
            </a:pPr>
            <a:r>
              <a:rPr lang="en-GB" i="1" dirty="0" smtClean="0">
                <a:latin typeface="Times New Roman" pitchFamily="18" charset="0"/>
                <a:cs typeface="Times New Roman" pitchFamily="18" charset="0"/>
              </a:rPr>
              <a:t>	[where A is the water permeability coefficient of the membrane]</a:t>
            </a:r>
            <a:endParaRPr lang="en-GB" i="1" baseline="-25000" dirty="0" smtClean="0">
              <a:latin typeface="Times New Roman" pitchFamily="18" charset="0"/>
              <a:cs typeface="Times New Roman" pitchFamily="18" charset="0"/>
            </a:endParaRPr>
          </a:p>
        </p:txBody>
      </p:sp>
      <p:sp>
        <p:nvSpPr>
          <p:cNvPr id="6146"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GB"/>
          </a:p>
        </p:txBody>
      </p:sp>
      <p:pic>
        <p:nvPicPr>
          <p:cNvPr id="6145" name="Picture 1"/>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0" y="0"/>
            <a:ext cx="133350" cy="190500"/>
          </a:xfrm>
          <a:prstGeom prst="rect">
            <a:avLst/>
          </a:prstGeom>
          <a:noFill/>
        </p:spPr>
      </p:pic>
      <p:sp>
        <p:nvSpPr>
          <p:cNvPr id="6148"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GB"/>
          </a:p>
        </p:txBody>
      </p:sp>
      <p:pic>
        <p:nvPicPr>
          <p:cNvPr id="6147" name="Picture 3"/>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0" y="0"/>
            <a:ext cx="133350" cy="190500"/>
          </a:xfrm>
          <a:prstGeom prst="rect">
            <a:avLst/>
          </a:prstGeom>
          <a:noFill/>
        </p:spPr>
      </p:pic>
      <p:sp>
        <p:nvSpPr>
          <p:cNvPr id="6150" name="Rectangle 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GB"/>
          </a:p>
        </p:txBody>
      </p:sp>
      <p:pic>
        <p:nvPicPr>
          <p:cNvPr id="6152" name="Picture 8" descr="C:\Users\chrisworld\Dropbox\SPRING2011\EME580\PROJECT\PRO-presure.jpg"/>
          <p:cNvPicPr>
            <a:picLocks noChangeAspect="1" noChangeArrowheads="1"/>
          </p:cNvPicPr>
          <p:nvPr/>
        </p:nvPicPr>
        <p:blipFill>
          <a:blip r:embed="rId3" cstate="print"/>
          <a:srcRect/>
          <a:stretch>
            <a:fillRect/>
          </a:stretch>
        </p:blipFill>
        <p:spPr bwMode="auto">
          <a:xfrm>
            <a:off x="6905625" y="1981200"/>
            <a:ext cx="2238375" cy="3076575"/>
          </a:xfrm>
          <a:prstGeom prst="rect">
            <a:avLst/>
          </a:prstGeom>
          <a:noFill/>
        </p:spPr>
      </p:pic>
    </p:spTree>
    <p:extLst>
      <p:ext uri="{BB962C8B-B14F-4D97-AF65-F5344CB8AC3E}">
        <p14:creationId xmlns:p14="http://schemas.microsoft.com/office/powerpoint/2010/main" val="3368517502"/>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GB" cap="all" dirty="0" smtClean="0"/>
              <a:t>Salt permeability</a:t>
            </a:r>
            <a:endParaRPr lang="en-GB" cap="all" dirty="0"/>
          </a:p>
        </p:txBody>
      </p:sp>
      <p:sp>
        <p:nvSpPr>
          <p:cNvPr id="3" name="Content Placeholder 2"/>
          <p:cNvSpPr>
            <a:spLocks noGrp="1"/>
          </p:cNvSpPr>
          <p:nvPr>
            <p:ph idx="1"/>
          </p:nvPr>
        </p:nvSpPr>
        <p:spPr>
          <a:xfrm>
            <a:off x="1295400" y="1676400"/>
            <a:ext cx="7620000" cy="4953000"/>
          </a:xfrm>
        </p:spPr>
        <p:txBody>
          <a:bodyPr>
            <a:normAutofit fontScale="92500" lnSpcReduction="20000"/>
          </a:bodyPr>
          <a:lstStyle/>
          <a:p>
            <a:r>
              <a:rPr lang="en-GB" dirty="0" smtClean="0">
                <a:latin typeface="Times New Roman" pitchFamily="18" charset="0"/>
                <a:cs typeface="Times New Roman" pitchFamily="18" charset="0"/>
              </a:rPr>
              <a:t>Salt permeability Coefficient (B)</a:t>
            </a:r>
          </a:p>
          <a:p>
            <a:pPr lvl="1"/>
            <a:r>
              <a:rPr lang="en-GB" dirty="0" smtClean="0">
                <a:latin typeface="Times New Roman" pitchFamily="18" charset="0"/>
                <a:cs typeface="Times New Roman" pitchFamily="18" charset="0"/>
              </a:rPr>
              <a:t>Gives a measure of the membrane’s ability to allow reverse salt diffusion(from RO experiments)</a:t>
            </a:r>
          </a:p>
          <a:p>
            <a:pPr lvl="1"/>
            <a:r>
              <a:rPr lang="en-GB" dirty="0" smtClean="0">
                <a:latin typeface="Times New Roman" pitchFamily="18" charset="0"/>
                <a:cs typeface="Times New Roman" pitchFamily="18" charset="0"/>
              </a:rPr>
              <a:t>This effect reduces osmotic pressure</a:t>
            </a:r>
          </a:p>
          <a:p>
            <a:pPr lvl="1"/>
            <a:r>
              <a:rPr lang="en-GB" dirty="0" smtClean="0">
                <a:latin typeface="Times New Roman" pitchFamily="18" charset="0"/>
                <a:cs typeface="Times New Roman" pitchFamily="18" charset="0"/>
              </a:rPr>
              <a:t>The smaller  the ‘B’ the better the system</a:t>
            </a:r>
          </a:p>
          <a:p>
            <a:pPr lvl="2">
              <a:buNone/>
            </a:pPr>
            <a:r>
              <a:rPr lang="en-GB" b="1" i="1" dirty="0" smtClean="0">
                <a:latin typeface="Times New Roman" pitchFamily="18" charset="0"/>
                <a:cs typeface="Times New Roman" pitchFamily="18" charset="0"/>
              </a:rPr>
              <a:t>B	 = A(1-R)(</a:t>
            </a:r>
            <a:r>
              <a:rPr lang="el-GR" b="1" i="1" dirty="0" smtClean="0">
                <a:latin typeface="Times New Roman" pitchFamily="18" charset="0"/>
                <a:cs typeface="Times New Roman" pitchFamily="18" charset="0"/>
              </a:rPr>
              <a:t>Δ</a:t>
            </a:r>
            <a:r>
              <a:rPr lang="en-GB" b="1" i="1" dirty="0" smtClean="0">
                <a:latin typeface="Times New Roman" pitchFamily="18" charset="0"/>
                <a:cs typeface="Times New Roman" pitchFamily="18" charset="0"/>
              </a:rPr>
              <a:t>P-</a:t>
            </a:r>
            <a:r>
              <a:rPr lang="el-GR" b="1" i="1" dirty="0" smtClean="0">
                <a:latin typeface="Times New Roman" pitchFamily="18" charset="0"/>
                <a:cs typeface="Times New Roman" pitchFamily="18" charset="0"/>
              </a:rPr>
              <a:t>Δπ</a:t>
            </a:r>
            <a:r>
              <a:rPr lang="en-GB" b="1" i="1" dirty="0" smtClean="0">
                <a:latin typeface="Times New Roman" pitchFamily="18" charset="0"/>
                <a:cs typeface="Times New Roman" pitchFamily="18" charset="0"/>
              </a:rPr>
              <a:t>)  / R			(2)</a:t>
            </a:r>
            <a:endParaRPr lang="en-GB" b="1" i="1" u="sng" dirty="0" smtClean="0">
              <a:latin typeface="Times New Roman" pitchFamily="18" charset="0"/>
              <a:cs typeface="Times New Roman" pitchFamily="18" charset="0"/>
            </a:endParaRPr>
          </a:p>
          <a:p>
            <a:pPr lvl="2">
              <a:buNone/>
            </a:pPr>
            <a:r>
              <a:rPr lang="en-GB" b="1" i="1" dirty="0" smtClean="0">
                <a:latin typeface="Times New Roman" pitchFamily="18" charset="0"/>
                <a:cs typeface="Times New Roman" pitchFamily="18" charset="0"/>
              </a:rPr>
              <a:t>		     </a:t>
            </a:r>
          </a:p>
          <a:p>
            <a:pPr lvl="2">
              <a:buNone/>
            </a:pPr>
            <a:r>
              <a:rPr lang="en-GB" b="1" i="1" dirty="0" smtClean="0">
                <a:latin typeface="Times New Roman" pitchFamily="18" charset="0"/>
                <a:cs typeface="Times New Roman" pitchFamily="18" charset="0"/>
              </a:rPr>
              <a:t>Where R , the salt rejection is given by</a:t>
            </a:r>
          </a:p>
          <a:p>
            <a:pPr lvl="2">
              <a:buNone/>
            </a:pPr>
            <a:r>
              <a:rPr lang="en-GB" b="1" i="1" dirty="0" smtClean="0">
                <a:latin typeface="Times New Roman" pitchFamily="18" charset="0"/>
                <a:cs typeface="Times New Roman" pitchFamily="18" charset="0"/>
              </a:rPr>
              <a:t>R = 1 – (C</a:t>
            </a:r>
            <a:r>
              <a:rPr lang="en-GB" b="1" i="1" baseline="-25000" dirty="0" smtClean="0">
                <a:latin typeface="Times New Roman" pitchFamily="18" charset="0"/>
                <a:cs typeface="Times New Roman" pitchFamily="18" charset="0"/>
              </a:rPr>
              <a:t>D,M</a:t>
            </a:r>
            <a:r>
              <a:rPr lang="en-GB" b="1" i="1" dirty="0" smtClean="0">
                <a:latin typeface="Times New Roman" pitchFamily="18" charset="0"/>
                <a:cs typeface="Times New Roman" pitchFamily="18" charset="0"/>
              </a:rPr>
              <a:t>  /  C</a:t>
            </a:r>
            <a:r>
              <a:rPr lang="en-GB" b="1" i="1" baseline="-25000" dirty="0" smtClean="0">
                <a:latin typeface="Times New Roman" pitchFamily="18" charset="0"/>
                <a:cs typeface="Times New Roman" pitchFamily="18" charset="0"/>
              </a:rPr>
              <a:t>F,M</a:t>
            </a:r>
            <a:r>
              <a:rPr lang="en-GB" b="1" i="1" dirty="0" smtClean="0">
                <a:latin typeface="Times New Roman" pitchFamily="18" charset="0"/>
                <a:cs typeface="Times New Roman" pitchFamily="18" charset="0"/>
              </a:rPr>
              <a:t>)			(3)</a:t>
            </a:r>
            <a:endParaRPr lang="en-GB" b="1" i="1" u="sng" dirty="0" smtClean="0">
              <a:latin typeface="Times New Roman" pitchFamily="18" charset="0"/>
              <a:cs typeface="Times New Roman" pitchFamily="18" charset="0"/>
            </a:endParaRPr>
          </a:p>
          <a:p>
            <a:pPr lvl="2">
              <a:buNone/>
            </a:pPr>
            <a:r>
              <a:rPr lang="en-GB" b="1" i="1" dirty="0" smtClean="0">
                <a:latin typeface="Times New Roman" pitchFamily="18" charset="0"/>
                <a:cs typeface="Times New Roman" pitchFamily="18" charset="0"/>
              </a:rPr>
              <a:t>	</a:t>
            </a:r>
            <a:endParaRPr lang="en-GB" b="1" i="1" baseline="-25000" dirty="0" smtClean="0">
              <a:latin typeface="Times New Roman" pitchFamily="18" charset="0"/>
              <a:cs typeface="Times New Roman" pitchFamily="18" charset="0"/>
            </a:endParaRPr>
          </a:p>
          <a:p>
            <a:pPr lvl="2">
              <a:buNone/>
            </a:pPr>
            <a:r>
              <a:rPr lang="en-GB" sz="2600" i="1" baseline="-25000" dirty="0" smtClean="0">
                <a:latin typeface="Times New Roman" pitchFamily="18" charset="0"/>
                <a:cs typeface="Times New Roman" pitchFamily="18" charset="0"/>
              </a:rPr>
              <a:t>Where</a:t>
            </a:r>
            <a:r>
              <a:rPr lang="en-GB" sz="2600" i="1" dirty="0" smtClean="0">
                <a:latin typeface="Times New Roman" pitchFamily="18" charset="0"/>
                <a:cs typeface="Times New Roman" pitchFamily="18" charset="0"/>
              </a:rPr>
              <a:t> C</a:t>
            </a:r>
            <a:r>
              <a:rPr lang="en-GB" sz="2600" i="1" baseline="-25000" dirty="0" smtClean="0">
                <a:latin typeface="Times New Roman" pitchFamily="18" charset="0"/>
                <a:cs typeface="Times New Roman" pitchFamily="18" charset="0"/>
              </a:rPr>
              <a:t>D,M is the salt concentration of the draw solution at the membrane</a:t>
            </a:r>
            <a:r>
              <a:rPr lang="en-GB" sz="2600" i="1" dirty="0" smtClean="0">
                <a:latin typeface="Times New Roman" pitchFamily="18" charset="0"/>
                <a:cs typeface="Times New Roman" pitchFamily="18" charset="0"/>
              </a:rPr>
              <a:t> </a:t>
            </a:r>
            <a:r>
              <a:rPr lang="en-GB" sz="2600" i="1" baseline="-25000" dirty="0" smtClean="0">
                <a:latin typeface="Times New Roman" pitchFamily="18" charset="0"/>
                <a:cs typeface="Times New Roman" pitchFamily="18" charset="0"/>
              </a:rPr>
              <a:t>surface and  </a:t>
            </a:r>
            <a:r>
              <a:rPr lang="en-GB" sz="2600" i="1" dirty="0" smtClean="0">
                <a:latin typeface="Times New Roman" pitchFamily="18" charset="0"/>
                <a:cs typeface="Times New Roman" pitchFamily="18" charset="0"/>
              </a:rPr>
              <a:t>C</a:t>
            </a:r>
            <a:r>
              <a:rPr lang="en-GB" sz="2600" i="1" baseline="-25000" dirty="0" smtClean="0">
                <a:latin typeface="Times New Roman" pitchFamily="18" charset="0"/>
                <a:cs typeface="Times New Roman" pitchFamily="18" charset="0"/>
              </a:rPr>
              <a:t>F,M  is the salt concentration of the feed solution at the membrane </a:t>
            </a:r>
            <a:endParaRPr lang="en-GB" sz="2600" i="1" baseline="-25000" dirty="0">
              <a:latin typeface="Times New Roman" pitchFamily="18" charset="0"/>
              <a:cs typeface="Times New Roman" pitchFamily="18" charset="0"/>
            </a:endParaRPr>
          </a:p>
        </p:txBody>
      </p:sp>
    </p:spTree>
    <p:extLst>
      <p:ext uri="{BB962C8B-B14F-4D97-AF65-F5344CB8AC3E}">
        <p14:creationId xmlns:p14="http://schemas.microsoft.com/office/powerpoint/2010/main" val="989482845"/>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cap="all" dirty="0" smtClean="0"/>
              <a:t>Concentration Polarization</a:t>
            </a:r>
            <a:endParaRPr lang="en-GB" cap="all" dirty="0"/>
          </a:p>
        </p:txBody>
      </p:sp>
      <p:sp>
        <p:nvSpPr>
          <p:cNvPr id="3" name="Content Placeholder 2"/>
          <p:cNvSpPr>
            <a:spLocks noGrp="1"/>
          </p:cNvSpPr>
          <p:nvPr>
            <p:ph idx="1"/>
          </p:nvPr>
        </p:nvSpPr>
        <p:spPr>
          <a:xfrm>
            <a:off x="0" y="1524000"/>
            <a:ext cx="7315200" cy="5334000"/>
          </a:xfrm>
        </p:spPr>
        <p:txBody>
          <a:bodyPr>
            <a:noAutofit/>
          </a:bodyPr>
          <a:lstStyle/>
          <a:p>
            <a:r>
              <a:rPr lang="en-GB" sz="1600" dirty="0" smtClean="0">
                <a:latin typeface="Times New Roman" pitchFamily="18" charset="0"/>
                <a:cs typeface="Times New Roman" pitchFamily="18" charset="0"/>
              </a:rPr>
              <a:t>Concentration or depletion of solutes near an interface</a:t>
            </a:r>
          </a:p>
          <a:p>
            <a:r>
              <a:rPr lang="en-GB" sz="1600" dirty="0" smtClean="0">
                <a:latin typeface="Times New Roman" pitchFamily="18" charset="0"/>
                <a:cs typeface="Times New Roman" pitchFamily="18" charset="0"/>
              </a:rPr>
              <a:t>Also reduces effective osmotic pressure difference</a:t>
            </a:r>
          </a:p>
          <a:p>
            <a:r>
              <a:rPr lang="en-GB" sz="1600" dirty="0" smtClean="0">
                <a:latin typeface="Times New Roman" pitchFamily="18" charset="0"/>
                <a:cs typeface="Times New Roman" pitchFamily="18" charset="0"/>
              </a:rPr>
              <a:t>Occurs externally (external concentration polarization-ECP) on the dense layer side and internally (internal concentration polarization-ICP) in the support layer side.</a:t>
            </a:r>
          </a:p>
          <a:p>
            <a:r>
              <a:rPr lang="en-GB" sz="1600" dirty="0" smtClean="0">
                <a:latin typeface="Times New Roman" pitchFamily="18" charset="0"/>
                <a:cs typeface="Times New Roman" pitchFamily="18" charset="0"/>
              </a:rPr>
              <a:t>ECP modulus is given by:</a:t>
            </a:r>
          </a:p>
          <a:p>
            <a:pPr lvl="1">
              <a:buNone/>
            </a:pPr>
            <a:r>
              <a:rPr lang="en-GB" sz="1600" b="1" i="1" dirty="0" smtClean="0">
                <a:latin typeface="Times New Roman" pitchFamily="18" charset="0"/>
                <a:cs typeface="Times New Roman" pitchFamily="18" charset="0"/>
              </a:rPr>
              <a:t>	</a:t>
            </a:r>
            <a:r>
              <a:rPr lang="el-GR" sz="1600" b="1" i="1" dirty="0" smtClean="0">
                <a:latin typeface="Times New Roman" pitchFamily="18" charset="0"/>
                <a:cs typeface="Times New Roman" pitchFamily="18" charset="0"/>
              </a:rPr>
              <a:t>π</a:t>
            </a:r>
            <a:r>
              <a:rPr lang="en-GB" sz="1600" b="1" i="1" baseline="-25000" dirty="0" smtClean="0">
                <a:latin typeface="Times New Roman" pitchFamily="18" charset="0"/>
                <a:cs typeface="Times New Roman" pitchFamily="18" charset="0"/>
              </a:rPr>
              <a:t>D,M  </a:t>
            </a:r>
            <a:r>
              <a:rPr lang="en-GB" sz="1600" b="1" i="1" dirty="0" smtClean="0">
                <a:latin typeface="Times New Roman" pitchFamily="18" charset="0"/>
                <a:cs typeface="Times New Roman" pitchFamily="18" charset="0"/>
              </a:rPr>
              <a:t>/</a:t>
            </a:r>
            <a:r>
              <a:rPr lang="el-GR" sz="1600" b="1" i="1" dirty="0" smtClean="0">
                <a:latin typeface="Times New Roman" pitchFamily="18" charset="0"/>
                <a:cs typeface="Times New Roman" pitchFamily="18" charset="0"/>
              </a:rPr>
              <a:t>π</a:t>
            </a:r>
            <a:r>
              <a:rPr lang="en-GB" sz="1600" b="1" i="1" baseline="-25000" dirty="0" err="1" smtClean="0">
                <a:latin typeface="Times New Roman" pitchFamily="18" charset="0"/>
                <a:cs typeface="Times New Roman" pitchFamily="18" charset="0"/>
              </a:rPr>
              <a:t>D,b</a:t>
            </a:r>
            <a:r>
              <a:rPr lang="en-GB" sz="1600" b="1" i="1" baseline="-25000" dirty="0" smtClean="0">
                <a:latin typeface="Times New Roman" pitchFamily="18" charset="0"/>
                <a:cs typeface="Times New Roman" pitchFamily="18" charset="0"/>
              </a:rPr>
              <a:t>	</a:t>
            </a:r>
            <a:r>
              <a:rPr lang="en-GB" sz="1600" b="1" i="1" dirty="0" smtClean="0">
                <a:latin typeface="Times New Roman" pitchFamily="18" charset="0"/>
                <a:cs typeface="Times New Roman" pitchFamily="18" charset="0"/>
              </a:rPr>
              <a:t> = exp (- </a:t>
            </a:r>
            <a:r>
              <a:rPr lang="en-GB" sz="1600" b="1" i="1" u="sng" dirty="0" smtClean="0">
                <a:latin typeface="Times New Roman" pitchFamily="18" charset="0"/>
                <a:cs typeface="Times New Roman" pitchFamily="18" charset="0"/>
              </a:rPr>
              <a:t>J</a:t>
            </a:r>
            <a:r>
              <a:rPr lang="en-GB" sz="1600" b="1" i="1" u="sng" baseline="-25000" dirty="0" smtClean="0">
                <a:latin typeface="Times New Roman" pitchFamily="18" charset="0"/>
                <a:cs typeface="Times New Roman" pitchFamily="18" charset="0"/>
              </a:rPr>
              <a:t>w </a:t>
            </a:r>
            <a:r>
              <a:rPr lang="en-GB" sz="1600" b="1" i="1" dirty="0" smtClean="0">
                <a:latin typeface="Times New Roman" pitchFamily="18" charset="0"/>
                <a:cs typeface="Times New Roman" pitchFamily="18" charset="0"/>
              </a:rPr>
              <a:t>/k)				(4)</a:t>
            </a:r>
          </a:p>
          <a:p>
            <a:pPr lvl="1">
              <a:buNone/>
            </a:pPr>
            <a:r>
              <a:rPr lang="en-GB" sz="1600" i="1" dirty="0" smtClean="0">
                <a:latin typeface="Times New Roman" pitchFamily="18" charset="0"/>
                <a:cs typeface="Times New Roman" pitchFamily="18" charset="0"/>
              </a:rPr>
              <a:t>Where </a:t>
            </a:r>
            <a:r>
              <a:rPr lang="el-GR" sz="1600" i="1" dirty="0" smtClean="0">
                <a:latin typeface="Times New Roman" pitchFamily="18" charset="0"/>
                <a:cs typeface="Times New Roman" pitchFamily="18" charset="0"/>
              </a:rPr>
              <a:t>π</a:t>
            </a:r>
            <a:r>
              <a:rPr lang="en-GB" sz="1600" i="1" baseline="-25000" dirty="0" smtClean="0">
                <a:latin typeface="Times New Roman" pitchFamily="18" charset="0"/>
                <a:cs typeface="Times New Roman" pitchFamily="18" charset="0"/>
              </a:rPr>
              <a:t>D,M  </a:t>
            </a:r>
            <a:r>
              <a:rPr lang="en-GB" sz="1600" i="1" dirty="0" smtClean="0">
                <a:latin typeface="Times New Roman" pitchFamily="18" charset="0"/>
                <a:cs typeface="Times New Roman" pitchFamily="18" charset="0"/>
              </a:rPr>
              <a:t>is the osmotic pressure at the membrane surface ; </a:t>
            </a:r>
            <a:r>
              <a:rPr lang="el-GR" sz="1600" i="1" dirty="0" smtClean="0">
                <a:latin typeface="Times New Roman" pitchFamily="18" charset="0"/>
                <a:cs typeface="Times New Roman" pitchFamily="18" charset="0"/>
              </a:rPr>
              <a:t>π</a:t>
            </a:r>
            <a:r>
              <a:rPr lang="en-GB" sz="1600" i="1" baseline="-25000" dirty="0" err="1" smtClean="0">
                <a:latin typeface="Times New Roman" pitchFamily="18" charset="0"/>
                <a:cs typeface="Times New Roman" pitchFamily="18" charset="0"/>
              </a:rPr>
              <a:t>D,b</a:t>
            </a:r>
            <a:r>
              <a:rPr lang="en-GB" sz="1600" i="1" baseline="-25000" dirty="0" smtClean="0">
                <a:latin typeface="Times New Roman" pitchFamily="18" charset="0"/>
                <a:cs typeface="Times New Roman" pitchFamily="18" charset="0"/>
              </a:rPr>
              <a:t> </a:t>
            </a:r>
            <a:r>
              <a:rPr lang="en-GB" sz="1600" i="1" dirty="0" smtClean="0">
                <a:latin typeface="Times New Roman" pitchFamily="18" charset="0"/>
                <a:cs typeface="Times New Roman" pitchFamily="18" charset="0"/>
              </a:rPr>
              <a:t>is the bulk osmotic pressure of the draw solution and k is the mass transfer coefficient </a:t>
            </a:r>
          </a:p>
          <a:p>
            <a:r>
              <a:rPr lang="en-GB" sz="1600" dirty="0" smtClean="0">
                <a:latin typeface="Times New Roman" pitchFamily="18" charset="0"/>
                <a:cs typeface="Times New Roman" pitchFamily="18" charset="0"/>
              </a:rPr>
              <a:t>Taking into consideration the ECP and ICP effects, and assuming that                 </a:t>
            </a:r>
            <a:r>
              <a:rPr lang="en-GB" sz="1600" b="1" i="1" dirty="0" err="1" smtClean="0">
                <a:latin typeface="Times New Roman" pitchFamily="18" charset="0"/>
                <a:cs typeface="Times New Roman" pitchFamily="18" charset="0"/>
              </a:rPr>
              <a:t>C</a:t>
            </a:r>
            <a:r>
              <a:rPr lang="en-GB" sz="1600" b="1" i="1" baseline="-25000" dirty="0" err="1" smtClean="0">
                <a:latin typeface="Times New Roman" pitchFamily="18" charset="0"/>
                <a:cs typeface="Times New Roman" pitchFamily="18" charset="0"/>
              </a:rPr>
              <a:t>F,b</a:t>
            </a:r>
            <a:r>
              <a:rPr lang="en-GB" sz="1600" b="1" i="1" dirty="0" smtClean="0">
                <a:latin typeface="Times New Roman" pitchFamily="18" charset="0"/>
                <a:cs typeface="Times New Roman" pitchFamily="18" charset="0"/>
              </a:rPr>
              <a:t>  /  C</a:t>
            </a:r>
            <a:r>
              <a:rPr lang="en-GB" sz="1600" b="1" i="1" baseline="-25000" dirty="0" smtClean="0">
                <a:latin typeface="Times New Roman" pitchFamily="18" charset="0"/>
                <a:cs typeface="Times New Roman" pitchFamily="18" charset="0"/>
              </a:rPr>
              <a:t>D,M </a:t>
            </a:r>
            <a:r>
              <a:rPr lang="en-GB" sz="1600" b="1" i="1" dirty="0" smtClean="0">
                <a:latin typeface="Times New Roman" pitchFamily="18" charset="0"/>
                <a:cs typeface="Times New Roman" pitchFamily="18" charset="0"/>
              </a:rPr>
              <a:t>= </a:t>
            </a:r>
            <a:r>
              <a:rPr lang="el-GR" sz="1600" b="1" i="1" dirty="0" smtClean="0">
                <a:latin typeface="Times New Roman" pitchFamily="18" charset="0"/>
                <a:cs typeface="Times New Roman" pitchFamily="18" charset="0"/>
              </a:rPr>
              <a:t>π</a:t>
            </a:r>
            <a:r>
              <a:rPr lang="en-GB" sz="1600" b="1" i="1" baseline="-25000" dirty="0" err="1" smtClean="0">
                <a:latin typeface="Times New Roman" pitchFamily="18" charset="0"/>
                <a:cs typeface="Times New Roman" pitchFamily="18" charset="0"/>
              </a:rPr>
              <a:t>F,b</a:t>
            </a:r>
            <a:r>
              <a:rPr lang="en-GB" sz="1600" b="1" i="1" baseline="-25000" dirty="0" smtClean="0">
                <a:latin typeface="Times New Roman" pitchFamily="18" charset="0"/>
                <a:cs typeface="Times New Roman" pitchFamily="18" charset="0"/>
              </a:rPr>
              <a:t>,  </a:t>
            </a:r>
            <a:r>
              <a:rPr lang="en-GB" sz="1600" b="1" i="1" dirty="0" smtClean="0">
                <a:latin typeface="Times New Roman" pitchFamily="18" charset="0"/>
                <a:cs typeface="Times New Roman" pitchFamily="18" charset="0"/>
              </a:rPr>
              <a:t>/</a:t>
            </a:r>
            <a:r>
              <a:rPr lang="el-GR" sz="1600" b="1" i="1" dirty="0" smtClean="0">
                <a:latin typeface="Times New Roman" pitchFamily="18" charset="0"/>
                <a:cs typeface="Times New Roman" pitchFamily="18" charset="0"/>
              </a:rPr>
              <a:t>π</a:t>
            </a:r>
            <a:r>
              <a:rPr lang="en-GB" sz="1600" b="1" i="1" baseline="-25000" dirty="0" err="1" smtClean="0">
                <a:latin typeface="Times New Roman" pitchFamily="18" charset="0"/>
                <a:cs typeface="Times New Roman" pitchFamily="18" charset="0"/>
              </a:rPr>
              <a:t>D,m</a:t>
            </a:r>
            <a:r>
              <a:rPr lang="en-GB" sz="1600" b="1" i="1" dirty="0" smtClean="0">
                <a:latin typeface="Times New Roman" pitchFamily="18" charset="0"/>
                <a:cs typeface="Times New Roman" pitchFamily="18" charset="0"/>
              </a:rPr>
              <a:t> </a:t>
            </a:r>
            <a:r>
              <a:rPr lang="en-GB" sz="1600" dirty="0" smtClean="0">
                <a:latin typeface="Times New Roman" pitchFamily="18" charset="0"/>
                <a:cs typeface="Times New Roman" pitchFamily="18" charset="0"/>
              </a:rPr>
              <a:t>the water flux equation results to:</a:t>
            </a:r>
          </a:p>
          <a:p>
            <a:pPr>
              <a:buNone/>
            </a:pPr>
            <a:r>
              <a:rPr lang="en-GB" sz="1400" b="1" i="1" dirty="0" err="1" smtClean="0">
                <a:latin typeface="Times New Roman" pitchFamily="18" charset="0"/>
                <a:cs typeface="Times New Roman" pitchFamily="18" charset="0"/>
              </a:rPr>
              <a:t>J</a:t>
            </a:r>
            <a:r>
              <a:rPr lang="en-GB" sz="1400" b="1" i="1" baseline="-25000" dirty="0" err="1" smtClean="0">
                <a:latin typeface="Times New Roman" pitchFamily="18" charset="0"/>
                <a:cs typeface="Times New Roman" pitchFamily="18" charset="0"/>
              </a:rPr>
              <a:t>w</a:t>
            </a:r>
            <a:r>
              <a:rPr lang="en-GB" sz="1400" b="1" i="1" baseline="-25000" dirty="0" smtClean="0">
                <a:latin typeface="Times New Roman" pitchFamily="18" charset="0"/>
                <a:cs typeface="Times New Roman" pitchFamily="18" charset="0"/>
              </a:rPr>
              <a:t>  </a:t>
            </a:r>
            <a:r>
              <a:rPr lang="en-GB" sz="1400" b="1" i="1" dirty="0" smtClean="0">
                <a:latin typeface="Times New Roman" pitchFamily="18" charset="0"/>
                <a:cs typeface="Times New Roman" pitchFamily="18" charset="0"/>
              </a:rPr>
              <a:t>= A[</a:t>
            </a:r>
            <a:r>
              <a:rPr lang="el-GR" sz="1400" b="1" i="1" dirty="0" smtClean="0">
                <a:latin typeface="Times New Roman" pitchFamily="18" charset="0"/>
                <a:cs typeface="Times New Roman" pitchFamily="18" charset="0"/>
              </a:rPr>
              <a:t>π</a:t>
            </a:r>
            <a:r>
              <a:rPr lang="en-GB" sz="1400" b="1" i="1" baseline="-25000" dirty="0" smtClean="0">
                <a:latin typeface="Times New Roman" pitchFamily="18" charset="0"/>
                <a:cs typeface="Times New Roman" pitchFamily="18" charset="0"/>
              </a:rPr>
              <a:t>D,b </a:t>
            </a:r>
            <a:r>
              <a:rPr lang="en-GB" sz="1400" b="1" i="1" dirty="0" smtClean="0">
                <a:latin typeface="Times New Roman" pitchFamily="18" charset="0"/>
                <a:cs typeface="Times New Roman" pitchFamily="18" charset="0"/>
              </a:rPr>
              <a:t>exp (- J</a:t>
            </a:r>
            <a:r>
              <a:rPr lang="en-GB" sz="1400" b="1" i="1" baseline="-25000" dirty="0" smtClean="0">
                <a:latin typeface="Times New Roman" pitchFamily="18" charset="0"/>
                <a:cs typeface="Times New Roman" pitchFamily="18" charset="0"/>
              </a:rPr>
              <a:t>w</a:t>
            </a:r>
            <a:r>
              <a:rPr lang="en-GB" sz="1400" b="1" i="1" u="sng" baseline="-25000" dirty="0" smtClean="0">
                <a:latin typeface="Times New Roman" pitchFamily="18" charset="0"/>
                <a:cs typeface="Times New Roman" pitchFamily="18" charset="0"/>
              </a:rPr>
              <a:t> </a:t>
            </a:r>
            <a:r>
              <a:rPr lang="en-GB" sz="1400" b="1" i="1" dirty="0" smtClean="0">
                <a:latin typeface="Times New Roman" pitchFamily="18" charset="0"/>
                <a:cs typeface="Times New Roman" pitchFamily="18" charset="0"/>
              </a:rPr>
              <a:t>/k) [1 - (</a:t>
            </a:r>
            <a:r>
              <a:rPr lang="el-GR" sz="1400" b="1" i="1" dirty="0" smtClean="0">
                <a:latin typeface="Times New Roman" pitchFamily="18" charset="0"/>
                <a:cs typeface="Times New Roman" pitchFamily="18" charset="0"/>
              </a:rPr>
              <a:t>π</a:t>
            </a:r>
            <a:r>
              <a:rPr lang="en-GB" sz="1400" b="1" i="1" baseline="-25000" dirty="0" smtClean="0">
                <a:latin typeface="Times New Roman" pitchFamily="18" charset="0"/>
                <a:cs typeface="Times New Roman" pitchFamily="18" charset="0"/>
              </a:rPr>
              <a:t>F,b  </a:t>
            </a:r>
            <a:r>
              <a:rPr lang="en-GB" sz="1400" b="1" i="1" dirty="0" smtClean="0">
                <a:latin typeface="Times New Roman" pitchFamily="18" charset="0"/>
                <a:cs typeface="Times New Roman" pitchFamily="18" charset="0"/>
              </a:rPr>
              <a:t>/</a:t>
            </a:r>
            <a:r>
              <a:rPr lang="el-GR" sz="1400" b="1" i="1" dirty="0" smtClean="0">
                <a:latin typeface="Times New Roman" pitchFamily="18" charset="0"/>
                <a:cs typeface="Times New Roman" pitchFamily="18" charset="0"/>
              </a:rPr>
              <a:t>π</a:t>
            </a:r>
            <a:r>
              <a:rPr lang="en-GB" sz="1400" b="1" i="1" baseline="-25000" dirty="0" smtClean="0">
                <a:latin typeface="Times New Roman" pitchFamily="18" charset="0"/>
                <a:cs typeface="Times New Roman" pitchFamily="18" charset="0"/>
              </a:rPr>
              <a:t>D,b </a:t>
            </a:r>
            <a:r>
              <a:rPr lang="en-GB" sz="1400" b="1" i="1" dirty="0" smtClean="0">
                <a:latin typeface="Times New Roman" pitchFamily="18" charset="0"/>
                <a:cs typeface="Times New Roman" pitchFamily="18" charset="0"/>
              </a:rPr>
              <a:t>)exp (J</a:t>
            </a:r>
            <a:r>
              <a:rPr lang="en-GB" sz="1400" b="1" i="1" baseline="-25000" dirty="0" smtClean="0">
                <a:latin typeface="Times New Roman" pitchFamily="18" charset="0"/>
                <a:cs typeface="Times New Roman" pitchFamily="18" charset="0"/>
              </a:rPr>
              <a:t>w</a:t>
            </a:r>
            <a:r>
              <a:rPr lang="en-GB" sz="1400" b="1" i="1" u="sng" baseline="-25000" dirty="0" smtClean="0">
                <a:latin typeface="Times New Roman" pitchFamily="18" charset="0"/>
                <a:cs typeface="Times New Roman" pitchFamily="18" charset="0"/>
              </a:rPr>
              <a:t> </a:t>
            </a:r>
            <a:r>
              <a:rPr lang="en-GB" sz="1400" b="1" i="1" dirty="0" smtClean="0">
                <a:latin typeface="Times New Roman" pitchFamily="18" charset="0"/>
                <a:cs typeface="Times New Roman" pitchFamily="18" charset="0"/>
              </a:rPr>
              <a:t>K )exp (J</a:t>
            </a:r>
            <a:r>
              <a:rPr lang="en-GB" sz="1400" b="1" i="1" baseline="-25000" dirty="0" smtClean="0">
                <a:latin typeface="Times New Roman" pitchFamily="18" charset="0"/>
                <a:cs typeface="Times New Roman" pitchFamily="18" charset="0"/>
              </a:rPr>
              <a:t>w </a:t>
            </a:r>
            <a:r>
              <a:rPr lang="en-GB" sz="1400" b="1" i="1" dirty="0" smtClean="0">
                <a:latin typeface="Times New Roman" pitchFamily="18" charset="0"/>
                <a:cs typeface="Times New Roman" pitchFamily="18" charset="0"/>
              </a:rPr>
              <a:t>/k)] / [1 + B/ J</a:t>
            </a:r>
            <a:r>
              <a:rPr lang="en-GB" sz="1400" b="1" i="1" baseline="-25000" dirty="0" smtClean="0">
                <a:latin typeface="Times New Roman" pitchFamily="18" charset="0"/>
                <a:cs typeface="Times New Roman" pitchFamily="18" charset="0"/>
              </a:rPr>
              <a:t>w</a:t>
            </a:r>
            <a:r>
              <a:rPr lang="en-GB" sz="1400" b="1" i="1" dirty="0" smtClean="0">
                <a:latin typeface="Times New Roman" pitchFamily="18" charset="0"/>
                <a:cs typeface="Times New Roman" pitchFamily="18" charset="0"/>
              </a:rPr>
              <a:t> [exp (J</a:t>
            </a:r>
            <a:r>
              <a:rPr lang="en-GB" sz="1400" b="1" i="1" baseline="-25000" dirty="0" smtClean="0">
                <a:latin typeface="Times New Roman" pitchFamily="18" charset="0"/>
                <a:cs typeface="Times New Roman" pitchFamily="18" charset="0"/>
              </a:rPr>
              <a:t>w</a:t>
            </a:r>
            <a:r>
              <a:rPr lang="en-GB" sz="1400" b="1" i="1" u="sng" baseline="-25000" dirty="0" smtClean="0">
                <a:latin typeface="Times New Roman" pitchFamily="18" charset="0"/>
                <a:cs typeface="Times New Roman" pitchFamily="18" charset="0"/>
              </a:rPr>
              <a:t> </a:t>
            </a:r>
            <a:r>
              <a:rPr lang="en-GB" sz="1400" b="1" i="1" dirty="0" smtClean="0">
                <a:latin typeface="Times New Roman" pitchFamily="18" charset="0"/>
                <a:cs typeface="Times New Roman" pitchFamily="18" charset="0"/>
              </a:rPr>
              <a:t>K ) – 1]] –</a:t>
            </a:r>
            <a:r>
              <a:rPr lang="el-GR" sz="1400" b="1" i="1" dirty="0" smtClean="0">
                <a:latin typeface="Times New Roman" pitchFamily="18" charset="0"/>
                <a:cs typeface="Times New Roman" pitchFamily="18" charset="0"/>
              </a:rPr>
              <a:t> Δ</a:t>
            </a:r>
            <a:r>
              <a:rPr lang="en-GB" sz="1400" b="1" i="1" dirty="0" smtClean="0">
                <a:latin typeface="Times New Roman" pitchFamily="18" charset="0"/>
                <a:cs typeface="Times New Roman" pitchFamily="18" charset="0"/>
              </a:rPr>
              <a:t>P]</a:t>
            </a:r>
            <a:r>
              <a:rPr lang="en-GB" sz="1600" b="1" i="1" dirty="0" smtClean="0">
                <a:latin typeface="Times New Roman" pitchFamily="18" charset="0"/>
                <a:cs typeface="Times New Roman" pitchFamily="18" charset="0"/>
              </a:rPr>
              <a:t>							(5)</a:t>
            </a:r>
          </a:p>
          <a:p>
            <a:pPr>
              <a:buNone/>
            </a:pPr>
            <a:r>
              <a:rPr lang="en-GB" sz="2000" i="1" dirty="0" smtClean="0">
                <a:latin typeface="Times New Roman" pitchFamily="18" charset="0"/>
                <a:cs typeface="Times New Roman" pitchFamily="18" charset="0"/>
              </a:rPr>
              <a:t>And K  is the solute resistivity for diffusion with the porous layer, and it is given by:</a:t>
            </a:r>
          </a:p>
          <a:p>
            <a:pPr lvl="2">
              <a:buNone/>
            </a:pPr>
            <a:r>
              <a:rPr lang="en-GB" sz="1600" b="1" i="1" dirty="0" smtClean="0">
                <a:latin typeface="Times New Roman" pitchFamily="18" charset="0"/>
                <a:cs typeface="Times New Roman" pitchFamily="18" charset="0"/>
              </a:rPr>
              <a:t>		K = t </a:t>
            </a:r>
            <a:r>
              <a:rPr lang="el-GR" sz="1600" b="1" i="1" dirty="0" smtClean="0">
                <a:latin typeface="Times New Roman" pitchFamily="18" charset="0"/>
                <a:cs typeface="Times New Roman" pitchFamily="18" charset="0"/>
              </a:rPr>
              <a:t>τ </a:t>
            </a:r>
            <a:r>
              <a:rPr lang="en-GB" sz="1600" b="1" i="1" dirty="0" smtClean="0">
                <a:latin typeface="Times New Roman" pitchFamily="18" charset="0"/>
                <a:cs typeface="Times New Roman" pitchFamily="18" charset="0"/>
              </a:rPr>
              <a:t>/ D</a:t>
            </a:r>
            <a:r>
              <a:rPr lang="az-Cyrl-AZ" sz="1600" b="1" i="1" dirty="0" smtClean="0">
                <a:latin typeface="Times New Roman" pitchFamily="18" charset="0"/>
                <a:cs typeface="Times New Roman" pitchFamily="18" charset="0"/>
              </a:rPr>
              <a:t>є</a:t>
            </a:r>
            <a:r>
              <a:rPr lang="en-GB" sz="1600" b="1" i="1" dirty="0" smtClean="0">
                <a:latin typeface="Times New Roman" pitchFamily="18" charset="0"/>
                <a:cs typeface="Times New Roman" pitchFamily="18" charset="0"/>
              </a:rPr>
              <a:t>				(6)</a:t>
            </a:r>
          </a:p>
          <a:p>
            <a:pPr lvl="2">
              <a:buNone/>
            </a:pPr>
            <a:r>
              <a:rPr lang="en-GB" sz="1600" i="1" dirty="0" smtClean="0">
                <a:latin typeface="Times New Roman" pitchFamily="18" charset="0"/>
                <a:cs typeface="Times New Roman" pitchFamily="18" charset="0"/>
              </a:rPr>
              <a:t>	Where t is thickness, </a:t>
            </a:r>
            <a:r>
              <a:rPr lang="el-GR" sz="1600" i="1" dirty="0" smtClean="0">
                <a:latin typeface="Times New Roman" pitchFamily="18" charset="0"/>
                <a:cs typeface="Times New Roman" pitchFamily="18" charset="0"/>
              </a:rPr>
              <a:t>τ</a:t>
            </a:r>
            <a:r>
              <a:rPr lang="en-GB" sz="1600" i="1" dirty="0" smtClean="0">
                <a:latin typeface="Times New Roman" pitchFamily="18" charset="0"/>
                <a:cs typeface="Times New Roman" pitchFamily="18" charset="0"/>
              </a:rPr>
              <a:t> is tortuosity,  and </a:t>
            </a:r>
            <a:r>
              <a:rPr lang="az-Cyrl-AZ" sz="1600" i="1" dirty="0" smtClean="0">
                <a:latin typeface="Times New Roman" pitchFamily="18" charset="0"/>
                <a:cs typeface="Times New Roman" pitchFamily="18" charset="0"/>
              </a:rPr>
              <a:t>є</a:t>
            </a:r>
            <a:r>
              <a:rPr lang="en-GB" sz="1600" i="1" dirty="0" smtClean="0">
                <a:latin typeface="Times New Roman" pitchFamily="18" charset="0"/>
                <a:cs typeface="Times New Roman" pitchFamily="18" charset="0"/>
              </a:rPr>
              <a:t> is the porosity  of the  support layer, and D is the bulk diffusion coefficient</a:t>
            </a:r>
            <a:endParaRPr lang="en-GB" sz="1600" dirty="0" smtClean="0">
              <a:latin typeface="Times New Roman" pitchFamily="18" charset="0"/>
              <a:cs typeface="Times New Roman" pitchFamily="18" charset="0"/>
            </a:endParaRPr>
          </a:p>
        </p:txBody>
      </p:sp>
      <p:pic>
        <p:nvPicPr>
          <p:cNvPr id="2049" name="Picture 1"/>
          <p:cNvPicPr>
            <a:picLocks noChangeAspect="1" noChangeArrowheads="1"/>
          </p:cNvPicPr>
          <p:nvPr/>
        </p:nvPicPr>
        <p:blipFill>
          <a:blip r:embed="rId2" cstate="print"/>
          <a:srcRect/>
          <a:stretch>
            <a:fillRect/>
          </a:stretch>
        </p:blipFill>
        <p:spPr bwMode="auto">
          <a:xfrm>
            <a:off x="7086600" y="1981200"/>
            <a:ext cx="2057400" cy="3929063"/>
          </a:xfrm>
          <a:prstGeom prst="rect">
            <a:avLst/>
          </a:prstGeom>
          <a:noFill/>
          <a:ln w="9525">
            <a:noFill/>
            <a:miter lim="800000"/>
            <a:headEnd/>
            <a:tailEnd/>
          </a:ln>
        </p:spPr>
      </p:pic>
    </p:spTree>
    <p:extLst>
      <p:ext uri="{BB962C8B-B14F-4D97-AF65-F5344CB8AC3E}">
        <p14:creationId xmlns:p14="http://schemas.microsoft.com/office/powerpoint/2010/main" val="4022502893"/>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dirty="0" smtClean="0"/>
              <a:t>POWER DENSITY (W) IN PRO</a:t>
            </a:r>
            <a:endParaRPr lang="en-GB" dirty="0"/>
          </a:p>
        </p:txBody>
      </p:sp>
      <p:sp>
        <p:nvSpPr>
          <p:cNvPr id="3" name="Content Placeholder 2"/>
          <p:cNvSpPr>
            <a:spLocks noGrp="1"/>
          </p:cNvSpPr>
          <p:nvPr>
            <p:ph idx="1"/>
          </p:nvPr>
        </p:nvSpPr>
        <p:spPr>
          <a:xfrm>
            <a:off x="1295400" y="1676400"/>
            <a:ext cx="7620000" cy="5181600"/>
          </a:xfrm>
        </p:spPr>
        <p:txBody>
          <a:bodyPr>
            <a:normAutofit fontScale="77500" lnSpcReduction="20000"/>
          </a:bodyPr>
          <a:lstStyle/>
          <a:p>
            <a:r>
              <a:rPr lang="en-GB" dirty="0" smtClean="0">
                <a:latin typeface="Times New Roman" pitchFamily="18" charset="0"/>
                <a:cs typeface="Times New Roman" pitchFamily="18" charset="0"/>
              </a:rPr>
              <a:t>Water flux through the membrane and the hydraulic pressure differential across the membrane are the major variables for power density(W) calculation</a:t>
            </a:r>
          </a:p>
          <a:p>
            <a:r>
              <a:rPr lang="en-GB" dirty="0" smtClean="0">
                <a:latin typeface="Times New Roman" pitchFamily="18" charset="0"/>
                <a:cs typeface="Times New Roman" pitchFamily="18" charset="0"/>
              </a:rPr>
              <a:t>Power density is given by:</a:t>
            </a:r>
          </a:p>
          <a:p>
            <a:pPr lvl="1">
              <a:buNone/>
            </a:pPr>
            <a:r>
              <a:rPr lang="en-GB" b="1" i="1" dirty="0" smtClean="0">
                <a:latin typeface="Times New Roman" pitchFamily="18" charset="0"/>
                <a:cs typeface="Times New Roman" pitchFamily="18" charset="0"/>
              </a:rPr>
              <a:t>W = </a:t>
            </a:r>
            <a:r>
              <a:rPr lang="en-GB" b="1" i="1" dirty="0" err="1" smtClean="0">
                <a:latin typeface="Times New Roman" pitchFamily="18" charset="0"/>
                <a:cs typeface="Times New Roman" pitchFamily="18" charset="0"/>
              </a:rPr>
              <a:t>J</a:t>
            </a:r>
            <a:r>
              <a:rPr lang="en-GB" b="1" i="1" baseline="-25000" dirty="0" err="1" smtClean="0">
                <a:latin typeface="Times New Roman" pitchFamily="18" charset="0"/>
                <a:cs typeface="Times New Roman" pitchFamily="18" charset="0"/>
              </a:rPr>
              <a:t>w</a:t>
            </a:r>
            <a:r>
              <a:rPr lang="el-GR" b="1" i="1" dirty="0" smtClean="0">
                <a:latin typeface="Times New Roman" pitchFamily="18" charset="0"/>
                <a:cs typeface="Times New Roman" pitchFamily="18" charset="0"/>
              </a:rPr>
              <a:t> Δ</a:t>
            </a:r>
            <a:r>
              <a:rPr lang="en-GB" b="1" i="1" dirty="0" smtClean="0">
                <a:latin typeface="Times New Roman" pitchFamily="18" charset="0"/>
                <a:cs typeface="Times New Roman" pitchFamily="18" charset="0"/>
              </a:rPr>
              <a:t>P						(7)</a:t>
            </a:r>
          </a:p>
          <a:p>
            <a:r>
              <a:rPr lang="en-GB" dirty="0" smtClean="0">
                <a:latin typeface="Times New Roman" pitchFamily="18" charset="0"/>
                <a:cs typeface="Times New Roman" pitchFamily="18" charset="0"/>
              </a:rPr>
              <a:t>In the case where </a:t>
            </a:r>
            <a:r>
              <a:rPr lang="en-GB" b="1" i="1" dirty="0" err="1" smtClean="0">
                <a:latin typeface="Times New Roman" pitchFamily="18" charset="0"/>
                <a:cs typeface="Times New Roman" pitchFamily="18" charset="0"/>
              </a:rPr>
              <a:t>J</a:t>
            </a:r>
            <a:r>
              <a:rPr lang="en-GB" b="1" i="1" baseline="-25000" dirty="0" err="1" smtClean="0">
                <a:latin typeface="Times New Roman" pitchFamily="18" charset="0"/>
                <a:cs typeface="Times New Roman" pitchFamily="18" charset="0"/>
              </a:rPr>
              <a:t>w</a:t>
            </a:r>
            <a:r>
              <a:rPr lang="el-GR" b="1" i="1" dirty="0" smtClean="0">
                <a:latin typeface="Times New Roman" pitchFamily="18" charset="0"/>
                <a:cs typeface="Times New Roman" pitchFamily="18" charset="0"/>
              </a:rPr>
              <a:t> </a:t>
            </a:r>
            <a:r>
              <a:rPr lang="en-GB" dirty="0" smtClean="0">
                <a:latin typeface="Times New Roman" pitchFamily="18" charset="0"/>
                <a:cs typeface="Times New Roman" pitchFamily="18" charset="0"/>
              </a:rPr>
              <a:t>is unknown, we can solve for it from equation (5) or equation (1) depending on the available membrane and solution parameters</a:t>
            </a:r>
          </a:p>
          <a:p>
            <a:r>
              <a:rPr lang="en-GB" dirty="0" smtClean="0">
                <a:latin typeface="Times New Roman" pitchFamily="18" charset="0"/>
                <a:cs typeface="Times New Roman" pitchFamily="18" charset="0"/>
              </a:rPr>
              <a:t>Substituting equation (1) into (7) we will have:</a:t>
            </a:r>
          </a:p>
          <a:p>
            <a:pPr lvl="1">
              <a:buNone/>
            </a:pPr>
            <a:r>
              <a:rPr lang="en-GB" b="1" i="1" dirty="0" smtClean="0">
                <a:latin typeface="Times New Roman" pitchFamily="18" charset="0"/>
                <a:cs typeface="Times New Roman" pitchFamily="18" charset="0"/>
              </a:rPr>
              <a:t>W = A(</a:t>
            </a:r>
            <a:r>
              <a:rPr lang="el-GR" b="1" i="1" dirty="0" smtClean="0">
                <a:latin typeface="Times New Roman" pitchFamily="18" charset="0"/>
                <a:cs typeface="Times New Roman" pitchFamily="18" charset="0"/>
              </a:rPr>
              <a:t>Δπ</a:t>
            </a:r>
            <a:r>
              <a:rPr lang="en-GB" b="1" i="1" dirty="0" smtClean="0">
                <a:latin typeface="Times New Roman" pitchFamily="18" charset="0"/>
                <a:cs typeface="Times New Roman" pitchFamily="18" charset="0"/>
              </a:rPr>
              <a:t>-</a:t>
            </a:r>
            <a:r>
              <a:rPr lang="el-GR" b="1" i="1" dirty="0" smtClean="0">
                <a:latin typeface="Times New Roman" pitchFamily="18" charset="0"/>
                <a:cs typeface="Times New Roman" pitchFamily="18" charset="0"/>
              </a:rPr>
              <a:t> Δ</a:t>
            </a:r>
            <a:r>
              <a:rPr lang="en-GB" b="1" i="1" dirty="0" smtClean="0">
                <a:latin typeface="Times New Roman" pitchFamily="18" charset="0"/>
                <a:cs typeface="Times New Roman" pitchFamily="18" charset="0"/>
              </a:rPr>
              <a:t>P)</a:t>
            </a:r>
            <a:r>
              <a:rPr lang="el-GR" b="1" i="1" dirty="0" smtClean="0">
                <a:latin typeface="Times New Roman" pitchFamily="18" charset="0"/>
                <a:cs typeface="Times New Roman" pitchFamily="18" charset="0"/>
              </a:rPr>
              <a:t> Δ</a:t>
            </a:r>
            <a:r>
              <a:rPr lang="en-GB" b="1" i="1" dirty="0" smtClean="0">
                <a:latin typeface="Times New Roman" pitchFamily="18" charset="0"/>
                <a:cs typeface="Times New Roman" pitchFamily="18" charset="0"/>
              </a:rPr>
              <a:t>P					(8)</a:t>
            </a:r>
          </a:p>
          <a:p>
            <a:r>
              <a:rPr lang="en-GB" dirty="0" smtClean="0">
                <a:latin typeface="Times New Roman" pitchFamily="18" charset="0"/>
                <a:cs typeface="Times New Roman" pitchFamily="18" charset="0"/>
              </a:rPr>
              <a:t>By differentiating (8) with respect to </a:t>
            </a:r>
            <a:r>
              <a:rPr lang="el-GR" b="1" i="1" dirty="0" smtClean="0">
                <a:latin typeface="Times New Roman" pitchFamily="18" charset="0"/>
                <a:cs typeface="Times New Roman" pitchFamily="18" charset="0"/>
              </a:rPr>
              <a:t>Δ</a:t>
            </a:r>
            <a:r>
              <a:rPr lang="en-GB" b="1" i="1" dirty="0" smtClean="0">
                <a:latin typeface="Times New Roman" pitchFamily="18" charset="0"/>
                <a:cs typeface="Times New Roman" pitchFamily="18" charset="0"/>
              </a:rPr>
              <a:t>P </a:t>
            </a:r>
            <a:r>
              <a:rPr lang="en-GB" dirty="0" smtClean="0">
                <a:latin typeface="Times New Roman" pitchFamily="18" charset="0"/>
                <a:cs typeface="Times New Roman" pitchFamily="18" charset="0"/>
              </a:rPr>
              <a:t>we will see that W reaches maximum when </a:t>
            </a:r>
            <a:r>
              <a:rPr lang="el-GR" b="1" i="1" dirty="0" smtClean="0">
                <a:latin typeface="Times New Roman" pitchFamily="18" charset="0"/>
                <a:cs typeface="Times New Roman" pitchFamily="18" charset="0"/>
              </a:rPr>
              <a:t>Δ</a:t>
            </a:r>
            <a:r>
              <a:rPr lang="en-GB" b="1" i="1" dirty="0" smtClean="0">
                <a:latin typeface="Times New Roman" pitchFamily="18" charset="0"/>
                <a:cs typeface="Times New Roman" pitchFamily="18" charset="0"/>
              </a:rPr>
              <a:t>P=</a:t>
            </a:r>
            <a:r>
              <a:rPr lang="el-GR" b="1" i="1" dirty="0" smtClean="0">
                <a:latin typeface="Times New Roman" pitchFamily="18" charset="0"/>
                <a:cs typeface="Times New Roman" pitchFamily="18" charset="0"/>
              </a:rPr>
              <a:t> Δπ </a:t>
            </a:r>
            <a:r>
              <a:rPr lang="en-GB" b="1" i="1" dirty="0" smtClean="0">
                <a:latin typeface="Times New Roman" pitchFamily="18" charset="0"/>
                <a:cs typeface="Times New Roman" pitchFamily="18" charset="0"/>
              </a:rPr>
              <a:t>/2</a:t>
            </a:r>
          </a:p>
          <a:p>
            <a:r>
              <a:rPr lang="en-GB" dirty="0" smtClean="0">
                <a:latin typeface="Times New Roman" pitchFamily="18" charset="0"/>
                <a:cs typeface="Times New Roman" pitchFamily="18" charset="0"/>
              </a:rPr>
              <a:t>This implies that maximum W is given by:</a:t>
            </a:r>
          </a:p>
          <a:p>
            <a:pPr lvl="1">
              <a:buNone/>
            </a:pPr>
            <a:r>
              <a:rPr lang="en-GB" b="1" i="1" dirty="0" err="1" smtClean="0">
                <a:latin typeface="Times New Roman" pitchFamily="18" charset="0"/>
                <a:cs typeface="Times New Roman" pitchFamily="18" charset="0"/>
              </a:rPr>
              <a:t>W</a:t>
            </a:r>
            <a:r>
              <a:rPr lang="en-GB" b="1" i="1" baseline="-25000" dirty="0" err="1" smtClean="0">
                <a:latin typeface="Times New Roman" pitchFamily="18" charset="0"/>
                <a:cs typeface="Times New Roman" pitchFamily="18" charset="0"/>
              </a:rPr>
              <a:t>max</a:t>
            </a:r>
            <a:r>
              <a:rPr lang="en-GB" b="1" i="1" baseline="-25000" dirty="0" smtClean="0">
                <a:latin typeface="Times New Roman" pitchFamily="18" charset="0"/>
                <a:cs typeface="Times New Roman" pitchFamily="18" charset="0"/>
              </a:rPr>
              <a:t> </a:t>
            </a:r>
            <a:r>
              <a:rPr lang="en-GB" b="1" i="1" dirty="0" smtClean="0">
                <a:latin typeface="Times New Roman" pitchFamily="18" charset="0"/>
                <a:cs typeface="Times New Roman" pitchFamily="18" charset="0"/>
              </a:rPr>
              <a:t>= A (</a:t>
            </a:r>
            <a:r>
              <a:rPr lang="el-GR" b="1" i="1" dirty="0" smtClean="0">
                <a:latin typeface="Times New Roman" pitchFamily="18" charset="0"/>
                <a:cs typeface="Times New Roman" pitchFamily="18" charset="0"/>
              </a:rPr>
              <a:t>Δπ </a:t>
            </a:r>
            <a:r>
              <a:rPr lang="en-GB" b="1" i="1" baseline="30000" dirty="0" smtClean="0">
                <a:latin typeface="Times New Roman" pitchFamily="18" charset="0"/>
                <a:cs typeface="Times New Roman" pitchFamily="18" charset="0"/>
              </a:rPr>
              <a:t>2</a:t>
            </a:r>
            <a:r>
              <a:rPr lang="en-GB" b="1" i="1" dirty="0" smtClean="0">
                <a:latin typeface="Times New Roman" pitchFamily="18" charset="0"/>
                <a:cs typeface="Times New Roman" pitchFamily="18" charset="0"/>
              </a:rPr>
              <a:t>/4)					(9)</a:t>
            </a:r>
            <a:endParaRPr lang="en-GB" dirty="0" smtClean="0">
              <a:latin typeface="Times New Roman" pitchFamily="18" charset="0"/>
              <a:cs typeface="Times New Roman" pitchFamily="18" charset="0"/>
            </a:endParaRPr>
          </a:p>
          <a:p>
            <a:endParaRPr lang="en-GB" dirty="0" smtClean="0">
              <a:latin typeface="Times New Roman" pitchFamily="18" charset="0"/>
              <a:cs typeface="Times New Roman" pitchFamily="18" charset="0"/>
            </a:endParaRPr>
          </a:p>
          <a:p>
            <a:endParaRPr lang="en-GB" dirty="0" smtClean="0">
              <a:latin typeface="Times New Roman" pitchFamily="18" charset="0"/>
              <a:cs typeface="Times New Roman" pitchFamily="18" charset="0"/>
            </a:endParaRPr>
          </a:p>
          <a:p>
            <a:endParaRPr lang="en-GB" dirty="0" smtClean="0">
              <a:latin typeface="Times New Roman" pitchFamily="18" charset="0"/>
              <a:cs typeface="Times New Roman" pitchFamily="18" charset="0"/>
            </a:endParaRPr>
          </a:p>
          <a:p>
            <a:endParaRPr lang="en-GB" dirty="0">
              <a:latin typeface="Times New Roman" pitchFamily="18" charset="0"/>
              <a:cs typeface="Times New Roman" pitchFamily="18" charset="0"/>
            </a:endParaRPr>
          </a:p>
        </p:txBody>
      </p:sp>
    </p:spTree>
    <p:extLst>
      <p:ext uri="{BB962C8B-B14F-4D97-AF65-F5344CB8AC3E}">
        <p14:creationId xmlns:p14="http://schemas.microsoft.com/office/powerpoint/2010/main" val="1604627749"/>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dirty="0" smtClean="0"/>
              <a:t>FORWARD OSMOSIS (FO) THEORY</a:t>
            </a:r>
            <a:endParaRPr lang="en-GB" dirty="0"/>
          </a:p>
        </p:txBody>
      </p:sp>
      <p:sp>
        <p:nvSpPr>
          <p:cNvPr id="3" name="Content Placeholder 2"/>
          <p:cNvSpPr>
            <a:spLocks noGrp="1"/>
          </p:cNvSpPr>
          <p:nvPr>
            <p:ph idx="1"/>
          </p:nvPr>
        </p:nvSpPr>
        <p:spPr>
          <a:xfrm>
            <a:off x="457200" y="1524000"/>
            <a:ext cx="7620000" cy="1371600"/>
          </a:xfrm>
        </p:spPr>
        <p:txBody>
          <a:bodyPr>
            <a:normAutofit/>
          </a:bodyPr>
          <a:lstStyle/>
          <a:p>
            <a:r>
              <a:rPr lang="en-GB" sz="2400" dirty="0" smtClean="0">
                <a:latin typeface="Times New Roman" pitchFamily="18" charset="0"/>
                <a:cs typeface="Times New Roman" pitchFamily="18" charset="0"/>
              </a:rPr>
              <a:t>FO theory is same as the osmosis process</a:t>
            </a:r>
          </a:p>
          <a:p>
            <a:r>
              <a:rPr lang="en-GB" sz="2400" dirty="0" smtClean="0">
                <a:latin typeface="Times New Roman" pitchFamily="18" charset="0"/>
                <a:cs typeface="Times New Roman" pitchFamily="18" charset="0"/>
              </a:rPr>
              <a:t>This process requires no external pressure for movement across membranes.</a:t>
            </a:r>
          </a:p>
          <a:p>
            <a:endParaRPr lang="en-GB" sz="2400" dirty="0">
              <a:latin typeface="Times New Roman" pitchFamily="18" charset="0"/>
              <a:cs typeface="Times New Roman" pitchFamily="18" charset="0"/>
            </a:endParaRPr>
          </a:p>
        </p:txBody>
      </p:sp>
      <p:pic>
        <p:nvPicPr>
          <p:cNvPr id="1026" name="Picture 2"/>
          <p:cNvPicPr>
            <a:picLocks noChangeAspect="1" noChangeArrowheads="1"/>
          </p:cNvPicPr>
          <p:nvPr/>
        </p:nvPicPr>
        <p:blipFill>
          <a:blip r:embed="rId2" cstate="print"/>
          <a:srcRect/>
          <a:stretch>
            <a:fillRect/>
          </a:stretch>
        </p:blipFill>
        <p:spPr bwMode="auto">
          <a:xfrm>
            <a:off x="4572000" y="2362200"/>
            <a:ext cx="4105275" cy="1828800"/>
          </a:xfrm>
          <a:prstGeom prst="rect">
            <a:avLst/>
          </a:prstGeom>
          <a:noFill/>
          <a:ln w="9525">
            <a:noFill/>
            <a:miter lim="800000"/>
            <a:headEnd/>
            <a:tailEnd/>
          </a:ln>
        </p:spPr>
      </p:pic>
      <p:sp>
        <p:nvSpPr>
          <p:cNvPr id="5" name="Content Placeholder 2"/>
          <p:cNvSpPr txBox="1">
            <a:spLocks/>
          </p:cNvSpPr>
          <p:nvPr/>
        </p:nvSpPr>
        <p:spPr>
          <a:xfrm>
            <a:off x="1524000" y="4191000"/>
            <a:ext cx="7620000" cy="2133600"/>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en-GB" dirty="0" smtClean="0">
                <a:latin typeface="Times New Roman" pitchFamily="18" charset="0"/>
                <a:cs typeface="Times New Roman" pitchFamily="18" charset="0"/>
              </a:rPr>
              <a:t>Why adapt the FO for power generation.</a:t>
            </a:r>
          </a:p>
          <a:p>
            <a:pPr marL="800100" lvl="1" indent="-342900">
              <a:spcBef>
                <a:spcPct val="20000"/>
              </a:spcBef>
              <a:buFont typeface="Wingdings" pitchFamily="2" charset="2"/>
              <a:buChar char="§"/>
            </a:pPr>
            <a:r>
              <a:rPr kumimoji="0" lang="en-GB" sz="1600" b="0" i="0" u="none" strike="noStrike" kern="1200" cap="none" spc="0" normalizeH="0" baseline="0" noProof="0" dirty="0" smtClean="0">
                <a:ln>
                  <a:noFill/>
                </a:ln>
                <a:solidFill>
                  <a:schemeClr val="tx1"/>
                </a:solidFill>
                <a:effectLst/>
                <a:uLnTx/>
                <a:uFillTx/>
                <a:latin typeface="Times New Roman" pitchFamily="18" charset="0"/>
                <a:cs typeface="Times New Roman" pitchFamily="18" charset="0"/>
              </a:rPr>
              <a:t>Elimination of external pressure</a:t>
            </a:r>
          </a:p>
          <a:p>
            <a:pPr marL="800100" lvl="1" indent="-342900">
              <a:spcBef>
                <a:spcPct val="20000"/>
              </a:spcBef>
              <a:buFont typeface="Wingdings" pitchFamily="2" charset="2"/>
              <a:buChar char="§"/>
            </a:pPr>
            <a:r>
              <a:rPr lang="en-GB" sz="1600" dirty="0" smtClean="0">
                <a:latin typeface="Times New Roman" pitchFamily="18" charset="0"/>
                <a:cs typeface="Times New Roman" pitchFamily="18" charset="0"/>
              </a:rPr>
              <a:t>Reduce cost by eliminating external pressure and pressure exchanger systems</a:t>
            </a:r>
          </a:p>
          <a:p>
            <a:pPr marL="800100" lvl="1" indent="-342900">
              <a:spcBef>
                <a:spcPct val="20000"/>
              </a:spcBef>
              <a:buFont typeface="Wingdings" pitchFamily="2" charset="2"/>
              <a:buChar char="§"/>
            </a:pPr>
            <a:r>
              <a:rPr kumimoji="0" lang="en-GB" sz="1600" b="0" i="0" u="none" strike="noStrike" kern="1200" cap="none" spc="0" normalizeH="0" baseline="0" noProof="0" dirty="0" smtClean="0">
                <a:ln>
                  <a:noFill/>
                </a:ln>
                <a:solidFill>
                  <a:schemeClr val="tx1"/>
                </a:solidFill>
                <a:effectLst/>
                <a:uLnTx/>
                <a:uFillTx/>
                <a:latin typeface="Times New Roman" pitchFamily="18" charset="0"/>
                <a:cs typeface="Times New Roman" pitchFamily="18" charset="0"/>
              </a:rPr>
              <a:t>Pressure generated in draw solution </a:t>
            </a:r>
            <a:r>
              <a:rPr kumimoji="0" lang="en-GB" sz="1600" b="0" i="0" u="none" strike="noStrike" kern="1200" cap="none" spc="0" normalizeH="0" noProof="0" dirty="0" smtClean="0">
                <a:ln>
                  <a:noFill/>
                </a:ln>
                <a:solidFill>
                  <a:schemeClr val="tx1"/>
                </a:solidFill>
                <a:effectLst/>
                <a:uLnTx/>
                <a:uFillTx/>
                <a:latin typeface="Times New Roman" pitchFamily="18" charset="0"/>
                <a:cs typeface="Times New Roman" pitchFamily="18" charset="0"/>
              </a:rPr>
              <a:t>c an be utilized in place of external pressure</a:t>
            </a:r>
          </a:p>
          <a:p>
            <a:pPr marL="800100" lvl="1" indent="-342900">
              <a:spcBef>
                <a:spcPct val="20000"/>
              </a:spcBef>
              <a:buFont typeface="Wingdings" pitchFamily="2" charset="2"/>
              <a:buChar char="§"/>
            </a:pPr>
            <a:r>
              <a:rPr lang="en-GB" sz="1600" baseline="0" dirty="0" smtClean="0">
                <a:latin typeface="Times New Roman" pitchFamily="18" charset="0"/>
                <a:cs typeface="Times New Roman" pitchFamily="18" charset="0"/>
              </a:rPr>
              <a:t>Assuming</a:t>
            </a:r>
            <a:r>
              <a:rPr lang="en-GB" sz="1600" dirty="0" smtClean="0">
                <a:latin typeface="Times New Roman" pitchFamily="18" charset="0"/>
                <a:cs typeface="Times New Roman" pitchFamily="18" charset="0"/>
              </a:rPr>
              <a:t> draw solution can attain the minimum required hydraulic pressure</a:t>
            </a:r>
          </a:p>
          <a:p>
            <a:pPr marL="800100" lvl="1" indent="-342900">
              <a:spcBef>
                <a:spcPct val="20000"/>
              </a:spcBef>
              <a:buFont typeface="Wingdings" pitchFamily="2" charset="2"/>
              <a:buChar char="§"/>
            </a:pPr>
            <a:r>
              <a:rPr kumimoji="0" lang="en-GB" sz="1600" b="0" i="0" u="none" strike="noStrike" kern="1200" cap="none" spc="0" normalizeH="0" baseline="0" noProof="0" dirty="0" smtClean="0">
                <a:ln>
                  <a:noFill/>
                </a:ln>
                <a:solidFill>
                  <a:schemeClr val="tx1"/>
                </a:solidFill>
                <a:effectLst/>
                <a:uLnTx/>
                <a:uFillTx/>
                <a:latin typeface="Times New Roman" pitchFamily="18" charset="0"/>
                <a:cs typeface="Times New Roman" pitchFamily="18" charset="0"/>
              </a:rPr>
              <a:t>Supports the</a:t>
            </a:r>
            <a:r>
              <a:rPr kumimoji="0" lang="en-GB" sz="1600" b="0" i="0" u="none" strike="noStrike" kern="1200" cap="none" spc="0" normalizeH="0" noProof="0" dirty="0" smtClean="0">
                <a:ln>
                  <a:noFill/>
                </a:ln>
                <a:solidFill>
                  <a:schemeClr val="tx1"/>
                </a:solidFill>
                <a:effectLst/>
                <a:uLnTx/>
                <a:uFillTx/>
                <a:latin typeface="Times New Roman" pitchFamily="18" charset="0"/>
                <a:cs typeface="Times New Roman" pitchFamily="18" charset="0"/>
              </a:rPr>
              <a:t> objective of small-scale power generation</a:t>
            </a:r>
          </a:p>
          <a:p>
            <a:pPr marL="800100" lvl="1" indent="-342900">
              <a:spcBef>
                <a:spcPct val="20000"/>
              </a:spcBef>
              <a:buFont typeface="Wingdings" pitchFamily="2" charset="2"/>
              <a:buChar char="§"/>
            </a:pPr>
            <a:r>
              <a:rPr lang="en-GB" sz="1600" baseline="0" dirty="0" smtClean="0">
                <a:latin typeface="Times New Roman" pitchFamily="18" charset="0"/>
                <a:cs typeface="Times New Roman" pitchFamily="18" charset="0"/>
              </a:rPr>
              <a:t>Available </a:t>
            </a:r>
            <a:r>
              <a:rPr lang="en-GB" sz="1600" dirty="0" smtClean="0">
                <a:latin typeface="Times New Roman" pitchFamily="18" charset="0"/>
                <a:cs typeface="Times New Roman" pitchFamily="18" charset="0"/>
              </a:rPr>
              <a:t> FO membranes that can be used to develop similar PRO situations</a:t>
            </a:r>
            <a:endParaRPr kumimoji="0" lang="en-GB" sz="1600" b="0" i="0" u="none" strike="noStrike" kern="1200" cap="none" spc="0" normalizeH="0" baseline="0" noProof="0" dirty="0" smtClean="0">
              <a:ln>
                <a:noFill/>
              </a:ln>
              <a:solidFill>
                <a:schemeClr val="tx1"/>
              </a:solidFill>
              <a:effectLst/>
              <a:uLnTx/>
              <a:uFillTx/>
              <a:latin typeface="Times New Roman" pitchFamily="18" charset="0"/>
              <a:cs typeface="Times New Roman" pitchFamily="18" charset="0"/>
            </a:endParaRPr>
          </a:p>
          <a:p>
            <a:pPr marL="800100" lvl="1" indent="-342900">
              <a:spcBef>
                <a:spcPct val="20000"/>
              </a:spcBef>
              <a:buFont typeface="Wingdings" pitchFamily="2" charset="2"/>
              <a:buChar char="§"/>
            </a:pPr>
            <a:endParaRPr kumimoji="0" lang="en-GB" sz="1600" b="0" i="0" u="none" strike="noStrike" kern="1200" cap="none" spc="0" normalizeH="0" baseline="0" noProof="0" dirty="0" smtClean="0">
              <a:ln>
                <a:noFill/>
              </a:ln>
              <a:solidFill>
                <a:schemeClr val="tx1"/>
              </a:solidFill>
              <a:effectLst/>
              <a:uLnTx/>
              <a:uFillTx/>
              <a:latin typeface="Times New Roman" pitchFamily="18" charset="0"/>
              <a:cs typeface="Times New Roman" pitchFamily="18" charset="0"/>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GB" sz="1600" b="0" i="0" u="none" strike="noStrike" kern="1200" cap="none" spc="0" normalizeH="0" baseline="0" noProof="0" dirty="0">
              <a:ln>
                <a:noFill/>
              </a:ln>
              <a:solidFill>
                <a:schemeClr val="tx1"/>
              </a:solidFill>
              <a:effectLst/>
              <a:uLnTx/>
              <a:uFillTx/>
              <a:latin typeface="Times New Roman" pitchFamily="18" charset="0"/>
              <a:cs typeface="Times New Roman" pitchFamily="18" charset="0"/>
            </a:endParaRPr>
          </a:p>
        </p:txBody>
      </p:sp>
    </p:spTree>
    <p:extLst>
      <p:ext uri="{BB962C8B-B14F-4D97-AF65-F5344CB8AC3E}">
        <p14:creationId xmlns:p14="http://schemas.microsoft.com/office/powerpoint/2010/main" val="367170701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600" dirty="0" smtClean="0"/>
              <a:t>THIN-FILM COMPOSITE (TFC) MEMBRANE</a:t>
            </a:r>
            <a:endParaRPr lang="en-GB" sz="3600" dirty="0"/>
          </a:p>
        </p:txBody>
      </p:sp>
      <p:sp>
        <p:nvSpPr>
          <p:cNvPr id="3" name="Content Placeholder 2"/>
          <p:cNvSpPr>
            <a:spLocks noGrp="1"/>
          </p:cNvSpPr>
          <p:nvPr>
            <p:ph idx="1"/>
          </p:nvPr>
        </p:nvSpPr>
        <p:spPr>
          <a:xfrm>
            <a:off x="0" y="1447800"/>
            <a:ext cx="5562600" cy="2743200"/>
          </a:xfrm>
        </p:spPr>
        <p:txBody>
          <a:bodyPr>
            <a:normAutofit fontScale="85000" lnSpcReduction="20000"/>
          </a:bodyPr>
          <a:lstStyle/>
          <a:p>
            <a:r>
              <a:rPr lang="en-GB" dirty="0" smtClean="0">
                <a:latin typeface="Times New Roman" pitchFamily="18" charset="0"/>
                <a:cs typeface="Times New Roman" pitchFamily="18" charset="0"/>
              </a:rPr>
              <a:t>An asymmetrical membrane comprising a porous support layer and a dense active layer.</a:t>
            </a:r>
          </a:p>
          <a:p>
            <a:r>
              <a:rPr lang="en-GB" dirty="0" smtClean="0">
                <a:latin typeface="Times New Roman" pitchFamily="18" charset="0"/>
                <a:cs typeface="Times New Roman" pitchFamily="18" charset="0"/>
              </a:rPr>
              <a:t>Dense layer faces the draw solution side of the system.</a:t>
            </a:r>
          </a:p>
          <a:p>
            <a:r>
              <a:rPr lang="en-GB" dirty="0" smtClean="0">
                <a:latin typeface="Times New Roman" pitchFamily="18" charset="0"/>
                <a:cs typeface="Times New Roman" pitchFamily="18" charset="0"/>
              </a:rPr>
              <a:t>Using the TFC-PRO membrane developed by Yin et al (2011)</a:t>
            </a:r>
            <a:endParaRPr lang="en-GB" dirty="0">
              <a:latin typeface="Times New Roman" pitchFamily="18" charset="0"/>
              <a:cs typeface="Times New Roman" pitchFamily="18" charset="0"/>
            </a:endParaRPr>
          </a:p>
        </p:txBody>
      </p:sp>
      <p:pic>
        <p:nvPicPr>
          <p:cNvPr id="2050" name="Picture 2"/>
          <p:cNvPicPr>
            <a:picLocks noChangeAspect="1" noChangeArrowheads="1"/>
          </p:cNvPicPr>
          <p:nvPr/>
        </p:nvPicPr>
        <p:blipFill>
          <a:blip r:embed="rId2" cstate="print"/>
          <a:srcRect/>
          <a:stretch>
            <a:fillRect/>
          </a:stretch>
        </p:blipFill>
        <p:spPr bwMode="auto">
          <a:xfrm>
            <a:off x="5486400" y="1371600"/>
            <a:ext cx="3276599" cy="3733799"/>
          </a:xfrm>
          <a:prstGeom prst="rect">
            <a:avLst/>
          </a:prstGeom>
          <a:noFill/>
          <a:ln w="9525">
            <a:noFill/>
            <a:miter lim="800000"/>
            <a:headEnd/>
            <a:tailEnd/>
          </a:ln>
        </p:spPr>
      </p:pic>
      <p:sp>
        <p:nvSpPr>
          <p:cNvPr id="5" name="Content Placeholder 2"/>
          <p:cNvSpPr txBox="1">
            <a:spLocks/>
          </p:cNvSpPr>
          <p:nvPr/>
        </p:nvSpPr>
        <p:spPr>
          <a:xfrm>
            <a:off x="1295400" y="5562600"/>
            <a:ext cx="7848600" cy="838200"/>
          </a:xfrm>
          <a:prstGeom prst="rect">
            <a:avLst/>
          </a:prstGeom>
        </p:spPr>
        <p:txBody>
          <a:bodyPr vert="horz" lIns="91440" tIns="45720" rIns="91440" bIns="45720" rtlCol="0">
            <a:noAutofit/>
          </a:bodyPr>
          <a:lstStyle/>
          <a:p>
            <a:pPr marL="342900" lvl="0" indent="-342900">
              <a:spcBef>
                <a:spcPct val="20000"/>
              </a:spcBef>
            </a:pPr>
            <a:r>
              <a:rPr lang="en-GB" sz="1400" b="1" i="1" dirty="0" smtClean="0">
                <a:latin typeface="Times New Roman" pitchFamily="18" charset="0"/>
                <a:cs typeface="Times New Roman" pitchFamily="18" charset="0"/>
              </a:rPr>
              <a:t>Figure : SEM micrographs of a TFC-PRO membrane : (A) cross section with a fingerlike macrovoid structure (B) magnified view of </a:t>
            </a:r>
            <a:r>
              <a:rPr lang="en-GB" sz="1400" b="1" i="1" dirty="0" err="1" smtClean="0">
                <a:latin typeface="Times New Roman" pitchFamily="18" charset="0"/>
                <a:cs typeface="Times New Roman" pitchFamily="18" charset="0"/>
              </a:rPr>
              <a:t>thepolyamide</a:t>
            </a:r>
            <a:r>
              <a:rPr lang="en-GB" sz="1400" b="1" i="1" dirty="0" smtClean="0">
                <a:latin typeface="Times New Roman" pitchFamily="18" charset="0"/>
                <a:cs typeface="Times New Roman" pitchFamily="18" charset="0"/>
              </a:rPr>
              <a:t> active layer surface, and (C) magnified view of the skin layer at the top of the porous support with dense, </a:t>
            </a:r>
            <a:r>
              <a:rPr lang="en-GB" sz="1400" b="1" i="1" dirty="0" err="1" smtClean="0">
                <a:latin typeface="Times New Roman" pitchFamily="18" charset="0"/>
                <a:cs typeface="Times New Roman" pitchFamily="18" charset="0"/>
              </a:rPr>
              <a:t>spongelike</a:t>
            </a:r>
            <a:r>
              <a:rPr lang="en-GB" sz="1400" b="1" i="1" dirty="0" smtClean="0">
                <a:latin typeface="Times New Roman" pitchFamily="18" charset="0"/>
                <a:cs typeface="Times New Roman" pitchFamily="18" charset="0"/>
              </a:rPr>
              <a:t> morphology.</a:t>
            </a:r>
          </a:p>
        </p:txBody>
      </p:sp>
    </p:spTree>
    <p:extLst>
      <p:ext uri="{BB962C8B-B14F-4D97-AF65-F5344CB8AC3E}">
        <p14:creationId xmlns:p14="http://schemas.microsoft.com/office/powerpoint/2010/main" val="195041508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GB" sz="3600" dirty="0" smtClean="0"/>
              <a:t>COMPARISON OF DIFFERENT TFC MEMBRANES</a:t>
            </a:r>
            <a:endParaRPr lang="en-GB" sz="3600" dirty="0"/>
          </a:p>
        </p:txBody>
      </p:sp>
      <p:sp>
        <p:nvSpPr>
          <p:cNvPr id="3" name="Content Placeholder 2"/>
          <p:cNvSpPr>
            <a:spLocks noGrp="1"/>
          </p:cNvSpPr>
          <p:nvPr>
            <p:ph idx="1"/>
          </p:nvPr>
        </p:nvSpPr>
        <p:spPr>
          <a:xfrm>
            <a:off x="1524000" y="5257800"/>
            <a:ext cx="7315200" cy="1600200"/>
          </a:xfrm>
        </p:spPr>
        <p:txBody>
          <a:bodyPr>
            <a:noAutofit/>
          </a:bodyPr>
          <a:lstStyle/>
          <a:p>
            <a:pPr>
              <a:buNone/>
            </a:pPr>
            <a:r>
              <a:rPr lang="en-GB" sz="1400" b="1" dirty="0" smtClean="0">
                <a:latin typeface="Times New Roman" pitchFamily="18" charset="0"/>
                <a:cs typeface="Times New Roman" pitchFamily="18" charset="0"/>
              </a:rPr>
              <a:t>	</a:t>
            </a:r>
            <a:r>
              <a:rPr lang="en-GB" sz="1400" b="1" i="1" dirty="0" smtClean="0">
                <a:latin typeface="Times New Roman" pitchFamily="18" charset="0"/>
                <a:cs typeface="Times New Roman" pitchFamily="18" charset="0"/>
              </a:rPr>
              <a:t>Figure : Plots of </a:t>
            </a:r>
            <a:r>
              <a:rPr lang="en-GB" sz="1400" b="1" i="1" dirty="0" err="1" smtClean="0">
                <a:latin typeface="Times New Roman" pitchFamily="18" charset="0"/>
                <a:cs typeface="Times New Roman" pitchFamily="18" charset="0"/>
              </a:rPr>
              <a:t>modeled</a:t>
            </a:r>
            <a:r>
              <a:rPr lang="en-GB" sz="1400" b="1" i="1" dirty="0" smtClean="0">
                <a:latin typeface="Times New Roman" pitchFamily="18" charset="0"/>
                <a:cs typeface="Times New Roman" pitchFamily="18" charset="0"/>
              </a:rPr>
              <a:t> water flux, </a:t>
            </a:r>
            <a:r>
              <a:rPr lang="en-GB" sz="1400" b="1" i="1" dirty="0" err="1" smtClean="0">
                <a:latin typeface="Times New Roman" pitchFamily="18" charset="0"/>
                <a:cs typeface="Times New Roman" pitchFamily="18" charset="0"/>
              </a:rPr>
              <a:t>Jw</a:t>
            </a:r>
            <a:r>
              <a:rPr lang="en-GB" sz="1400" b="1" i="1" dirty="0" smtClean="0">
                <a:latin typeface="Times New Roman" pitchFamily="18" charset="0"/>
                <a:cs typeface="Times New Roman" pitchFamily="18" charset="0"/>
              </a:rPr>
              <a:t>, and power density, W, (bottom) as a function of applied hydraulic pressure, ΔP, for TFC-PRO LP#1 (left),MP#1 (</a:t>
            </a:r>
            <a:r>
              <a:rPr lang="en-GB" sz="1400" b="1" i="1" dirty="0" err="1" smtClean="0">
                <a:latin typeface="Times New Roman" pitchFamily="18" charset="0"/>
                <a:cs typeface="Times New Roman" pitchFamily="18" charset="0"/>
              </a:rPr>
              <a:t>center</a:t>
            </a:r>
            <a:r>
              <a:rPr lang="en-GB" sz="1400" b="1" i="1" dirty="0" smtClean="0">
                <a:latin typeface="Times New Roman" pitchFamily="18" charset="0"/>
                <a:cs typeface="Times New Roman" pitchFamily="18" charset="0"/>
              </a:rPr>
              <a:t>), and HP#1 (right) membranes and their respective characteristic parameters (top): intrinsic water permeability, A; solute permeability coefficient, B; and support layer structural parameter, S. Osmotic pressure of synthetic seawater is 26.14 bar, as determined by OLI Stream Analyzer software, and osmotic pressures of synthetic river water and 1,000 </a:t>
            </a:r>
            <a:r>
              <a:rPr lang="en-GB" sz="1400" b="1" i="1" dirty="0" err="1" smtClean="0">
                <a:latin typeface="Times New Roman" pitchFamily="18" charset="0"/>
                <a:cs typeface="Times New Roman" pitchFamily="18" charset="0"/>
              </a:rPr>
              <a:t>ppm</a:t>
            </a:r>
            <a:r>
              <a:rPr lang="en-GB" sz="1400" b="1" i="1" dirty="0" smtClean="0">
                <a:latin typeface="Times New Roman" pitchFamily="18" charset="0"/>
                <a:cs typeface="Times New Roman" pitchFamily="18" charset="0"/>
              </a:rPr>
              <a:t> TDS brackish water are 0.045 and 0.789 bar  respectively (Yin et al, 2011) .</a:t>
            </a:r>
            <a:endParaRPr lang="en-GB" sz="1400" b="1" i="1" dirty="0">
              <a:latin typeface="Times New Roman" pitchFamily="18" charset="0"/>
              <a:cs typeface="Times New Roman" pitchFamily="18" charset="0"/>
            </a:endParaRPr>
          </a:p>
        </p:txBody>
      </p:sp>
      <p:pic>
        <p:nvPicPr>
          <p:cNvPr id="4098" name="Picture 2"/>
          <p:cNvPicPr>
            <a:picLocks noChangeAspect="1" noChangeArrowheads="1"/>
          </p:cNvPicPr>
          <p:nvPr/>
        </p:nvPicPr>
        <p:blipFill>
          <a:blip r:embed="rId2" cstate="print"/>
          <a:srcRect/>
          <a:stretch>
            <a:fillRect/>
          </a:stretch>
        </p:blipFill>
        <p:spPr bwMode="auto">
          <a:xfrm>
            <a:off x="685800" y="1143000"/>
            <a:ext cx="8153400" cy="3886200"/>
          </a:xfrm>
          <a:prstGeom prst="rect">
            <a:avLst/>
          </a:prstGeom>
          <a:noFill/>
          <a:ln w="9525">
            <a:noFill/>
            <a:miter lim="800000"/>
            <a:headEnd/>
            <a:tailEnd/>
          </a:ln>
        </p:spPr>
      </p:pic>
    </p:spTree>
    <p:extLst>
      <p:ext uri="{BB962C8B-B14F-4D97-AF65-F5344CB8AC3E}">
        <p14:creationId xmlns:p14="http://schemas.microsoft.com/office/powerpoint/2010/main" val="47539256"/>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dirty="0" smtClean="0"/>
              <a:t>MEMBRANE PARAMETERS</a:t>
            </a:r>
            <a:endParaRPr lang="en-GB" dirty="0"/>
          </a:p>
        </p:txBody>
      </p:sp>
      <p:sp>
        <p:nvSpPr>
          <p:cNvPr id="3" name="Content Placeholder 2"/>
          <p:cNvSpPr>
            <a:spLocks noGrp="1"/>
          </p:cNvSpPr>
          <p:nvPr>
            <p:ph idx="1"/>
          </p:nvPr>
        </p:nvSpPr>
        <p:spPr/>
        <p:txBody>
          <a:bodyPr>
            <a:normAutofit fontScale="77500" lnSpcReduction="20000"/>
          </a:bodyPr>
          <a:lstStyle/>
          <a:p>
            <a:r>
              <a:rPr lang="en-GB" dirty="0" smtClean="0">
                <a:latin typeface="Times New Roman" pitchFamily="18" charset="0"/>
                <a:cs typeface="Times New Roman" pitchFamily="18" charset="0"/>
              </a:rPr>
              <a:t>The parameters for this membrane are given as:</a:t>
            </a:r>
          </a:p>
          <a:p>
            <a:pPr lvl="1"/>
            <a:r>
              <a:rPr lang="en-GB" dirty="0" smtClean="0">
                <a:latin typeface="Times New Roman" pitchFamily="18" charset="0"/>
                <a:cs typeface="Times New Roman" pitchFamily="18" charset="0"/>
              </a:rPr>
              <a:t>Water permeability coefficient (A) = 5.81L/m</a:t>
            </a:r>
            <a:r>
              <a:rPr lang="en-GB" baseline="30000" dirty="0" smtClean="0">
                <a:latin typeface="Times New Roman" pitchFamily="18" charset="0"/>
                <a:cs typeface="Times New Roman" pitchFamily="18" charset="0"/>
              </a:rPr>
              <a:t>2</a:t>
            </a:r>
            <a:r>
              <a:rPr lang="en-GB" dirty="0" smtClean="0">
                <a:latin typeface="Times New Roman" pitchFamily="18" charset="0"/>
                <a:cs typeface="Times New Roman" pitchFamily="18" charset="0"/>
              </a:rPr>
              <a:t>hbar</a:t>
            </a:r>
          </a:p>
          <a:p>
            <a:pPr lvl="1"/>
            <a:r>
              <a:rPr lang="en-GB" dirty="0" smtClean="0">
                <a:latin typeface="Times New Roman" pitchFamily="18" charset="0"/>
                <a:cs typeface="Times New Roman" pitchFamily="18" charset="0"/>
              </a:rPr>
              <a:t>Salt or solute permeability coefficient (B) = 0.61L/m</a:t>
            </a:r>
            <a:r>
              <a:rPr lang="en-GB" baseline="30000" dirty="0" smtClean="0">
                <a:latin typeface="Times New Roman" pitchFamily="18" charset="0"/>
                <a:cs typeface="Times New Roman" pitchFamily="18" charset="0"/>
              </a:rPr>
              <a:t>2</a:t>
            </a:r>
            <a:r>
              <a:rPr lang="en-GB" dirty="0" smtClean="0">
                <a:latin typeface="Times New Roman" pitchFamily="18" charset="0"/>
                <a:cs typeface="Times New Roman" pitchFamily="18" charset="0"/>
              </a:rPr>
              <a:t>h</a:t>
            </a:r>
          </a:p>
          <a:p>
            <a:pPr lvl="1"/>
            <a:r>
              <a:rPr lang="en-GB" dirty="0" smtClean="0">
                <a:latin typeface="Times New Roman" pitchFamily="18" charset="0"/>
                <a:cs typeface="Times New Roman" pitchFamily="18" charset="0"/>
              </a:rPr>
              <a:t>Structural parameter </a:t>
            </a:r>
            <a:r>
              <a:rPr lang="en-GB" i="1" dirty="0" smtClean="0">
                <a:latin typeface="Times New Roman" pitchFamily="18" charset="0"/>
                <a:cs typeface="Times New Roman" pitchFamily="18" charset="0"/>
              </a:rPr>
              <a:t>(S) </a:t>
            </a:r>
            <a:r>
              <a:rPr lang="en-GB" dirty="0" smtClean="0">
                <a:latin typeface="Times New Roman" pitchFamily="18" charset="0"/>
                <a:cs typeface="Times New Roman" pitchFamily="18" charset="0"/>
              </a:rPr>
              <a:t>= 370µm</a:t>
            </a:r>
          </a:p>
          <a:p>
            <a:pPr lvl="1"/>
            <a:r>
              <a:rPr lang="en-GB" dirty="0" smtClean="0">
                <a:latin typeface="Times New Roman" pitchFamily="18" charset="0"/>
                <a:cs typeface="Times New Roman" pitchFamily="18" charset="0"/>
              </a:rPr>
              <a:t>Power density </a:t>
            </a:r>
            <a:r>
              <a:rPr lang="en-GB" i="1" dirty="0" smtClean="0">
                <a:latin typeface="Times New Roman" pitchFamily="18" charset="0"/>
                <a:cs typeface="Times New Roman" pitchFamily="18" charset="0"/>
              </a:rPr>
              <a:t>(W) </a:t>
            </a:r>
            <a:r>
              <a:rPr lang="en-GB" dirty="0" smtClean="0">
                <a:latin typeface="Times New Roman" pitchFamily="18" charset="0"/>
                <a:cs typeface="Times New Roman" pitchFamily="18" charset="0"/>
              </a:rPr>
              <a:t>= 10W/m</a:t>
            </a:r>
            <a:r>
              <a:rPr lang="en-GB" baseline="30000" dirty="0" smtClean="0">
                <a:latin typeface="Times New Roman" pitchFamily="18" charset="0"/>
                <a:cs typeface="Times New Roman" pitchFamily="18" charset="0"/>
              </a:rPr>
              <a:t>2</a:t>
            </a:r>
            <a:endParaRPr lang="en-GB" dirty="0" smtClean="0">
              <a:latin typeface="Times New Roman" pitchFamily="18" charset="0"/>
              <a:cs typeface="Times New Roman" pitchFamily="18" charset="0"/>
            </a:endParaRPr>
          </a:p>
          <a:p>
            <a:pPr lvl="1"/>
            <a:r>
              <a:rPr lang="en-GB" dirty="0" smtClean="0">
                <a:latin typeface="Times New Roman" pitchFamily="18" charset="0"/>
                <a:cs typeface="Times New Roman" pitchFamily="18" charset="0"/>
              </a:rPr>
              <a:t>Water flux (</a:t>
            </a:r>
            <a:r>
              <a:rPr lang="en-GB" i="1" dirty="0" err="1" smtClean="0">
                <a:latin typeface="Times New Roman" pitchFamily="18" charset="0"/>
                <a:cs typeface="Times New Roman" pitchFamily="18" charset="0"/>
              </a:rPr>
              <a:t>J</a:t>
            </a:r>
            <a:r>
              <a:rPr lang="en-GB" i="1" baseline="-25000" dirty="0" err="1" smtClean="0">
                <a:latin typeface="Times New Roman" pitchFamily="18" charset="0"/>
                <a:cs typeface="Times New Roman" pitchFamily="18" charset="0"/>
              </a:rPr>
              <a:t>w</a:t>
            </a:r>
            <a:r>
              <a:rPr lang="el-GR" i="1" dirty="0" smtClean="0">
                <a:latin typeface="Times New Roman" pitchFamily="18" charset="0"/>
                <a:cs typeface="Times New Roman" pitchFamily="18" charset="0"/>
              </a:rPr>
              <a:t> </a:t>
            </a:r>
            <a:r>
              <a:rPr lang="en-GB" i="1" dirty="0" smtClean="0">
                <a:latin typeface="Times New Roman" pitchFamily="18" charset="0"/>
                <a:cs typeface="Times New Roman" pitchFamily="18" charset="0"/>
              </a:rPr>
              <a:t>) </a:t>
            </a:r>
            <a:r>
              <a:rPr lang="en-GB" dirty="0" smtClean="0">
                <a:latin typeface="Times New Roman" pitchFamily="18" charset="0"/>
                <a:cs typeface="Times New Roman" pitchFamily="18" charset="0"/>
              </a:rPr>
              <a:t>= 30 L/m</a:t>
            </a:r>
            <a:r>
              <a:rPr lang="en-GB" baseline="30000" dirty="0" smtClean="0">
                <a:latin typeface="Times New Roman" pitchFamily="18" charset="0"/>
                <a:cs typeface="Times New Roman" pitchFamily="18" charset="0"/>
              </a:rPr>
              <a:t>2</a:t>
            </a:r>
            <a:r>
              <a:rPr lang="en-GB" dirty="0" smtClean="0">
                <a:latin typeface="Times New Roman" pitchFamily="18" charset="0"/>
                <a:cs typeface="Times New Roman" pitchFamily="18" charset="0"/>
              </a:rPr>
              <a:t>h</a:t>
            </a:r>
          </a:p>
          <a:p>
            <a:pPr lvl="1"/>
            <a:r>
              <a:rPr lang="en-GB" dirty="0" smtClean="0">
                <a:latin typeface="Times New Roman" pitchFamily="18" charset="0"/>
                <a:cs typeface="Times New Roman" pitchFamily="18" charset="0"/>
              </a:rPr>
              <a:t>Osmotic pressure differential</a:t>
            </a:r>
            <a:r>
              <a:rPr lang="el-GR" b="1" i="1" dirty="0" smtClean="0">
                <a:latin typeface="Times New Roman" pitchFamily="18" charset="0"/>
                <a:cs typeface="Times New Roman" pitchFamily="18" charset="0"/>
              </a:rPr>
              <a:t> </a:t>
            </a:r>
            <a:r>
              <a:rPr lang="en-GB" i="1" dirty="0" smtClean="0">
                <a:latin typeface="Times New Roman" pitchFamily="18" charset="0"/>
                <a:cs typeface="Times New Roman" pitchFamily="18" charset="0"/>
              </a:rPr>
              <a:t>(</a:t>
            </a:r>
            <a:r>
              <a:rPr lang="el-GR" i="1" dirty="0" smtClean="0">
                <a:latin typeface="Times New Roman" pitchFamily="18" charset="0"/>
                <a:cs typeface="Times New Roman" pitchFamily="18" charset="0"/>
              </a:rPr>
              <a:t>Δπ</a:t>
            </a:r>
            <a:r>
              <a:rPr lang="en-GB" i="1" dirty="0" smtClean="0">
                <a:latin typeface="Times New Roman" pitchFamily="18" charset="0"/>
                <a:cs typeface="Times New Roman" pitchFamily="18" charset="0"/>
              </a:rPr>
              <a:t>)</a:t>
            </a:r>
            <a:r>
              <a:rPr lang="en-GB" dirty="0" smtClean="0">
                <a:latin typeface="Times New Roman" pitchFamily="18" charset="0"/>
                <a:cs typeface="Times New Roman" pitchFamily="18" charset="0"/>
              </a:rPr>
              <a:t> = 25bars</a:t>
            </a:r>
          </a:p>
          <a:p>
            <a:pPr lvl="1"/>
            <a:r>
              <a:rPr lang="en-GB" dirty="0" smtClean="0">
                <a:latin typeface="Times New Roman" pitchFamily="18" charset="0"/>
                <a:cs typeface="Times New Roman" pitchFamily="18" charset="0"/>
              </a:rPr>
              <a:t>Hydraulic pressure differential </a:t>
            </a:r>
            <a:r>
              <a:rPr lang="en-GB" i="1" dirty="0" smtClean="0">
                <a:latin typeface="Times New Roman" pitchFamily="18" charset="0"/>
                <a:cs typeface="Times New Roman" pitchFamily="18" charset="0"/>
              </a:rPr>
              <a:t>(</a:t>
            </a:r>
            <a:r>
              <a:rPr lang="el-GR" i="1" dirty="0" smtClean="0">
                <a:latin typeface="Times New Roman" pitchFamily="18" charset="0"/>
                <a:cs typeface="Times New Roman" pitchFamily="18" charset="0"/>
              </a:rPr>
              <a:t>Δ</a:t>
            </a:r>
            <a:r>
              <a:rPr lang="en-GB" i="1" dirty="0" smtClean="0">
                <a:latin typeface="Times New Roman" pitchFamily="18" charset="0"/>
                <a:cs typeface="Times New Roman" pitchFamily="18" charset="0"/>
              </a:rPr>
              <a:t>P) </a:t>
            </a:r>
            <a:r>
              <a:rPr lang="en-GB" dirty="0" smtClean="0">
                <a:latin typeface="Times New Roman" pitchFamily="18" charset="0"/>
                <a:cs typeface="Times New Roman" pitchFamily="18" charset="0"/>
              </a:rPr>
              <a:t>= 12.5bars</a:t>
            </a:r>
          </a:p>
          <a:p>
            <a:r>
              <a:rPr lang="en-GB" dirty="0" smtClean="0">
                <a:latin typeface="Times New Roman" pitchFamily="18" charset="0"/>
                <a:cs typeface="Times New Roman" pitchFamily="18" charset="0"/>
              </a:rPr>
              <a:t>Advantages:</a:t>
            </a:r>
          </a:p>
          <a:p>
            <a:pPr lvl="1"/>
            <a:r>
              <a:rPr lang="en-GB" dirty="0" smtClean="0">
                <a:latin typeface="Times New Roman" pitchFamily="18" charset="0"/>
                <a:cs typeface="Times New Roman" pitchFamily="18" charset="0"/>
              </a:rPr>
              <a:t>The high salt rejection of the membrane</a:t>
            </a:r>
          </a:p>
          <a:p>
            <a:pPr lvl="1"/>
            <a:r>
              <a:rPr lang="en-GB" dirty="0" smtClean="0">
                <a:latin typeface="Times New Roman" pitchFamily="18" charset="0"/>
                <a:cs typeface="Times New Roman" pitchFamily="18" charset="0"/>
              </a:rPr>
              <a:t>The highest attainable power density by any membrane</a:t>
            </a:r>
          </a:p>
          <a:p>
            <a:pPr lvl="1"/>
            <a:r>
              <a:rPr lang="en-GB" dirty="0" smtClean="0">
                <a:latin typeface="Times New Roman" pitchFamily="18" charset="0"/>
                <a:cs typeface="Times New Roman" pitchFamily="18" charset="0"/>
              </a:rPr>
              <a:t>Has an expected life –span of 5 years</a:t>
            </a:r>
          </a:p>
          <a:p>
            <a:pPr lvl="1"/>
            <a:endParaRPr lang="en-GB" dirty="0" smtClean="0">
              <a:latin typeface="Times New Roman" pitchFamily="18" charset="0"/>
              <a:cs typeface="Times New Roman" pitchFamily="18" charset="0"/>
            </a:endParaRPr>
          </a:p>
          <a:p>
            <a:pPr lvl="1">
              <a:buNone/>
            </a:pPr>
            <a:endParaRPr lang="en-GB" dirty="0" smtClean="0">
              <a:latin typeface="Times New Roman" pitchFamily="18" charset="0"/>
              <a:cs typeface="Times New Roman" pitchFamily="18" charset="0"/>
            </a:endParaRPr>
          </a:p>
          <a:p>
            <a:pPr lvl="1">
              <a:buNone/>
            </a:pPr>
            <a:endParaRPr lang="en-GB" dirty="0" smtClean="0">
              <a:latin typeface="Times New Roman" pitchFamily="18" charset="0"/>
              <a:cs typeface="Times New Roman" pitchFamily="18" charset="0"/>
            </a:endParaRPr>
          </a:p>
          <a:p>
            <a:pPr>
              <a:buNone/>
            </a:pPr>
            <a:endParaRPr lang="en-GB" dirty="0">
              <a:latin typeface="Times New Roman" pitchFamily="18" charset="0"/>
              <a:cs typeface="Times New Roman" pitchFamily="18" charset="0"/>
            </a:endParaRPr>
          </a:p>
        </p:txBody>
      </p:sp>
    </p:spTree>
    <p:extLst>
      <p:ext uri="{BB962C8B-B14F-4D97-AF65-F5344CB8AC3E}">
        <p14:creationId xmlns:p14="http://schemas.microsoft.com/office/powerpoint/2010/main" val="2878749388"/>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dirty="0" smtClean="0"/>
              <a:t>OTHER DESIGN CONSIDERATIONS</a:t>
            </a:r>
            <a:endParaRPr lang="en-GB" dirty="0"/>
          </a:p>
        </p:txBody>
      </p:sp>
      <p:sp>
        <p:nvSpPr>
          <p:cNvPr id="3" name="Content Placeholder 2"/>
          <p:cNvSpPr>
            <a:spLocks noGrp="1"/>
          </p:cNvSpPr>
          <p:nvPr>
            <p:ph idx="1"/>
          </p:nvPr>
        </p:nvSpPr>
        <p:spPr/>
        <p:txBody>
          <a:bodyPr>
            <a:normAutofit fontScale="77500" lnSpcReduction="20000"/>
          </a:bodyPr>
          <a:lstStyle/>
          <a:p>
            <a:r>
              <a:rPr lang="en-GB" dirty="0" smtClean="0">
                <a:latin typeface="Centaur" pitchFamily="18" charset="0"/>
                <a:cs typeface="Times New Roman" pitchFamily="18" charset="0"/>
              </a:rPr>
              <a:t>Ammonium bicarbonate (NH</a:t>
            </a:r>
            <a:r>
              <a:rPr lang="en-GB" baseline="-25000" dirty="0" smtClean="0">
                <a:latin typeface="Centaur" pitchFamily="18" charset="0"/>
                <a:cs typeface="Times New Roman" pitchFamily="18" charset="0"/>
              </a:rPr>
              <a:t>4</a:t>
            </a:r>
            <a:r>
              <a:rPr lang="en-GB" dirty="0" smtClean="0">
                <a:latin typeface="Centaur" pitchFamily="18" charset="0"/>
                <a:cs typeface="Times New Roman" pitchFamily="18" charset="0"/>
              </a:rPr>
              <a:t>HCO</a:t>
            </a:r>
            <a:r>
              <a:rPr lang="en-GB" baseline="-25000" dirty="0" smtClean="0">
                <a:latin typeface="Centaur" pitchFamily="18" charset="0"/>
                <a:cs typeface="Times New Roman" pitchFamily="18" charset="0"/>
              </a:rPr>
              <a:t>3</a:t>
            </a:r>
            <a:r>
              <a:rPr lang="en-GB" dirty="0" smtClean="0">
                <a:latin typeface="Centaur" pitchFamily="18" charset="0"/>
                <a:cs typeface="Times New Roman" pitchFamily="18" charset="0"/>
              </a:rPr>
              <a:t>) draw solution.</a:t>
            </a:r>
          </a:p>
          <a:p>
            <a:pPr lvl="1"/>
            <a:r>
              <a:rPr lang="en-GB" dirty="0" smtClean="0">
                <a:latin typeface="Centaur" pitchFamily="18" charset="0"/>
                <a:cs typeface="Times New Roman" pitchFamily="18" charset="0"/>
              </a:rPr>
              <a:t>Favourable considering its high salty nature and it requires just 68 degrees fahrenheit to boil away the ammonia and carbon dioxide</a:t>
            </a:r>
          </a:p>
          <a:p>
            <a:pPr lvl="1"/>
            <a:r>
              <a:rPr lang="en-GB" dirty="0" smtClean="0">
                <a:latin typeface="Centaur" pitchFamily="18" charset="0"/>
                <a:cs typeface="Times New Roman" pitchFamily="18" charset="0"/>
              </a:rPr>
              <a:t>The reversible nature of the reaction to recover NH</a:t>
            </a:r>
            <a:r>
              <a:rPr lang="en-GB" baseline="-25000" dirty="0" smtClean="0">
                <a:latin typeface="Centaur" pitchFamily="18" charset="0"/>
                <a:cs typeface="Times New Roman" pitchFamily="18" charset="0"/>
              </a:rPr>
              <a:t>4</a:t>
            </a:r>
            <a:r>
              <a:rPr lang="en-GB" dirty="0" smtClean="0">
                <a:latin typeface="Centaur" pitchFamily="18" charset="0"/>
                <a:cs typeface="Times New Roman" pitchFamily="18" charset="0"/>
              </a:rPr>
              <a:t>HCO</a:t>
            </a:r>
            <a:r>
              <a:rPr lang="en-GB" baseline="-25000" dirty="0" smtClean="0">
                <a:latin typeface="Centaur" pitchFamily="18" charset="0"/>
                <a:cs typeface="Times New Roman" pitchFamily="18" charset="0"/>
              </a:rPr>
              <a:t>3.</a:t>
            </a:r>
          </a:p>
          <a:p>
            <a:pPr lvl="1"/>
            <a:r>
              <a:rPr lang="en-GB" dirty="0" smtClean="0">
                <a:latin typeface="Centaur" pitchFamily="18" charset="0"/>
                <a:cs typeface="Times New Roman" pitchFamily="18" charset="0"/>
              </a:rPr>
              <a:t>Cheap and available</a:t>
            </a:r>
          </a:p>
          <a:p>
            <a:pPr lvl="1"/>
            <a:r>
              <a:rPr lang="en-GB" dirty="0" smtClean="0">
                <a:latin typeface="Centaur" pitchFamily="18" charset="0"/>
                <a:cs typeface="Times New Roman" pitchFamily="18" charset="0"/>
              </a:rPr>
              <a:t>Concentration flexibility</a:t>
            </a:r>
          </a:p>
          <a:p>
            <a:r>
              <a:rPr lang="en-GB" dirty="0" smtClean="0">
                <a:latin typeface="Centaur" pitchFamily="18" charset="0"/>
                <a:cs typeface="Times New Roman" pitchFamily="18" charset="0"/>
              </a:rPr>
              <a:t>Maintaining the required osmotic pressure differential required by the system</a:t>
            </a:r>
          </a:p>
          <a:p>
            <a:r>
              <a:rPr lang="en-GB" dirty="0" smtClean="0">
                <a:latin typeface="Centaur" pitchFamily="18" charset="0"/>
                <a:cs typeface="Times New Roman" pitchFamily="18" charset="0"/>
              </a:rPr>
              <a:t>Utilizing pressure pumps to raise the pressure draw solution as it enters the membrane exchange section.</a:t>
            </a:r>
          </a:p>
          <a:p>
            <a:r>
              <a:rPr lang="en-GB" dirty="0" smtClean="0">
                <a:latin typeface="Centaur" pitchFamily="18" charset="0"/>
                <a:cs typeface="Times New Roman" pitchFamily="18" charset="0"/>
              </a:rPr>
              <a:t>The SCADA (supervisory control and data acquisition) system is installed across the whole system</a:t>
            </a:r>
            <a:endParaRPr lang="en-GB" dirty="0">
              <a:latin typeface="Centaur" pitchFamily="18" charset="0"/>
              <a:cs typeface="Times New Roman" pitchFamily="18" charset="0"/>
            </a:endParaRPr>
          </a:p>
        </p:txBody>
      </p:sp>
    </p:spTree>
    <p:extLst>
      <p:ext uri="{BB962C8B-B14F-4D97-AF65-F5344CB8AC3E}">
        <p14:creationId xmlns:p14="http://schemas.microsoft.com/office/powerpoint/2010/main" val="336479953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4" descr="Tectonic Bulge Model B"/>
          <p:cNvPicPr>
            <a:picLocks noChangeAspect="1" noChangeArrowheads="1"/>
          </p:cNvPicPr>
          <p:nvPr/>
        </p:nvPicPr>
        <p:blipFill>
          <a:blip r:embed="rId2" cstate="print"/>
          <a:srcRect/>
          <a:stretch>
            <a:fillRect/>
          </a:stretch>
        </p:blipFill>
        <p:spPr bwMode="auto">
          <a:xfrm>
            <a:off x="-152400" y="0"/>
            <a:ext cx="9296400" cy="6858000"/>
          </a:xfrm>
          <a:prstGeom prst="rect">
            <a:avLst/>
          </a:prstGeom>
          <a:noFill/>
          <a:ln w="19050">
            <a:solidFill>
              <a:srgbClr val="000000"/>
            </a:solidFill>
            <a:miter lim="800000"/>
            <a:headEnd/>
            <a:tailEnd/>
          </a:ln>
        </p:spPr>
      </p:pic>
      <p:sp>
        <p:nvSpPr>
          <p:cNvPr id="10243" name="Text Box 6"/>
          <p:cNvSpPr txBox="1">
            <a:spLocks noChangeArrowheads="1"/>
          </p:cNvSpPr>
          <p:nvPr/>
        </p:nvSpPr>
        <p:spPr bwMode="auto">
          <a:xfrm>
            <a:off x="2057400" y="5562600"/>
            <a:ext cx="3657600" cy="1155700"/>
          </a:xfrm>
          <a:prstGeom prst="rect">
            <a:avLst/>
          </a:prstGeom>
          <a:noFill/>
          <a:ln w="9525">
            <a:noFill/>
            <a:miter lim="800000"/>
            <a:headEnd/>
            <a:tailEnd/>
          </a:ln>
        </p:spPr>
        <p:txBody>
          <a:bodyPr>
            <a:spAutoFit/>
          </a:bodyPr>
          <a:lstStyle/>
          <a:p>
            <a:r>
              <a:rPr lang="en-US" sz="1400"/>
              <a:t>PHASE ONE – Initial Collision - African Plate Overrides and Depresses NA Plate – Generating a very Deep, Anoxic, Sediment Starved Basin Termed a Proximal Trough and associated Peripheral Bulge.</a:t>
            </a:r>
          </a:p>
        </p:txBody>
      </p:sp>
      <p:sp>
        <p:nvSpPr>
          <p:cNvPr id="10244" name="Text Box 7"/>
          <p:cNvSpPr txBox="1">
            <a:spLocks noChangeArrowheads="1"/>
          </p:cNvSpPr>
          <p:nvPr/>
        </p:nvSpPr>
        <p:spPr bwMode="auto">
          <a:xfrm>
            <a:off x="7543800" y="4038600"/>
            <a:ext cx="1600200" cy="517525"/>
          </a:xfrm>
          <a:prstGeom prst="rect">
            <a:avLst/>
          </a:prstGeom>
          <a:noFill/>
          <a:ln w="9525">
            <a:noFill/>
            <a:miter lim="800000"/>
            <a:headEnd/>
            <a:tailEnd/>
          </a:ln>
        </p:spPr>
        <p:txBody>
          <a:bodyPr>
            <a:spAutoFit/>
          </a:bodyPr>
          <a:lstStyle/>
          <a:p>
            <a:pPr algn="ctr">
              <a:spcBef>
                <a:spcPct val="50000"/>
              </a:spcBef>
            </a:pPr>
            <a:r>
              <a:rPr lang="en-US" sz="1400"/>
              <a:t>Overriding African Plate</a:t>
            </a:r>
          </a:p>
        </p:txBody>
      </p:sp>
      <p:sp>
        <p:nvSpPr>
          <p:cNvPr id="10245" name="Line 8"/>
          <p:cNvSpPr>
            <a:spLocks noChangeShapeType="1"/>
          </p:cNvSpPr>
          <p:nvPr/>
        </p:nvSpPr>
        <p:spPr bwMode="auto">
          <a:xfrm>
            <a:off x="8610600" y="4495800"/>
            <a:ext cx="152400" cy="533400"/>
          </a:xfrm>
          <a:prstGeom prst="line">
            <a:avLst/>
          </a:prstGeom>
          <a:noFill/>
          <a:ln w="9525">
            <a:solidFill>
              <a:schemeClr val="tx1"/>
            </a:solidFill>
            <a:round/>
            <a:headEnd/>
            <a:tailEnd type="triangle" w="med" len="med"/>
          </a:ln>
        </p:spPr>
        <p:txBody>
          <a:bodyPr/>
          <a:lstStyle/>
          <a:p>
            <a:endParaRPr lang="en-US"/>
          </a:p>
        </p:txBody>
      </p:sp>
      <p:sp>
        <p:nvSpPr>
          <p:cNvPr id="10246" name="Text Box 9"/>
          <p:cNvSpPr txBox="1">
            <a:spLocks noChangeArrowheads="1"/>
          </p:cNvSpPr>
          <p:nvPr/>
        </p:nvSpPr>
        <p:spPr bwMode="auto">
          <a:xfrm>
            <a:off x="5943600" y="5105400"/>
            <a:ext cx="1295400" cy="641350"/>
          </a:xfrm>
          <a:prstGeom prst="rect">
            <a:avLst/>
          </a:prstGeom>
          <a:noFill/>
          <a:ln w="9525">
            <a:noFill/>
            <a:miter lim="800000"/>
            <a:headEnd/>
            <a:tailEnd/>
          </a:ln>
        </p:spPr>
        <p:txBody>
          <a:bodyPr>
            <a:spAutoFit/>
          </a:bodyPr>
          <a:lstStyle/>
          <a:p>
            <a:pPr algn="ctr">
              <a:spcBef>
                <a:spcPct val="50000"/>
              </a:spcBef>
            </a:pPr>
            <a:r>
              <a:rPr lang="en-US" b="1"/>
              <a:t>Proximal Trough</a:t>
            </a:r>
          </a:p>
        </p:txBody>
      </p:sp>
      <p:sp>
        <p:nvSpPr>
          <p:cNvPr id="10247" name="Line 11"/>
          <p:cNvSpPr>
            <a:spLocks noChangeShapeType="1"/>
          </p:cNvSpPr>
          <p:nvPr/>
        </p:nvSpPr>
        <p:spPr bwMode="auto">
          <a:xfrm>
            <a:off x="6553200" y="5638800"/>
            <a:ext cx="0" cy="381000"/>
          </a:xfrm>
          <a:prstGeom prst="line">
            <a:avLst/>
          </a:prstGeom>
          <a:noFill/>
          <a:ln w="9525">
            <a:solidFill>
              <a:schemeClr val="tx1"/>
            </a:solidFill>
            <a:round/>
            <a:headEnd/>
            <a:tailEnd type="triangle" w="med" len="med"/>
          </a:ln>
        </p:spPr>
        <p:txBody>
          <a:bodyPr/>
          <a:lstStyle/>
          <a:p>
            <a:endParaRPr lang="en-US"/>
          </a:p>
        </p:txBody>
      </p:sp>
      <p:sp>
        <p:nvSpPr>
          <p:cNvPr id="10248" name="Text Box 13"/>
          <p:cNvSpPr txBox="1">
            <a:spLocks noChangeArrowheads="1"/>
          </p:cNvSpPr>
          <p:nvPr/>
        </p:nvSpPr>
        <p:spPr bwMode="auto">
          <a:xfrm>
            <a:off x="3962400" y="4191000"/>
            <a:ext cx="2057400" cy="581025"/>
          </a:xfrm>
          <a:prstGeom prst="rect">
            <a:avLst/>
          </a:prstGeom>
          <a:noFill/>
          <a:ln w="9525">
            <a:noFill/>
            <a:miter lim="800000"/>
            <a:headEnd/>
            <a:tailEnd/>
          </a:ln>
        </p:spPr>
        <p:txBody>
          <a:bodyPr>
            <a:spAutoFit/>
          </a:bodyPr>
          <a:lstStyle/>
          <a:p>
            <a:pPr>
              <a:spcBef>
                <a:spcPct val="50000"/>
              </a:spcBef>
            </a:pPr>
            <a:r>
              <a:rPr lang="en-US" sz="1600" b="1"/>
              <a:t>Peripheral Bulge Cincinnati Arch</a:t>
            </a:r>
          </a:p>
        </p:txBody>
      </p:sp>
      <p:sp>
        <p:nvSpPr>
          <p:cNvPr id="10249" name="Line 14"/>
          <p:cNvSpPr>
            <a:spLocks noChangeShapeType="1"/>
          </p:cNvSpPr>
          <p:nvPr/>
        </p:nvSpPr>
        <p:spPr bwMode="auto">
          <a:xfrm flipV="1">
            <a:off x="4800600" y="4724400"/>
            <a:ext cx="0" cy="304800"/>
          </a:xfrm>
          <a:prstGeom prst="line">
            <a:avLst/>
          </a:prstGeom>
          <a:noFill/>
          <a:ln w="28575">
            <a:solidFill>
              <a:schemeClr val="tx1"/>
            </a:solidFill>
            <a:round/>
            <a:headEnd/>
            <a:tailEnd type="triangle" w="med" len="med"/>
          </a:ln>
        </p:spPr>
        <p:txBody>
          <a:bodyPr/>
          <a:lstStyle/>
          <a:p>
            <a:endParaRPr lang="en-US"/>
          </a:p>
        </p:txBody>
      </p:sp>
      <p:sp>
        <p:nvSpPr>
          <p:cNvPr id="10250" name="Rectangle 15"/>
          <p:cNvSpPr>
            <a:spLocks noChangeArrowheads="1"/>
          </p:cNvSpPr>
          <p:nvPr/>
        </p:nvSpPr>
        <p:spPr bwMode="auto">
          <a:xfrm>
            <a:off x="1905000" y="3352800"/>
            <a:ext cx="2362200" cy="1581150"/>
          </a:xfrm>
          <a:prstGeom prst="rect">
            <a:avLst/>
          </a:prstGeom>
          <a:noFill/>
          <a:ln w="9525">
            <a:noFill/>
            <a:miter lim="800000"/>
            <a:headEnd/>
            <a:tailEnd/>
          </a:ln>
        </p:spPr>
        <p:txBody>
          <a:bodyPr>
            <a:spAutoFit/>
          </a:bodyPr>
          <a:lstStyle/>
          <a:p>
            <a:r>
              <a:rPr lang="en-US" sz="1400"/>
              <a:t>PHASE TWO–Collision  ends and NA Plate rebounds. Deep, Anoxic, Sediment Starved Basin shallows and both Bulge and Trough migrate westward.</a:t>
            </a:r>
          </a:p>
        </p:txBody>
      </p:sp>
      <p:sp>
        <p:nvSpPr>
          <p:cNvPr id="10251" name="Rectangle 16"/>
          <p:cNvSpPr>
            <a:spLocks noChangeArrowheads="1"/>
          </p:cNvSpPr>
          <p:nvPr/>
        </p:nvSpPr>
        <p:spPr bwMode="auto">
          <a:xfrm>
            <a:off x="2133600" y="1447800"/>
            <a:ext cx="2057400" cy="1368425"/>
          </a:xfrm>
          <a:prstGeom prst="rect">
            <a:avLst/>
          </a:prstGeom>
          <a:noFill/>
          <a:ln w="9525">
            <a:noFill/>
            <a:miter lim="800000"/>
            <a:headEnd/>
            <a:tailEnd/>
          </a:ln>
        </p:spPr>
        <p:txBody>
          <a:bodyPr>
            <a:spAutoFit/>
          </a:bodyPr>
          <a:lstStyle/>
          <a:p>
            <a:r>
              <a:rPr lang="en-US" sz="1400"/>
              <a:t>PHASE THREE – Erosion of highlands rapidly fills shallowing basin, Trough and Bulge features migrate further west.</a:t>
            </a:r>
            <a:endParaRPr lang="en-US"/>
          </a:p>
        </p:txBody>
      </p:sp>
      <p:sp>
        <p:nvSpPr>
          <p:cNvPr id="10252" name="Text Box 17"/>
          <p:cNvSpPr txBox="1">
            <a:spLocks noChangeArrowheads="1"/>
          </p:cNvSpPr>
          <p:nvPr/>
        </p:nvSpPr>
        <p:spPr bwMode="auto">
          <a:xfrm>
            <a:off x="7239000" y="1371600"/>
            <a:ext cx="1219200" cy="517525"/>
          </a:xfrm>
          <a:prstGeom prst="rect">
            <a:avLst/>
          </a:prstGeom>
          <a:noFill/>
          <a:ln w="9525">
            <a:noFill/>
            <a:miter lim="800000"/>
            <a:headEnd/>
            <a:tailEnd/>
          </a:ln>
        </p:spPr>
        <p:txBody>
          <a:bodyPr>
            <a:spAutoFit/>
          </a:bodyPr>
          <a:lstStyle/>
          <a:p>
            <a:pPr algn="ctr">
              <a:spcBef>
                <a:spcPct val="50000"/>
              </a:spcBef>
            </a:pPr>
            <a:r>
              <a:rPr lang="en-US" sz="1400" b="1">
                <a:solidFill>
                  <a:srgbClr val="FF3300"/>
                </a:solidFill>
              </a:rPr>
              <a:t>Marcellus Shale</a:t>
            </a:r>
          </a:p>
        </p:txBody>
      </p:sp>
      <p:sp>
        <p:nvSpPr>
          <p:cNvPr id="10253" name="Text Box 18"/>
          <p:cNvSpPr txBox="1">
            <a:spLocks noChangeArrowheads="1"/>
          </p:cNvSpPr>
          <p:nvPr/>
        </p:nvSpPr>
        <p:spPr bwMode="auto">
          <a:xfrm>
            <a:off x="4724400" y="1981200"/>
            <a:ext cx="1447800" cy="517525"/>
          </a:xfrm>
          <a:prstGeom prst="rect">
            <a:avLst/>
          </a:prstGeom>
          <a:noFill/>
          <a:ln w="9525">
            <a:noFill/>
            <a:miter lim="800000"/>
            <a:headEnd/>
            <a:tailEnd/>
          </a:ln>
        </p:spPr>
        <p:txBody>
          <a:bodyPr>
            <a:spAutoFit/>
          </a:bodyPr>
          <a:lstStyle/>
          <a:p>
            <a:pPr algn="ctr">
              <a:spcBef>
                <a:spcPct val="50000"/>
              </a:spcBef>
            </a:pPr>
            <a:r>
              <a:rPr lang="en-US" sz="1400" b="1">
                <a:solidFill>
                  <a:srgbClr val="FF3300"/>
                </a:solidFill>
              </a:rPr>
              <a:t>Rhinestreet Shale</a:t>
            </a:r>
          </a:p>
        </p:txBody>
      </p:sp>
      <p:sp>
        <p:nvSpPr>
          <p:cNvPr id="10254" name="Text Box 19"/>
          <p:cNvSpPr txBox="1">
            <a:spLocks noChangeArrowheads="1"/>
          </p:cNvSpPr>
          <p:nvPr/>
        </p:nvSpPr>
        <p:spPr bwMode="auto">
          <a:xfrm>
            <a:off x="3505200" y="228600"/>
            <a:ext cx="1447800" cy="304800"/>
          </a:xfrm>
          <a:prstGeom prst="rect">
            <a:avLst/>
          </a:prstGeom>
          <a:noFill/>
          <a:ln w="9525">
            <a:noFill/>
            <a:miter lim="800000"/>
            <a:headEnd/>
            <a:tailEnd/>
          </a:ln>
        </p:spPr>
        <p:txBody>
          <a:bodyPr>
            <a:spAutoFit/>
          </a:bodyPr>
          <a:lstStyle/>
          <a:p>
            <a:pPr>
              <a:spcBef>
                <a:spcPct val="50000"/>
              </a:spcBef>
            </a:pPr>
            <a:r>
              <a:rPr lang="en-US" sz="1400" b="1" dirty="0">
                <a:solidFill>
                  <a:srgbClr val="FF3300"/>
                </a:solidFill>
              </a:rPr>
              <a:t>Ohio Shale</a:t>
            </a:r>
          </a:p>
        </p:txBody>
      </p:sp>
      <p:sp>
        <p:nvSpPr>
          <p:cNvPr id="10255" name="Text Box 20"/>
          <p:cNvSpPr txBox="1">
            <a:spLocks noChangeArrowheads="1"/>
          </p:cNvSpPr>
          <p:nvPr/>
        </p:nvSpPr>
        <p:spPr bwMode="auto">
          <a:xfrm>
            <a:off x="7543800" y="6096000"/>
            <a:ext cx="1219200" cy="517525"/>
          </a:xfrm>
          <a:prstGeom prst="rect">
            <a:avLst/>
          </a:prstGeom>
          <a:noFill/>
          <a:ln w="9525">
            <a:noFill/>
            <a:miter lim="800000"/>
            <a:headEnd/>
            <a:tailEnd/>
          </a:ln>
        </p:spPr>
        <p:txBody>
          <a:bodyPr>
            <a:spAutoFit/>
          </a:bodyPr>
          <a:lstStyle/>
          <a:p>
            <a:pPr algn="ctr">
              <a:spcBef>
                <a:spcPct val="50000"/>
              </a:spcBef>
            </a:pPr>
            <a:r>
              <a:rPr lang="en-US" sz="1400" b="1">
                <a:solidFill>
                  <a:srgbClr val="FF3300"/>
                </a:solidFill>
              </a:rPr>
              <a:t>Marcellus Shale</a:t>
            </a:r>
          </a:p>
        </p:txBody>
      </p:sp>
      <p:sp>
        <p:nvSpPr>
          <p:cNvPr id="10256" name="Text Box 21"/>
          <p:cNvSpPr txBox="1">
            <a:spLocks noChangeArrowheads="1"/>
          </p:cNvSpPr>
          <p:nvPr/>
        </p:nvSpPr>
        <p:spPr bwMode="auto">
          <a:xfrm>
            <a:off x="6477000" y="4038600"/>
            <a:ext cx="1219200" cy="517525"/>
          </a:xfrm>
          <a:prstGeom prst="rect">
            <a:avLst/>
          </a:prstGeom>
          <a:noFill/>
          <a:ln w="9525">
            <a:noFill/>
            <a:miter lim="800000"/>
            <a:headEnd/>
            <a:tailEnd/>
          </a:ln>
        </p:spPr>
        <p:txBody>
          <a:bodyPr>
            <a:spAutoFit/>
          </a:bodyPr>
          <a:lstStyle/>
          <a:p>
            <a:pPr algn="ctr">
              <a:spcBef>
                <a:spcPct val="50000"/>
              </a:spcBef>
            </a:pPr>
            <a:r>
              <a:rPr lang="en-US" sz="1400" b="1">
                <a:solidFill>
                  <a:srgbClr val="FF3300"/>
                </a:solidFill>
              </a:rPr>
              <a:t>Rhinestreet Shale</a:t>
            </a:r>
          </a:p>
        </p:txBody>
      </p:sp>
      <p:sp>
        <p:nvSpPr>
          <p:cNvPr id="10257" name="Line 23"/>
          <p:cNvSpPr>
            <a:spLocks noChangeShapeType="1"/>
          </p:cNvSpPr>
          <p:nvPr/>
        </p:nvSpPr>
        <p:spPr bwMode="auto">
          <a:xfrm flipH="1" flipV="1">
            <a:off x="7086600" y="6324600"/>
            <a:ext cx="762000" cy="76200"/>
          </a:xfrm>
          <a:prstGeom prst="line">
            <a:avLst/>
          </a:prstGeom>
          <a:noFill/>
          <a:ln w="38100">
            <a:solidFill>
              <a:schemeClr val="tx1"/>
            </a:solidFill>
            <a:round/>
            <a:headEnd/>
            <a:tailEnd type="triangle" w="med" len="med"/>
          </a:ln>
        </p:spPr>
        <p:txBody>
          <a:bodyPr/>
          <a:lstStyle/>
          <a:p>
            <a:endParaRPr lang="en-US"/>
          </a:p>
        </p:txBody>
      </p:sp>
      <p:sp>
        <p:nvSpPr>
          <p:cNvPr id="10258" name="Line 24"/>
          <p:cNvSpPr>
            <a:spLocks noChangeShapeType="1"/>
          </p:cNvSpPr>
          <p:nvPr/>
        </p:nvSpPr>
        <p:spPr bwMode="auto">
          <a:xfrm flipH="1" flipV="1">
            <a:off x="5715000" y="3733800"/>
            <a:ext cx="990600" cy="609600"/>
          </a:xfrm>
          <a:prstGeom prst="line">
            <a:avLst/>
          </a:prstGeom>
          <a:noFill/>
          <a:ln w="38100">
            <a:solidFill>
              <a:schemeClr val="tx1"/>
            </a:solidFill>
            <a:round/>
            <a:headEnd/>
            <a:tailEnd type="triangle" w="med" len="med"/>
          </a:ln>
        </p:spPr>
        <p:txBody>
          <a:bodyPr/>
          <a:lstStyle/>
          <a:p>
            <a:endParaRPr lang="en-US"/>
          </a:p>
        </p:txBody>
      </p:sp>
      <p:sp>
        <p:nvSpPr>
          <p:cNvPr id="10259" name="Line 25"/>
          <p:cNvSpPr>
            <a:spLocks noChangeShapeType="1"/>
          </p:cNvSpPr>
          <p:nvPr/>
        </p:nvSpPr>
        <p:spPr bwMode="auto">
          <a:xfrm flipH="1" flipV="1">
            <a:off x="6553200" y="1371600"/>
            <a:ext cx="838200" cy="152400"/>
          </a:xfrm>
          <a:prstGeom prst="line">
            <a:avLst/>
          </a:prstGeom>
          <a:noFill/>
          <a:ln w="9525">
            <a:solidFill>
              <a:schemeClr val="tx1"/>
            </a:solidFill>
            <a:round/>
            <a:headEnd/>
            <a:tailEnd type="triangle" w="med" len="med"/>
          </a:ln>
        </p:spPr>
        <p:txBody>
          <a:bodyPr/>
          <a:lstStyle/>
          <a:p>
            <a:endParaRPr lang="en-US"/>
          </a:p>
        </p:txBody>
      </p:sp>
      <p:sp>
        <p:nvSpPr>
          <p:cNvPr id="10260" name="Line 26"/>
          <p:cNvSpPr>
            <a:spLocks noChangeShapeType="1"/>
          </p:cNvSpPr>
          <p:nvPr/>
        </p:nvSpPr>
        <p:spPr bwMode="auto">
          <a:xfrm flipV="1">
            <a:off x="5257800" y="1447800"/>
            <a:ext cx="0" cy="609600"/>
          </a:xfrm>
          <a:prstGeom prst="line">
            <a:avLst/>
          </a:prstGeom>
          <a:noFill/>
          <a:ln w="9525">
            <a:solidFill>
              <a:schemeClr val="tx1"/>
            </a:solidFill>
            <a:round/>
            <a:headEnd/>
            <a:tailEnd type="triangle" w="med" len="med"/>
          </a:ln>
        </p:spPr>
        <p:txBody>
          <a:bodyPr/>
          <a:lstStyle/>
          <a:p>
            <a:endParaRPr lang="en-US"/>
          </a:p>
        </p:txBody>
      </p:sp>
      <p:sp>
        <p:nvSpPr>
          <p:cNvPr id="10261" name="Line 27"/>
          <p:cNvSpPr>
            <a:spLocks noChangeShapeType="1"/>
          </p:cNvSpPr>
          <p:nvPr/>
        </p:nvSpPr>
        <p:spPr bwMode="auto">
          <a:xfrm>
            <a:off x="4114800" y="457200"/>
            <a:ext cx="0" cy="762000"/>
          </a:xfrm>
          <a:prstGeom prst="line">
            <a:avLst/>
          </a:prstGeom>
          <a:noFill/>
          <a:ln w="9525">
            <a:solidFill>
              <a:schemeClr val="tx1"/>
            </a:solidFill>
            <a:round/>
            <a:headEnd/>
            <a:tailEnd type="triangle" w="med" len="med"/>
          </a:ln>
        </p:spPr>
        <p:txBody>
          <a:bodyPr/>
          <a:lstStyle/>
          <a:p>
            <a:endParaRPr lang="en-US"/>
          </a:p>
        </p:txBody>
      </p:sp>
      <p:sp>
        <p:nvSpPr>
          <p:cNvPr id="10262" name="Text Box 28"/>
          <p:cNvSpPr txBox="1">
            <a:spLocks noChangeArrowheads="1"/>
          </p:cNvSpPr>
          <p:nvPr/>
        </p:nvSpPr>
        <p:spPr bwMode="auto">
          <a:xfrm>
            <a:off x="7467600" y="0"/>
            <a:ext cx="1676400" cy="457200"/>
          </a:xfrm>
          <a:prstGeom prst="rect">
            <a:avLst/>
          </a:prstGeom>
          <a:noFill/>
          <a:ln w="9525">
            <a:noFill/>
            <a:miter lim="800000"/>
            <a:headEnd/>
            <a:tailEnd/>
          </a:ln>
        </p:spPr>
        <p:txBody>
          <a:bodyPr>
            <a:spAutoFit/>
          </a:bodyPr>
          <a:lstStyle/>
          <a:p>
            <a:pPr algn="r">
              <a:spcBef>
                <a:spcPct val="50000"/>
              </a:spcBef>
            </a:pPr>
            <a:r>
              <a:rPr lang="en-US" sz="2400" b="1" u="sng"/>
              <a:t>EAST</a:t>
            </a:r>
          </a:p>
        </p:txBody>
      </p:sp>
      <p:sp>
        <p:nvSpPr>
          <p:cNvPr id="10263" name="Text Box 29"/>
          <p:cNvSpPr txBox="1">
            <a:spLocks noChangeArrowheads="1"/>
          </p:cNvSpPr>
          <p:nvPr/>
        </p:nvSpPr>
        <p:spPr bwMode="auto">
          <a:xfrm>
            <a:off x="2209800" y="0"/>
            <a:ext cx="1066800" cy="457200"/>
          </a:xfrm>
          <a:prstGeom prst="rect">
            <a:avLst/>
          </a:prstGeom>
          <a:noFill/>
          <a:ln w="9525">
            <a:noFill/>
            <a:miter lim="800000"/>
            <a:headEnd/>
            <a:tailEnd/>
          </a:ln>
        </p:spPr>
        <p:txBody>
          <a:bodyPr>
            <a:spAutoFit/>
          </a:bodyPr>
          <a:lstStyle/>
          <a:p>
            <a:pPr>
              <a:spcBef>
                <a:spcPct val="50000"/>
              </a:spcBef>
            </a:pPr>
            <a:r>
              <a:rPr lang="en-US" sz="2400" b="1" u="sng" dirty="0"/>
              <a:t>WEST</a:t>
            </a:r>
          </a:p>
        </p:txBody>
      </p:sp>
      <p:sp>
        <p:nvSpPr>
          <p:cNvPr id="10264" name="Text Box 30"/>
          <p:cNvSpPr txBox="1">
            <a:spLocks noChangeArrowheads="1"/>
          </p:cNvSpPr>
          <p:nvPr/>
        </p:nvSpPr>
        <p:spPr bwMode="auto">
          <a:xfrm>
            <a:off x="4114800" y="2362200"/>
            <a:ext cx="2514600" cy="641350"/>
          </a:xfrm>
          <a:prstGeom prst="rect">
            <a:avLst/>
          </a:prstGeom>
          <a:noFill/>
          <a:ln w="9525">
            <a:noFill/>
            <a:miter lim="800000"/>
            <a:headEnd/>
            <a:tailEnd/>
          </a:ln>
        </p:spPr>
        <p:txBody>
          <a:bodyPr>
            <a:spAutoFit/>
          </a:bodyPr>
          <a:lstStyle/>
          <a:p>
            <a:pPr algn="ctr">
              <a:spcBef>
                <a:spcPct val="50000"/>
              </a:spcBef>
            </a:pPr>
            <a:r>
              <a:rPr lang="en-US" b="1"/>
              <a:t>Bulge and Trough Migrate West</a:t>
            </a:r>
          </a:p>
        </p:txBody>
      </p:sp>
      <p:sp>
        <p:nvSpPr>
          <p:cNvPr id="10265" name="Line 31"/>
          <p:cNvSpPr>
            <a:spLocks noChangeShapeType="1"/>
          </p:cNvSpPr>
          <p:nvPr/>
        </p:nvSpPr>
        <p:spPr bwMode="auto">
          <a:xfrm flipH="1">
            <a:off x="4724400" y="3200400"/>
            <a:ext cx="1219200" cy="0"/>
          </a:xfrm>
          <a:prstGeom prst="line">
            <a:avLst/>
          </a:prstGeom>
          <a:noFill/>
          <a:ln w="76200">
            <a:solidFill>
              <a:schemeClr val="tx1"/>
            </a:solidFill>
            <a:round/>
            <a:headEnd/>
            <a:tailEnd type="triangle" w="med" len="med"/>
          </a:ln>
        </p:spPr>
        <p:txBody>
          <a:bodyPr/>
          <a:lstStyle/>
          <a:p>
            <a:endParaRPr lang="en-US"/>
          </a:p>
        </p:txBody>
      </p:sp>
    </p:spTree>
    <p:extLst>
      <p:ext uri="{BB962C8B-B14F-4D97-AF65-F5344CB8AC3E}">
        <p14:creationId xmlns:p14="http://schemas.microsoft.com/office/powerpoint/2010/main" val="3135255240"/>
      </p:ext>
    </p:extLst>
  </p:cSld>
  <p:clrMapOvr>
    <a:masterClrMapping/>
  </p:clrMapOvr>
  <p:transition spd="slow">
    <p:push dir="u"/>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dirty="0" smtClean="0"/>
              <a:t>MEMBRANE DESIGN CAPACITY</a:t>
            </a:r>
            <a:endParaRPr lang="en-GB" dirty="0"/>
          </a:p>
        </p:txBody>
      </p:sp>
      <p:sp>
        <p:nvSpPr>
          <p:cNvPr id="3" name="Content Placeholder 2"/>
          <p:cNvSpPr>
            <a:spLocks noGrp="1"/>
          </p:cNvSpPr>
          <p:nvPr>
            <p:ph idx="1"/>
          </p:nvPr>
        </p:nvSpPr>
        <p:spPr>
          <a:xfrm>
            <a:off x="1295400" y="1676400"/>
            <a:ext cx="7620000" cy="5029200"/>
          </a:xfrm>
        </p:spPr>
        <p:txBody>
          <a:bodyPr>
            <a:normAutofit fontScale="77500" lnSpcReduction="20000"/>
          </a:bodyPr>
          <a:lstStyle/>
          <a:p>
            <a:pPr>
              <a:buFont typeface="Wingdings" pitchFamily="2" charset="2"/>
              <a:buChar char="Ø"/>
            </a:pPr>
            <a:r>
              <a:rPr lang="en-GB" dirty="0" smtClean="0">
                <a:latin typeface="Times New Roman" pitchFamily="18" charset="0"/>
                <a:cs typeface="Times New Roman" pitchFamily="18" charset="0"/>
              </a:rPr>
              <a:t>Our membranes are arranged in a cylindrical pack which maximizes space</a:t>
            </a:r>
          </a:p>
          <a:p>
            <a:pPr>
              <a:buFont typeface="Wingdings" pitchFamily="2" charset="2"/>
              <a:buChar char="Ø"/>
            </a:pPr>
            <a:r>
              <a:rPr lang="en-GB" dirty="0" smtClean="0">
                <a:latin typeface="Times New Roman" pitchFamily="18" charset="0"/>
                <a:cs typeface="Times New Roman" pitchFamily="18" charset="0"/>
              </a:rPr>
              <a:t>The size of our membrane, taking into consideration the portability requirement will have the following dimensions; length of 4m, width of 1.91m, and a height of 1.6m</a:t>
            </a:r>
          </a:p>
          <a:p>
            <a:pPr>
              <a:buFont typeface="Wingdings" pitchFamily="2" charset="2"/>
              <a:buChar char="Ø"/>
            </a:pPr>
            <a:r>
              <a:rPr lang="en-GB" dirty="0" smtClean="0">
                <a:latin typeface="Times New Roman" pitchFamily="18" charset="0"/>
                <a:cs typeface="Times New Roman" pitchFamily="18" charset="0"/>
              </a:rPr>
              <a:t>This system is going to incorporate approximately 120 1m</a:t>
            </a:r>
            <a:r>
              <a:rPr lang="en-GB" baseline="30000" dirty="0" smtClean="0">
                <a:latin typeface="Times New Roman" pitchFamily="18" charset="0"/>
                <a:cs typeface="Times New Roman" pitchFamily="18" charset="0"/>
              </a:rPr>
              <a:t>2</a:t>
            </a:r>
            <a:r>
              <a:rPr lang="en-GB" dirty="0" smtClean="0">
                <a:latin typeface="Times New Roman" pitchFamily="18" charset="0"/>
                <a:cs typeface="Times New Roman" pitchFamily="18" charset="0"/>
              </a:rPr>
              <a:t> membranes</a:t>
            </a:r>
          </a:p>
          <a:p>
            <a:pPr>
              <a:buFont typeface="Wingdings" pitchFamily="2" charset="2"/>
              <a:buChar char="Ø"/>
            </a:pPr>
            <a:r>
              <a:rPr lang="en-GB" dirty="0" smtClean="0">
                <a:latin typeface="Times New Roman" pitchFamily="18" charset="0"/>
                <a:cs typeface="Times New Roman" pitchFamily="18" charset="0"/>
              </a:rPr>
              <a:t>From the given parameters the system’s total water flux capacity and power density will be 3,600 L/m</a:t>
            </a:r>
            <a:r>
              <a:rPr lang="en-GB" baseline="30000" dirty="0" smtClean="0">
                <a:latin typeface="Times New Roman" pitchFamily="18" charset="0"/>
                <a:cs typeface="Times New Roman" pitchFamily="18" charset="0"/>
              </a:rPr>
              <a:t>2</a:t>
            </a:r>
            <a:r>
              <a:rPr lang="en-GB" dirty="0" smtClean="0">
                <a:latin typeface="Times New Roman" pitchFamily="18" charset="0"/>
                <a:cs typeface="Times New Roman" pitchFamily="18" charset="0"/>
              </a:rPr>
              <a:t>h and 1,200W/m</a:t>
            </a:r>
            <a:r>
              <a:rPr lang="en-GB" baseline="30000" dirty="0" smtClean="0">
                <a:latin typeface="Times New Roman" pitchFamily="18" charset="0"/>
                <a:cs typeface="Times New Roman" pitchFamily="18" charset="0"/>
              </a:rPr>
              <a:t>2</a:t>
            </a:r>
            <a:r>
              <a:rPr lang="en-GB" dirty="0" smtClean="0">
                <a:latin typeface="Times New Roman" pitchFamily="18" charset="0"/>
                <a:cs typeface="Times New Roman" pitchFamily="18" charset="0"/>
              </a:rPr>
              <a:t> respectively</a:t>
            </a:r>
            <a:endParaRPr lang="en-GB" baseline="30000" dirty="0" smtClean="0">
              <a:latin typeface="Times New Roman" pitchFamily="18" charset="0"/>
              <a:cs typeface="Times New Roman" pitchFamily="18" charset="0"/>
            </a:endParaRPr>
          </a:p>
          <a:p>
            <a:pPr>
              <a:buFont typeface="Wingdings" pitchFamily="2" charset="2"/>
              <a:buChar char="Ø"/>
            </a:pPr>
            <a:r>
              <a:rPr lang="en-GB" dirty="0" smtClean="0">
                <a:latin typeface="Times New Roman" pitchFamily="18" charset="0"/>
                <a:cs typeface="Times New Roman" pitchFamily="18" charset="0"/>
              </a:rPr>
              <a:t>Our system is controlled to attain a water flux capacity of over 17,000 L/m</a:t>
            </a:r>
            <a:r>
              <a:rPr lang="en-GB" baseline="30000" dirty="0" smtClean="0">
                <a:latin typeface="Times New Roman" pitchFamily="18" charset="0"/>
                <a:cs typeface="Times New Roman" pitchFamily="18" charset="0"/>
              </a:rPr>
              <a:t>2</a:t>
            </a:r>
            <a:r>
              <a:rPr lang="en-GB" dirty="0" smtClean="0">
                <a:latin typeface="Times New Roman" pitchFamily="18" charset="0"/>
                <a:cs typeface="Times New Roman" pitchFamily="18" charset="0"/>
              </a:rPr>
              <a:t>h(approximately 150 bbl/h) by increasing the osmotic pressure of the system.</a:t>
            </a:r>
            <a:endParaRPr lang="en-GB" dirty="0">
              <a:latin typeface="Times New Roman" pitchFamily="18" charset="0"/>
              <a:cs typeface="Times New Roman" pitchFamily="18" charset="0"/>
            </a:endParaRPr>
          </a:p>
        </p:txBody>
      </p:sp>
    </p:spTree>
    <p:extLst>
      <p:ext uri="{BB962C8B-B14F-4D97-AF65-F5344CB8AC3E}">
        <p14:creationId xmlns:p14="http://schemas.microsoft.com/office/powerpoint/2010/main" val="167972694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dirty="0" smtClean="0"/>
              <a:t>TURBINE CONSIDERATIONS</a:t>
            </a:r>
            <a:endParaRPr lang="en-GB" dirty="0"/>
          </a:p>
        </p:txBody>
      </p:sp>
      <p:sp>
        <p:nvSpPr>
          <p:cNvPr id="3" name="Content Placeholder 2"/>
          <p:cNvSpPr>
            <a:spLocks noGrp="1"/>
          </p:cNvSpPr>
          <p:nvPr>
            <p:ph idx="1"/>
          </p:nvPr>
        </p:nvSpPr>
        <p:spPr>
          <a:xfrm>
            <a:off x="0" y="1524000"/>
            <a:ext cx="8763000" cy="4267200"/>
          </a:xfrm>
        </p:spPr>
        <p:txBody>
          <a:bodyPr>
            <a:normAutofit lnSpcReduction="10000"/>
          </a:bodyPr>
          <a:lstStyle/>
          <a:p>
            <a:r>
              <a:rPr lang="en-GB" dirty="0" smtClean="0">
                <a:latin typeface="Times New Roman" pitchFamily="18" charset="0"/>
                <a:cs typeface="Times New Roman" pitchFamily="18" charset="0"/>
              </a:rPr>
              <a:t>To convert the power density from the system into electricity</a:t>
            </a:r>
          </a:p>
          <a:p>
            <a:r>
              <a:rPr lang="en-GB" dirty="0" smtClean="0">
                <a:latin typeface="Times New Roman" pitchFamily="18" charset="0"/>
                <a:cs typeface="Times New Roman" pitchFamily="18" charset="0"/>
              </a:rPr>
              <a:t>Turbine with minimum capacity of 1.2 kW</a:t>
            </a:r>
          </a:p>
          <a:p>
            <a:r>
              <a:rPr lang="en-GB" dirty="0" smtClean="0">
                <a:latin typeface="Times New Roman" pitchFamily="18" charset="0"/>
                <a:cs typeface="Times New Roman" pitchFamily="18" charset="0"/>
              </a:rPr>
              <a:t>The turbine systems incorporates a generator</a:t>
            </a:r>
          </a:p>
          <a:p>
            <a:r>
              <a:rPr lang="en-GB" dirty="0" smtClean="0">
                <a:latin typeface="Times New Roman" pitchFamily="18" charset="0"/>
                <a:cs typeface="Times New Roman" pitchFamily="18" charset="0"/>
              </a:rPr>
              <a:t>Affordable ($1,200-$5,000)and doesn’t require deep depths for maximum efficiency.</a:t>
            </a:r>
          </a:p>
          <a:p>
            <a:r>
              <a:rPr lang="en-GB" dirty="0" smtClean="0">
                <a:latin typeface="Times New Roman" pitchFamily="18" charset="0"/>
                <a:cs typeface="Times New Roman" pitchFamily="18" charset="0"/>
              </a:rPr>
              <a:t>High efficiency turbine</a:t>
            </a:r>
          </a:p>
          <a:p>
            <a:r>
              <a:rPr lang="en-GB" dirty="0" smtClean="0">
                <a:latin typeface="Times New Roman" pitchFamily="18" charset="0"/>
                <a:cs typeface="Times New Roman" pitchFamily="18" charset="0"/>
              </a:rPr>
              <a:t>Portable and sizable to fit perfectly in the system</a:t>
            </a:r>
            <a:endParaRPr lang="en-GB" dirty="0">
              <a:latin typeface="Times New Roman" pitchFamily="18" charset="0"/>
              <a:cs typeface="Times New Roman" pitchFamily="18" charset="0"/>
            </a:endParaRPr>
          </a:p>
        </p:txBody>
      </p:sp>
    </p:spTree>
    <p:extLst>
      <p:ext uri="{BB962C8B-B14F-4D97-AF65-F5344CB8AC3E}">
        <p14:creationId xmlns:p14="http://schemas.microsoft.com/office/powerpoint/2010/main" val="389462212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dirty="0" smtClean="0"/>
              <a:t>POWER STORAGE CONSIDERATIONS</a:t>
            </a:r>
            <a:endParaRPr lang="en-GB" dirty="0"/>
          </a:p>
        </p:txBody>
      </p:sp>
      <p:sp>
        <p:nvSpPr>
          <p:cNvPr id="3" name="Content Placeholder 2"/>
          <p:cNvSpPr>
            <a:spLocks noGrp="1"/>
          </p:cNvSpPr>
          <p:nvPr>
            <p:ph idx="1"/>
          </p:nvPr>
        </p:nvSpPr>
        <p:spPr/>
        <p:txBody>
          <a:bodyPr/>
          <a:lstStyle/>
          <a:p>
            <a:pPr>
              <a:buFont typeface="Wingdings" pitchFamily="2" charset="2"/>
              <a:buChar char="Ø"/>
            </a:pPr>
            <a:r>
              <a:rPr lang="en-GB" dirty="0" smtClean="0">
                <a:latin typeface="Times New Roman" pitchFamily="18" charset="0"/>
                <a:cs typeface="Times New Roman" pitchFamily="18" charset="0"/>
              </a:rPr>
              <a:t>Capacitor storage system</a:t>
            </a:r>
          </a:p>
          <a:p>
            <a:pPr>
              <a:buFont typeface="Wingdings" pitchFamily="2" charset="2"/>
              <a:buChar char="Ø"/>
            </a:pPr>
            <a:r>
              <a:rPr lang="en-GB" dirty="0" smtClean="0">
                <a:latin typeface="Times New Roman" pitchFamily="18" charset="0"/>
                <a:cs typeface="Times New Roman" pitchFamily="18" charset="0"/>
              </a:rPr>
              <a:t>Ability to save power for years</a:t>
            </a:r>
          </a:p>
          <a:p>
            <a:pPr>
              <a:buFont typeface="Wingdings" pitchFamily="2" charset="2"/>
              <a:buChar char="Ø"/>
            </a:pPr>
            <a:r>
              <a:rPr lang="en-GB" dirty="0" smtClean="0">
                <a:latin typeface="Times New Roman" pitchFamily="18" charset="0"/>
                <a:cs typeface="Times New Roman" pitchFamily="18" charset="0"/>
              </a:rPr>
              <a:t>Used to provide the heat required to raise the heat of the thermolytic mixture</a:t>
            </a:r>
          </a:p>
          <a:p>
            <a:pPr>
              <a:buFont typeface="Wingdings" pitchFamily="2" charset="2"/>
              <a:buChar char="Ø"/>
            </a:pPr>
            <a:r>
              <a:rPr lang="en-GB" dirty="0" smtClean="0">
                <a:latin typeface="Times New Roman" pitchFamily="18" charset="0"/>
                <a:cs typeface="Times New Roman" pitchFamily="18" charset="0"/>
              </a:rPr>
              <a:t>Can also be used to power some of the pumps in the system</a:t>
            </a:r>
          </a:p>
          <a:p>
            <a:pPr>
              <a:buFont typeface="Wingdings" pitchFamily="2" charset="2"/>
              <a:buChar char="Ø"/>
            </a:pPr>
            <a:r>
              <a:rPr lang="en-GB" dirty="0" smtClean="0">
                <a:latin typeface="Times New Roman" pitchFamily="18" charset="0"/>
                <a:cs typeface="Times New Roman" pitchFamily="18" charset="0"/>
              </a:rPr>
              <a:t>High efficiency</a:t>
            </a:r>
          </a:p>
          <a:p>
            <a:pPr>
              <a:buFont typeface="Wingdings" pitchFamily="2" charset="2"/>
              <a:buChar char="Ø"/>
            </a:pPr>
            <a:r>
              <a:rPr lang="en-GB" dirty="0" smtClean="0">
                <a:latin typeface="Times New Roman" pitchFamily="18" charset="0"/>
                <a:cs typeface="Times New Roman" pitchFamily="18" charset="0"/>
              </a:rPr>
              <a:t>Minimum capacity of 1.2kW</a:t>
            </a:r>
          </a:p>
          <a:p>
            <a:pPr>
              <a:buFont typeface="Wingdings" pitchFamily="2" charset="2"/>
              <a:buChar char="Ø"/>
            </a:pPr>
            <a:endParaRPr lang="en-GB" dirty="0">
              <a:latin typeface="Times New Roman" pitchFamily="18" charset="0"/>
              <a:cs typeface="Times New Roman" pitchFamily="18" charset="0"/>
            </a:endParaRPr>
          </a:p>
        </p:txBody>
      </p:sp>
    </p:spTree>
    <p:extLst>
      <p:ext uri="{BB962C8B-B14F-4D97-AF65-F5344CB8AC3E}">
        <p14:creationId xmlns:p14="http://schemas.microsoft.com/office/powerpoint/2010/main" val="2529910362"/>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dirty="0" smtClean="0"/>
              <a:t>DESIGN ASSUMPTIONS</a:t>
            </a:r>
            <a:endParaRPr lang="en-GB" dirty="0"/>
          </a:p>
        </p:txBody>
      </p:sp>
      <p:sp>
        <p:nvSpPr>
          <p:cNvPr id="3" name="Content Placeholder 2"/>
          <p:cNvSpPr>
            <a:spLocks noGrp="1"/>
          </p:cNvSpPr>
          <p:nvPr>
            <p:ph idx="1"/>
          </p:nvPr>
        </p:nvSpPr>
        <p:spPr>
          <a:xfrm>
            <a:off x="1295400" y="1676400"/>
            <a:ext cx="7620000" cy="5181600"/>
          </a:xfrm>
        </p:spPr>
        <p:txBody>
          <a:bodyPr>
            <a:normAutofit fontScale="70000" lnSpcReduction="20000"/>
          </a:bodyPr>
          <a:lstStyle/>
          <a:p>
            <a:pPr>
              <a:buFont typeface="Wingdings" pitchFamily="2" charset="2"/>
              <a:buChar char="Ø"/>
            </a:pPr>
            <a:r>
              <a:rPr lang="en-GB" dirty="0" smtClean="0">
                <a:latin typeface="Times New Roman" pitchFamily="18" charset="0"/>
                <a:cs typeface="Times New Roman" pitchFamily="18" charset="0"/>
              </a:rPr>
              <a:t>Concentrations of feed solution and draw solution are maintained at considerably stable values</a:t>
            </a:r>
          </a:p>
          <a:p>
            <a:pPr>
              <a:buNone/>
            </a:pPr>
            <a:endParaRPr lang="en-GB" dirty="0" smtClean="0">
              <a:latin typeface="Times New Roman" pitchFamily="18" charset="0"/>
              <a:cs typeface="Times New Roman" pitchFamily="18" charset="0"/>
            </a:endParaRPr>
          </a:p>
          <a:p>
            <a:pPr>
              <a:buFont typeface="Wingdings" pitchFamily="2" charset="2"/>
              <a:buChar char="Ø"/>
            </a:pPr>
            <a:r>
              <a:rPr lang="en-GB" dirty="0" smtClean="0">
                <a:latin typeface="Times New Roman" pitchFamily="18" charset="0"/>
                <a:cs typeface="Times New Roman" pitchFamily="18" charset="0"/>
              </a:rPr>
              <a:t>Osmotic pressures remain the same during the desalination and power generation processes</a:t>
            </a:r>
          </a:p>
          <a:p>
            <a:pPr>
              <a:buNone/>
            </a:pPr>
            <a:endParaRPr lang="en-GB" dirty="0" smtClean="0">
              <a:latin typeface="Times New Roman" pitchFamily="18" charset="0"/>
              <a:cs typeface="Times New Roman" pitchFamily="18" charset="0"/>
            </a:endParaRPr>
          </a:p>
          <a:p>
            <a:pPr>
              <a:buFont typeface="Wingdings" pitchFamily="2" charset="2"/>
              <a:buChar char="Ø"/>
            </a:pPr>
            <a:r>
              <a:rPr lang="en-GB" dirty="0" smtClean="0">
                <a:latin typeface="Times New Roman" pitchFamily="18" charset="0"/>
                <a:cs typeface="Times New Roman" pitchFamily="18" charset="0"/>
              </a:rPr>
              <a:t>The SCADA takes care of any unwanted changes in solution properties</a:t>
            </a:r>
          </a:p>
          <a:p>
            <a:pPr>
              <a:buNone/>
            </a:pPr>
            <a:endParaRPr lang="en-GB" dirty="0" smtClean="0">
              <a:latin typeface="Times New Roman" pitchFamily="18" charset="0"/>
              <a:cs typeface="Times New Roman" pitchFamily="18" charset="0"/>
            </a:endParaRPr>
          </a:p>
          <a:p>
            <a:pPr>
              <a:buFont typeface="Wingdings" pitchFamily="2" charset="2"/>
              <a:buChar char="Ø"/>
            </a:pPr>
            <a:r>
              <a:rPr lang="en-GB" dirty="0" smtClean="0">
                <a:latin typeface="Times New Roman" pitchFamily="18" charset="0"/>
                <a:cs typeface="Times New Roman" pitchFamily="18" charset="0"/>
              </a:rPr>
              <a:t>The system is 100% efficient</a:t>
            </a:r>
          </a:p>
          <a:p>
            <a:pPr>
              <a:buNone/>
            </a:pPr>
            <a:endParaRPr lang="en-GB" dirty="0" smtClean="0">
              <a:latin typeface="Times New Roman" pitchFamily="18" charset="0"/>
              <a:cs typeface="Times New Roman" pitchFamily="18" charset="0"/>
            </a:endParaRPr>
          </a:p>
          <a:p>
            <a:pPr>
              <a:buFont typeface="Wingdings" pitchFamily="2" charset="2"/>
              <a:buChar char="Ø"/>
            </a:pPr>
            <a:r>
              <a:rPr lang="en-GB" dirty="0" smtClean="0">
                <a:latin typeface="Times New Roman" pitchFamily="18" charset="0"/>
                <a:cs typeface="Times New Roman" pitchFamily="18" charset="0"/>
              </a:rPr>
              <a:t>The experimental parameters are suitable for the entire system</a:t>
            </a:r>
          </a:p>
          <a:p>
            <a:pPr>
              <a:buNone/>
            </a:pPr>
            <a:endParaRPr lang="en-GB" dirty="0" smtClean="0">
              <a:latin typeface="Times New Roman" pitchFamily="18" charset="0"/>
              <a:cs typeface="Times New Roman" pitchFamily="18" charset="0"/>
            </a:endParaRPr>
          </a:p>
          <a:p>
            <a:pPr>
              <a:buFont typeface="Wingdings" pitchFamily="2" charset="2"/>
              <a:buChar char="Ø"/>
            </a:pPr>
            <a:r>
              <a:rPr lang="en-GB" dirty="0" smtClean="0">
                <a:latin typeface="Times New Roman" pitchFamily="18" charset="0"/>
                <a:cs typeface="Times New Roman" pitchFamily="18" charset="0"/>
              </a:rPr>
              <a:t>The draw solution can attain the required hydraulic pressure for maximum power generation.</a:t>
            </a:r>
            <a:endParaRPr lang="en-GB" dirty="0">
              <a:latin typeface="Times New Roman" pitchFamily="18" charset="0"/>
              <a:cs typeface="Times New Roman" pitchFamily="18" charset="0"/>
            </a:endParaRPr>
          </a:p>
        </p:txBody>
      </p:sp>
    </p:spTree>
    <p:extLst>
      <p:ext uri="{BB962C8B-B14F-4D97-AF65-F5344CB8AC3E}">
        <p14:creationId xmlns:p14="http://schemas.microsoft.com/office/powerpoint/2010/main" val="1015544975"/>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dirty="0" smtClean="0"/>
              <a:t>CONTINGENCY PLAN</a:t>
            </a:r>
            <a:endParaRPr lang="en-GB" dirty="0"/>
          </a:p>
        </p:txBody>
      </p:sp>
      <p:sp>
        <p:nvSpPr>
          <p:cNvPr id="3" name="Content Placeholder 2"/>
          <p:cNvSpPr>
            <a:spLocks noGrp="1"/>
          </p:cNvSpPr>
          <p:nvPr>
            <p:ph idx="1"/>
          </p:nvPr>
        </p:nvSpPr>
        <p:spPr>
          <a:xfrm>
            <a:off x="1295400" y="1676400"/>
            <a:ext cx="7620000" cy="5181600"/>
          </a:xfrm>
        </p:spPr>
        <p:txBody>
          <a:bodyPr>
            <a:normAutofit fontScale="62500" lnSpcReduction="20000"/>
          </a:bodyPr>
          <a:lstStyle/>
          <a:p>
            <a:pPr>
              <a:buFont typeface="Wingdings" pitchFamily="2" charset="2"/>
              <a:buChar char="Ø"/>
            </a:pPr>
            <a:r>
              <a:rPr lang="en-GB" dirty="0" smtClean="0"/>
              <a:t>The membranes are arranged in a way that they are easily replaceable in the event of any malfunctioning whatsoever</a:t>
            </a:r>
          </a:p>
          <a:p>
            <a:pPr>
              <a:buNone/>
            </a:pPr>
            <a:endParaRPr lang="en-GB" dirty="0" smtClean="0"/>
          </a:p>
          <a:p>
            <a:pPr>
              <a:buFont typeface="Wingdings" pitchFamily="2" charset="2"/>
              <a:buChar char="Ø"/>
            </a:pPr>
            <a:r>
              <a:rPr lang="en-GB" dirty="0" smtClean="0"/>
              <a:t>The osmotic concentration of the system is maintained by the control of the concentration of the draw solution</a:t>
            </a:r>
          </a:p>
          <a:p>
            <a:pPr>
              <a:buNone/>
            </a:pPr>
            <a:endParaRPr lang="en-GB" dirty="0" smtClean="0"/>
          </a:p>
          <a:p>
            <a:pPr>
              <a:buFont typeface="Wingdings" pitchFamily="2" charset="2"/>
              <a:buChar char="Ø"/>
            </a:pPr>
            <a:r>
              <a:rPr lang="en-GB" dirty="0" smtClean="0"/>
              <a:t>In order to meet other power demands that might exceed the expected supply, a step-up transformer can be installed</a:t>
            </a:r>
          </a:p>
          <a:p>
            <a:pPr>
              <a:buNone/>
            </a:pPr>
            <a:endParaRPr lang="en-GB" dirty="0" smtClean="0"/>
          </a:p>
          <a:p>
            <a:pPr>
              <a:buFont typeface="Wingdings" pitchFamily="2" charset="2"/>
              <a:buChar char="Ø"/>
            </a:pPr>
            <a:r>
              <a:rPr lang="en-GB" dirty="0" smtClean="0"/>
              <a:t>Unused capacitors are available at the site, to take care of any excess power produced</a:t>
            </a:r>
          </a:p>
          <a:p>
            <a:pPr>
              <a:buNone/>
            </a:pPr>
            <a:endParaRPr lang="en-GB" dirty="0" smtClean="0"/>
          </a:p>
          <a:p>
            <a:pPr>
              <a:buFont typeface="Wingdings" pitchFamily="2" charset="2"/>
              <a:buChar char="Ø"/>
            </a:pPr>
            <a:r>
              <a:rPr lang="en-GB" dirty="0" smtClean="0"/>
              <a:t>In the case of unwanted rise in temperature in the container, a ventilation system is provided to maintain the temperature in the container</a:t>
            </a:r>
          </a:p>
          <a:p>
            <a:pPr>
              <a:buNone/>
            </a:pPr>
            <a:endParaRPr lang="en-GB" dirty="0" smtClean="0"/>
          </a:p>
          <a:p>
            <a:pPr>
              <a:buFont typeface="Wingdings" pitchFamily="2" charset="2"/>
              <a:buChar char="Ø"/>
            </a:pPr>
            <a:r>
              <a:rPr lang="en-GB" dirty="0" smtClean="0"/>
              <a:t>All the components of this system are maintained on a regular basis to ensure that they are all functioning at their expected capacities</a:t>
            </a:r>
            <a:endParaRPr lang="en-GB" dirty="0"/>
          </a:p>
        </p:txBody>
      </p:sp>
    </p:spTree>
    <p:extLst>
      <p:ext uri="{BB962C8B-B14F-4D97-AF65-F5344CB8AC3E}">
        <p14:creationId xmlns:p14="http://schemas.microsoft.com/office/powerpoint/2010/main" val="3046965844"/>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
          <p:cNvGrpSpPr/>
          <p:nvPr/>
        </p:nvGrpSpPr>
        <p:grpSpPr>
          <a:xfrm>
            <a:off x="6858000" y="228600"/>
            <a:ext cx="1904999" cy="847996"/>
            <a:chOff x="6858000" y="228600"/>
            <a:chExt cx="1904999" cy="847996"/>
          </a:xfrm>
        </p:grpSpPr>
        <p:pic>
          <p:nvPicPr>
            <p:cNvPr id="7" name="Picture 6" descr="C:\Documents and Settings\kzs145\Desktop\psu_wht.emf"/>
            <p:cNvPicPr>
              <a:picLocks noChangeAspect="1" noChangeArrowheads="1"/>
            </p:cNvPicPr>
            <p:nvPr/>
          </p:nvPicPr>
          <p:blipFill>
            <a:blip r:embed="rId2" cstate="print"/>
            <a:srcRect/>
            <a:stretch>
              <a:fillRect/>
            </a:stretch>
          </p:blipFill>
          <p:spPr bwMode="auto">
            <a:xfrm>
              <a:off x="6858000" y="228600"/>
              <a:ext cx="1904999" cy="847996"/>
            </a:xfrm>
            <a:prstGeom prst="rect">
              <a:avLst/>
            </a:prstGeom>
            <a:noFill/>
            <a:ln w="9525">
              <a:noFill/>
              <a:miter lim="800000"/>
              <a:headEnd/>
              <a:tailEnd/>
            </a:ln>
          </p:spPr>
        </p:pic>
        <p:sp>
          <p:nvSpPr>
            <p:cNvPr id="3" name="TextBox 2"/>
            <p:cNvSpPr txBox="1"/>
            <p:nvPr/>
          </p:nvSpPr>
          <p:spPr>
            <a:xfrm>
              <a:off x="8001000" y="468868"/>
              <a:ext cx="745717" cy="261610"/>
            </a:xfrm>
            <a:prstGeom prst="rect">
              <a:avLst/>
            </a:prstGeom>
            <a:noFill/>
          </p:spPr>
          <p:txBody>
            <a:bodyPr wrap="none" rtlCol="0">
              <a:spAutoFit/>
            </a:bodyPr>
            <a:lstStyle/>
            <a:p>
              <a:r>
                <a:rPr lang="en-US" sz="1100" b="1" dirty="0" smtClean="0">
                  <a:solidFill>
                    <a:schemeClr val="bg1"/>
                  </a:solidFill>
                  <a:latin typeface="Book Antiqua" pitchFamily="18" charset="0"/>
                </a:rPr>
                <a:t>EME 580</a:t>
              </a:r>
              <a:endParaRPr lang="en-US" sz="1100" b="1" dirty="0">
                <a:solidFill>
                  <a:schemeClr val="bg1"/>
                </a:solidFill>
                <a:latin typeface="Book Antiqua" pitchFamily="18" charset="0"/>
              </a:endParaRPr>
            </a:p>
          </p:txBody>
        </p:sp>
      </p:grpSp>
      <p:sp>
        <p:nvSpPr>
          <p:cNvPr id="10" name="Rectangle 9"/>
          <p:cNvSpPr/>
          <p:nvPr/>
        </p:nvSpPr>
        <p:spPr>
          <a:xfrm>
            <a:off x="152400" y="228600"/>
            <a:ext cx="5969263" cy="769441"/>
          </a:xfrm>
          <a:prstGeom prst="rect">
            <a:avLst/>
          </a:prstGeom>
        </p:spPr>
        <p:txBody>
          <a:bodyPr wrap="none">
            <a:spAutoFit/>
          </a:bodyPr>
          <a:lstStyle/>
          <a:p>
            <a:r>
              <a:rPr lang="en-US" sz="4400" b="1" dirty="0" smtClean="0">
                <a:solidFill>
                  <a:schemeClr val="bg1"/>
                </a:solidFill>
                <a:latin typeface="Centaur" pitchFamily="18" charset="0"/>
              </a:rPr>
              <a:t>Associated Costs Evaluation</a:t>
            </a:r>
            <a:endParaRPr lang="en-US" sz="4400" b="1" dirty="0">
              <a:solidFill>
                <a:schemeClr val="bg1"/>
              </a:solidFill>
              <a:latin typeface="Centaur" pitchFamily="18" charset="0"/>
            </a:endParaRPr>
          </a:p>
        </p:txBody>
      </p:sp>
      <p:pic>
        <p:nvPicPr>
          <p:cNvPr id="6" name="Picture 4" descr="http://www.fibonaccikiller.com/images/additional/dollars.jpg"/>
          <p:cNvPicPr>
            <a:picLocks noChangeAspect="1" noChangeArrowheads="1"/>
          </p:cNvPicPr>
          <p:nvPr/>
        </p:nvPicPr>
        <p:blipFill>
          <a:blip r:embed="rId3" cstate="print"/>
          <a:srcRect/>
          <a:stretch>
            <a:fillRect/>
          </a:stretch>
        </p:blipFill>
        <p:spPr bwMode="auto">
          <a:xfrm>
            <a:off x="6858001" y="1752600"/>
            <a:ext cx="2209800" cy="2362200"/>
          </a:xfrm>
          <a:prstGeom prst="rect">
            <a:avLst/>
          </a:prstGeom>
          <a:noFill/>
        </p:spPr>
      </p:pic>
      <p:sp>
        <p:nvSpPr>
          <p:cNvPr id="8193" name="Rectangle 1"/>
          <p:cNvSpPr>
            <a:spLocks noChangeArrowheads="1"/>
          </p:cNvSpPr>
          <p:nvPr/>
        </p:nvSpPr>
        <p:spPr bwMode="auto">
          <a:xfrm>
            <a:off x="457200" y="1371600"/>
            <a:ext cx="6477000" cy="261610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fontAlgn="base">
              <a:spcBef>
                <a:spcPct val="0"/>
              </a:spcBef>
              <a:spcAft>
                <a:spcPct val="0"/>
              </a:spcAft>
              <a:buFontTx/>
              <a:buChar char="•"/>
            </a:pPr>
            <a:r>
              <a:rPr kumimoji="0" lang="en-US" altLang="zh-CN" sz="2400" b="1" i="0" u="none" strike="noStrike" cap="none" normalizeH="0" baseline="0" dirty="0" smtClean="0">
                <a:ln>
                  <a:noFill/>
                </a:ln>
                <a:solidFill>
                  <a:schemeClr val="accent4">
                    <a:lumMod val="75000"/>
                  </a:schemeClr>
                </a:solidFill>
                <a:effectLst/>
                <a:latin typeface="Times New Roman" pitchFamily="18" charset="0"/>
                <a:ea typeface="宋体" pitchFamily="2" charset="-122"/>
                <a:cs typeface="Times New Roman" pitchFamily="18" charset="0"/>
              </a:rPr>
              <a:t>Administration &amp; </a:t>
            </a:r>
            <a:r>
              <a:rPr lang="en-US" altLang="zh-CN" sz="2400" b="1" dirty="0" smtClean="0">
                <a:solidFill>
                  <a:schemeClr val="accent4">
                    <a:lumMod val="75000"/>
                  </a:schemeClr>
                </a:solidFill>
                <a:latin typeface="Times New Roman" pitchFamily="18" charset="0"/>
                <a:cs typeface="Times New Roman" pitchFamily="18" charset="0"/>
              </a:rPr>
              <a:t>Royalty</a:t>
            </a:r>
            <a:r>
              <a:rPr kumimoji="0" lang="en-US" altLang="zh-CN" sz="2400" b="1" i="0" u="none" strike="noStrike" cap="none" normalizeH="0" baseline="0" dirty="0" smtClean="0">
                <a:ln>
                  <a:noFill/>
                </a:ln>
                <a:solidFill>
                  <a:schemeClr val="accent4">
                    <a:lumMod val="75000"/>
                  </a:schemeClr>
                </a:solidFill>
                <a:effectLst/>
                <a:latin typeface="Times New Roman" pitchFamily="18" charset="0"/>
                <a:ea typeface="宋体" pitchFamily="2" charset="-122"/>
                <a:cs typeface="Times New Roman" pitchFamily="18" charset="0"/>
              </a:rPr>
              <a:t> Cost</a:t>
            </a:r>
          </a:p>
          <a:p>
            <a:pPr eaLnBrk="0" fontAlgn="base" hangingPunct="0">
              <a:spcBef>
                <a:spcPct val="0"/>
              </a:spcBef>
              <a:spcAft>
                <a:spcPct val="0"/>
              </a:spcAft>
            </a:pPr>
            <a:r>
              <a:rPr kumimoji="0" lang="en-US" altLang="zh-CN" sz="2000" b="0" i="0" u="none" strike="noStrike" cap="none" normalizeH="0" baseline="0" dirty="0" smtClean="0">
                <a:ln>
                  <a:noFill/>
                </a:ln>
                <a:solidFill>
                  <a:schemeClr val="tx1"/>
                </a:solidFill>
                <a:effectLst/>
                <a:ea typeface="宋体" pitchFamily="2" charset="-122"/>
                <a:cs typeface="Times New Roman" pitchFamily="18" charset="0"/>
              </a:rPr>
              <a:t>Expense incurred in controlling and directing an organization. Salaries (Accountants, Engineers, and Laymen) and costs of general services fall under this heading. This is considered as 15%</a:t>
            </a:r>
            <a:r>
              <a:rPr kumimoji="0" lang="en-US" altLang="zh-CN" sz="2000" b="0" i="0" u="none" strike="noStrike" cap="none" normalizeH="0" dirty="0" smtClean="0">
                <a:ln>
                  <a:noFill/>
                </a:ln>
                <a:solidFill>
                  <a:schemeClr val="tx1"/>
                </a:solidFill>
                <a:effectLst/>
                <a:ea typeface="宋体" pitchFamily="2" charset="-122"/>
                <a:cs typeface="Times New Roman" pitchFamily="18" charset="0"/>
              </a:rPr>
              <a:t> </a:t>
            </a:r>
            <a:r>
              <a:rPr kumimoji="0" lang="en-US" altLang="zh-CN" sz="2000" b="0" i="0" u="none" strike="noStrike" cap="none" normalizeH="0" baseline="0" dirty="0" smtClean="0">
                <a:ln>
                  <a:noFill/>
                </a:ln>
                <a:solidFill>
                  <a:schemeClr val="tx1"/>
                </a:solidFill>
                <a:effectLst/>
                <a:ea typeface="宋体" pitchFamily="2" charset="-122"/>
                <a:cs typeface="Times New Roman" pitchFamily="18" charset="0"/>
              </a:rPr>
              <a:t>of total expenses for this study. Royalty is </a:t>
            </a:r>
            <a:r>
              <a:rPr lang="en-US" altLang="zh-CN" sz="2000" dirty="0" smtClean="0"/>
              <a:t>a payment made for the use of natural resource. It is considered as 12.5% for this project.</a:t>
            </a:r>
            <a:endParaRPr lang="zh-CN" altLang="zh-CN" sz="2000" dirty="0" smtClean="0"/>
          </a:p>
          <a:p>
            <a:pPr lvl="0" eaLnBrk="0" fontAlgn="base" hangingPunct="0">
              <a:spcBef>
                <a:spcPct val="0"/>
              </a:spcBef>
              <a:spcAft>
                <a:spcPct val="0"/>
              </a:spcAft>
            </a:pPr>
            <a:endParaRPr kumimoji="0" lang="en-US" altLang="zh-CN" sz="2000" b="0" i="0" u="none" strike="noStrike" cap="none" normalizeH="0" baseline="0" dirty="0" smtClean="0">
              <a:ln>
                <a:noFill/>
              </a:ln>
              <a:solidFill>
                <a:schemeClr val="tx1"/>
              </a:solidFill>
              <a:effectLst/>
              <a:ea typeface="宋体" pitchFamily="2" charset="-122"/>
              <a:cs typeface="宋体" pitchFamily="2" charset="-122"/>
            </a:endParaRPr>
          </a:p>
        </p:txBody>
      </p:sp>
      <p:sp>
        <p:nvSpPr>
          <p:cNvPr id="8194" name="Rectangle 2"/>
          <p:cNvSpPr>
            <a:spLocks noChangeArrowheads="1"/>
          </p:cNvSpPr>
          <p:nvPr/>
        </p:nvSpPr>
        <p:spPr bwMode="auto">
          <a:xfrm>
            <a:off x="304800" y="3732312"/>
            <a:ext cx="6248400" cy="320087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Char char="•"/>
              <a:tabLst/>
            </a:pPr>
            <a:r>
              <a:rPr kumimoji="0" lang="en-US" altLang="zh-CN" sz="2400" b="1" i="0" u="none" strike="noStrike" cap="none" normalizeH="0" baseline="0" dirty="0" smtClean="0">
                <a:ln>
                  <a:noFill/>
                </a:ln>
                <a:solidFill>
                  <a:schemeClr val="accent4">
                    <a:lumMod val="75000"/>
                  </a:schemeClr>
                </a:solidFill>
                <a:effectLst/>
                <a:latin typeface="Times New Roman" pitchFamily="18" charset="0"/>
                <a:ea typeface="宋体" pitchFamily="2" charset="-122"/>
                <a:cs typeface="Times New Roman" pitchFamily="18" charset="0"/>
              </a:rPr>
              <a:t>Lease Cost</a:t>
            </a:r>
          </a:p>
          <a:p>
            <a:pPr lvl="0" eaLnBrk="0" fontAlgn="base" hangingPunct="0">
              <a:spcBef>
                <a:spcPct val="0"/>
              </a:spcBef>
              <a:spcAft>
                <a:spcPct val="0"/>
              </a:spcAft>
            </a:pPr>
            <a:r>
              <a:rPr kumimoji="0" lang="en-US" altLang="zh-CN" sz="2000" b="0" i="0" u="none" strike="noStrike" cap="none" normalizeH="0" baseline="0" dirty="0" smtClean="0">
                <a:ln>
                  <a:noFill/>
                </a:ln>
                <a:solidFill>
                  <a:schemeClr val="tx1"/>
                </a:solidFill>
                <a:effectLst/>
                <a:ea typeface="宋体" pitchFamily="2" charset="-122"/>
                <a:cs typeface="Times New Roman" pitchFamily="18" charset="0"/>
              </a:rPr>
              <a:t>Usually, Lease cost is stated per acre per year. </a:t>
            </a:r>
          </a:p>
          <a:p>
            <a:pPr lvl="0" eaLnBrk="0" fontAlgn="base" hangingPunct="0">
              <a:spcBef>
                <a:spcPct val="0"/>
              </a:spcBef>
              <a:spcAft>
                <a:spcPct val="0"/>
              </a:spcAft>
            </a:pPr>
            <a:r>
              <a:rPr lang="en-US" altLang="zh-CN" sz="2000" dirty="0" smtClean="0">
                <a:ea typeface="宋体" pitchFamily="2" charset="-122"/>
                <a:cs typeface="Times New Roman" pitchFamily="18" charset="0"/>
              </a:rPr>
              <a:t>From county to county, it </a:t>
            </a:r>
            <a:r>
              <a:rPr kumimoji="0" lang="en-US" altLang="zh-CN" sz="2000" b="0" i="0" u="none" strike="noStrike" cap="none" normalizeH="0" baseline="0" dirty="0" smtClean="0">
                <a:ln>
                  <a:noFill/>
                </a:ln>
                <a:solidFill>
                  <a:schemeClr val="tx1"/>
                </a:solidFill>
                <a:effectLst/>
                <a:ea typeface="宋体" pitchFamily="2" charset="-122"/>
                <a:cs typeface="Times New Roman" pitchFamily="18" charset="0"/>
              </a:rPr>
              <a:t>varies with the exactly </a:t>
            </a:r>
          </a:p>
          <a:p>
            <a:pPr lvl="0" eaLnBrk="0" fontAlgn="base" hangingPunct="0">
              <a:spcBef>
                <a:spcPct val="0"/>
              </a:spcBef>
              <a:spcAft>
                <a:spcPct val="0"/>
              </a:spcAft>
            </a:pPr>
            <a:r>
              <a:rPr kumimoji="0" lang="en-US" altLang="zh-CN" sz="2000" b="0" i="0" u="none" strike="noStrike" cap="none" normalizeH="0" baseline="0" dirty="0" smtClean="0">
                <a:ln>
                  <a:noFill/>
                </a:ln>
                <a:solidFill>
                  <a:schemeClr val="tx1"/>
                </a:solidFill>
                <a:effectLst/>
                <a:ea typeface="宋体" pitchFamily="2" charset="-122"/>
                <a:cs typeface="Times New Roman" pitchFamily="18" charset="0"/>
              </a:rPr>
              <a:t>location and  the price of natural gas. In Bradford </a:t>
            </a:r>
          </a:p>
          <a:p>
            <a:pPr lvl="0" eaLnBrk="0" fontAlgn="base" hangingPunct="0">
              <a:spcBef>
                <a:spcPct val="0"/>
              </a:spcBef>
              <a:spcAft>
                <a:spcPct val="0"/>
              </a:spcAft>
            </a:pPr>
            <a:r>
              <a:rPr kumimoji="0" lang="en-US" altLang="zh-CN" sz="2000" b="0" i="0" u="none" strike="noStrike" cap="none" normalizeH="0" baseline="0" dirty="0" smtClean="0">
                <a:ln>
                  <a:noFill/>
                </a:ln>
                <a:solidFill>
                  <a:schemeClr val="tx1"/>
                </a:solidFill>
                <a:effectLst/>
                <a:ea typeface="宋体" pitchFamily="2" charset="-122"/>
                <a:cs typeface="Times New Roman" pitchFamily="18" charset="0"/>
              </a:rPr>
              <a:t>country, this cost ranges from $500‐$2500/acre</a:t>
            </a:r>
          </a:p>
          <a:p>
            <a:pPr lvl="0" eaLnBrk="0" fontAlgn="base" hangingPunct="0">
              <a:spcBef>
                <a:spcPct val="0"/>
              </a:spcBef>
              <a:spcAft>
                <a:spcPct val="0"/>
              </a:spcAft>
            </a:pPr>
            <a:r>
              <a:rPr lang="en-US" altLang="zh-CN" sz="2000" dirty="0" smtClean="0">
                <a:ea typeface="宋体" pitchFamily="2" charset="-122"/>
                <a:cs typeface="Times New Roman" pitchFamily="18" charset="0"/>
              </a:rPr>
              <a:t>                                         is taken as $1500/acre </a:t>
            </a:r>
          </a:p>
          <a:p>
            <a:pPr lvl="0" eaLnBrk="0" fontAlgn="base" hangingPunct="0">
              <a:spcBef>
                <a:spcPct val="0"/>
              </a:spcBef>
              <a:spcAft>
                <a:spcPct val="0"/>
              </a:spcAft>
            </a:pPr>
            <a:r>
              <a:rPr lang="en-US" altLang="zh-CN" sz="2000" dirty="0" smtClean="0">
                <a:ea typeface="宋体" pitchFamily="2" charset="-122"/>
                <a:cs typeface="Times New Roman" pitchFamily="18" charset="0"/>
              </a:rPr>
              <a:t>                                         in this project.</a:t>
            </a:r>
          </a:p>
          <a:p>
            <a:pPr lvl="0" eaLnBrk="0" fontAlgn="base" hangingPunct="0">
              <a:spcBef>
                <a:spcPct val="0"/>
              </a:spcBef>
              <a:spcAft>
                <a:spcPct val="0"/>
              </a:spcAft>
            </a:pPr>
            <a:r>
              <a:rPr kumimoji="0" lang="en-US" altLang="zh-CN" sz="2000" b="0" i="0" u="none" strike="noStrike" cap="none" normalizeH="0" baseline="0" dirty="0" smtClean="0">
                <a:ln>
                  <a:noFill/>
                </a:ln>
                <a:solidFill>
                  <a:schemeClr val="tx1"/>
                </a:solidFill>
                <a:effectLst/>
                <a:ea typeface="宋体" pitchFamily="2" charset="-122"/>
                <a:cs typeface="Times New Roman" pitchFamily="18" charset="0"/>
              </a:rPr>
              <a:t>. It </a:t>
            </a:r>
          </a:p>
          <a:p>
            <a:pPr lvl="0" eaLnBrk="0" fontAlgn="base" hangingPunct="0">
              <a:spcBef>
                <a:spcPct val="0"/>
              </a:spcBef>
              <a:spcAft>
                <a:spcPct val="0"/>
              </a:spcAft>
            </a:pPr>
            <a:r>
              <a:rPr lang="en-US" altLang="zh-CN" sz="2000" dirty="0" smtClean="0">
                <a:ea typeface="宋体" pitchFamily="2" charset="-122"/>
                <a:cs typeface="Times New Roman" pitchFamily="18" charset="0"/>
              </a:rPr>
              <a:t>                                         </a:t>
            </a:r>
            <a:endParaRPr kumimoji="0" lang="en-US" altLang="zh-CN" sz="2000" b="0" i="0" u="none" strike="noStrike" cap="none" normalizeH="0" baseline="0" dirty="0" smtClean="0">
              <a:ln>
                <a:noFill/>
              </a:ln>
              <a:solidFill>
                <a:schemeClr val="tx1"/>
              </a:solidFill>
              <a:effectLst/>
              <a:ea typeface="宋体" pitchFamily="2" charset="-122"/>
              <a:cs typeface="宋体" pitchFamily="2" charset="-122"/>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zh-CN" sz="1800" b="0" i="0" u="none" strike="noStrike" cap="none" normalizeH="0" baseline="0" dirty="0" smtClean="0">
              <a:ln>
                <a:noFill/>
              </a:ln>
              <a:solidFill>
                <a:schemeClr val="tx1"/>
              </a:solidFill>
              <a:effectLst/>
              <a:latin typeface="Arial" pitchFamily="34" charset="0"/>
              <a:ea typeface="宋体" pitchFamily="2" charset="-122"/>
              <a:cs typeface="宋体" pitchFamily="2" charset="-122"/>
            </a:endParaRPr>
          </a:p>
        </p:txBody>
      </p:sp>
      <p:graphicFrame>
        <p:nvGraphicFramePr>
          <p:cNvPr id="9" name="表格 8"/>
          <p:cNvGraphicFramePr>
            <a:graphicFrameLocks noGrp="1"/>
          </p:cNvGraphicFramePr>
          <p:nvPr/>
        </p:nvGraphicFramePr>
        <p:xfrm>
          <a:off x="5486400" y="4267200"/>
          <a:ext cx="3429000" cy="2342616"/>
        </p:xfrm>
        <a:graphic>
          <a:graphicData uri="http://schemas.openxmlformats.org/drawingml/2006/table">
            <a:tbl>
              <a:tblPr/>
              <a:tblGrid>
                <a:gridCol w="1699690"/>
                <a:gridCol w="1729310"/>
              </a:tblGrid>
              <a:tr h="598704">
                <a:tc>
                  <a:txBody>
                    <a:bodyPr/>
                    <a:lstStyle/>
                    <a:p>
                      <a:pPr algn="ctr">
                        <a:spcAft>
                          <a:spcPts val="0"/>
                        </a:spcAft>
                      </a:pPr>
                      <a:r>
                        <a:rPr lang="en-US" sz="2400" kern="0" dirty="0">
                          <a:latin typeface="Calibri"/>
                          <a:ea typeface="宋体"/>
                          <a:cs typeface="Calibri"/>
                        </a:rPr>
                        <a:t>County Name</a:t>
                      </a:r>
                      <a:endParaRPr lang="zh-CN" sz="2000" kern="100" dirty="0">
                        <a:latin typeface="Calibri"/>
                        <a:ea typeface="宋体"/>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2400" kern="0" dirty="0">
                          <a:latin typeface="Calibri"/>
                          <a:ea typeface="宋体"/>
                          <a:cs typeface="Calibri"/>
                        </a:rPr>
                        <a:t>Lease Cost ($/acre)</a:t>
                      </a:r>
                      <a:endParaRPr lang="zh-CN" sz="2000" kern="100" dirty="0">
                        <a:latin typeface="Calibri"/>
                        <a:ea typeface="宋体"/>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611096">
                <a:tc>
                  <a:txBody>
                    <a:bodyPr/>
                    <a:lstStyle/>
                    <a:p>
                      <a:pPr algn="ctr">
                        <a:spcAft>
                          <a:spcPts val="0"/>
                        </a:spcAft>
                      </a:pPr>
                      <a:r>
                        <a:rPr lang="en-US" sz="2000" kern="0" dirty="0">
                          <a:latin typeface="Calibri"/>
                          <a:ea typeface="宋体"/>
                          <a:cs typeface="Calibri"/>
                        </a:rPr>
                        <a:t>Bradford</a:t>
                      </a:r>
                      <a:endParaRPr lang="zh-CN" sz="1800" kern="100" dirty="0">
                        <a:latin typeface="Calibri"/>
                        <a:ea typeface="宋体"/>
                        <a:cs typeface="Times New Roman"/>
                      </a:endParaRPr>
                    </a:p>
                    <a:p>
                      <a:pPr algn="ctr">
                        <a:spcAft>
                          <a:spcPts val="0"/>
                        </a:spcAft>
                      </a:pPr>
                      <a:r>
                        <a:rPr lang="en-US" sz="2000" kern="0" dirty="0">
                          <a:latin typeface="Calibri"/>
                          <a:ea typeface="宋体"/>
                          <a:cs typeface="Calibri"/>
                        </a:rPr>
                        <a:t>Fayette</a:t>
                      </a:r>
                      <a:endParaRPr lang="zh-CN" sz="1800" kern="100" dirty="0">
                        <a:latin typeface="Calibri"/>
                        <a:ea typeface="宋体"/>
                        <a:cs typeface="Times New Roman"/>
                      </a:endParaRPr>
                    </a:p>
                    <a:p>
                      <a:pPr algn="ctr">
                        <a:spcAft>
                          <a:spcPts val="0"/>
                        </a:spcAft>
                      </a:pPr>
                      <a:r>
                        <a:rPr lang="en-US" sz="2000" kern="0" dirty="0">
                          <a:latin typeface="Calibri"/>
                          <a:ea typeface="宋体"/>
                          <a:cs typeface="Calibri"/>
                        </a:rPr>
                        <a:t>Susquehanna</a:t>
                      </a:r>
                      <a:endParaRPr lang="zh-CN" sz="1800" kern="100" dirty="0">
                        <a:latin typeface="Calibri"/>
                        <a:ea typeface="宋体"/>
                        <a:cs typeface="Times New Roman"/>
                      </a:endParaRPr>
                    </a:p>
                    <a:p>
                      <a:pPr algn="ctr">
                        <a:spcAft>
                          <a:spcPts val="0"/>
                        </a:spcAft>
                      </a:pPr>
                      <a:r>
                        <a:rPr lang="en-US" sz="2000" kern="0" dirty="0">
                          <a:latin typeface="Calibri"/>
                          <a:ea typeface="宋体"/>
                          <a:cs typeface="Calibri"/>
                        </a:rPr>
                        <a:t>Greene</a:t>
                      </a:r>
                      <a:endParaRPr lang="zh-CN" sz="1800" kern="100" dirty="0">
                        <a:latin typeface="Calibri"/>
                        <a:ea typeface="宋体"/>
                        <a:cs typeface="Times New Roman"/>
                      </a:endParaRPr>
                    </a:p>
                    <a:p>
                      <a:pPr algn="ctr">
                        <a:spcAft>
                          <a:spcPts val="0"/>
                        </a:spcAft>
                      </a:pPr>
                      <a:r>
                        <a:rPr lang="en-US" sz="2000" kern="0" dirty="0">
                          <a:latin typeface="Calibri"/>
                          <a:ea typeface="宋体"/>
                          <a:cs typeface="Calibri"/>
                        </a:rPr>
                        <a:t>Clearfield</a:t>
                      </a:r>
                      <a:endParaRPr lang="zh-CN" sz="1800" kern="100" dirty="0">
                        <a:latin typeface="Calibri"/>
                        <a:ea typeface="宋体"/>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2000" kern="0" dirty="0">
                          <a:latin typeface="Calibri"/>
                          <a:ea typeface="宋体"/>
                          <a:cs typeface="Calibri"/>
                        </a:rPr>
                        <a:t>1500</a:t>
                      </a:r>
                      <a:endParaRPr lang="zh-CN" sz="1800" kern="100" dirty="0">
                        <a:latin typeface="Calibri"/>
                        <a:ea typeface="宋体"/>
                        <a:cs typeface="Times New Roman"/>
                      </a:endParaRPr>
                    </a:p>
                    <a:p>
                      <a:pPr algn="ctr">
                        <a:spcAft>
                          <a:spcPts val="0"/>
                        </a:spcAft>
                      </a:pPr>
                      <a:r>
                        <a:rPr lang="en-US" sz="2000" kern="0" dirty="0">
                          <a:latin typeface="Calibri"/>
                          <a:ea typeface="宋体"/>
                          <a:cs typeface="Calibri"/>
                        </a:rPr>
                        <a:t>1150</a:t>
                      </a:r>
                      <a:endParaRPr lang="zh-CN" sz="1800" kern="100" dirty="0">
                        <a:latin typeface="Calibri"/>
                        <a:ea typeface="宋体"/>
                        <a:cs typeface="Times New Roman"/>
                      </a:endParaRPr>
                    </a:p>
                    <a:p>
                      <a:pPr algn="ctr">
                        <a:spcAft>
                          <a:spcPts val="0"/>
                        </a:spcAft>
                      </a:pPr>
                      <a:r>
                        <a:rPr lang="en-US" sz="2000" kern="0" dirty="0">
                          <a:latin typeface="Calibri"/>
                          <a:ea typeface="宋体"/>
                          <a:cs typeface="Calibri"/>
                        </a:rPr>
                        <a:t>2500</a:t>
                      </a:r>
                      <a:endParaRPr lang="zh-CN" sz="1800" kern="100" dirty="0">
                        <a:latin typeface="Calibri"/>
                        <a:ea typeface="宋体"/>
                        <a:cs typeface="Times New Roman"/>
                      </a:endParaRPr>
                    </a:p>
                    <a:p>
                      <a:pPr algn="ctr">
                        <a:spcAft>
                          <a:spcPts val="0"/>
                        </a:spcAft>
                      </a:pPr>
                      <a:r>
                        <a:rPr lang="en-US" sz="2000" kern="0" dirty="0">
                          <a:latin typeface="Calibri"/>
                          <a:ea typeface="宋体"/>
                          <a:cs typeface="Calibri"/>
                        </a:rPr>
                        <a:t>3000</a:t>
                      </a:r>
                      <a:endParaRPr lang="zh-CN" sz="1800" kern="100" dirty="0">
                        <a:latin typeface="Calibri"/>
                        <a:ea typeface="宋体"/>
                        <a:cs typeface="Times New Roman"/>
                      </a:endParaRPr>
                    </a:p>
                    <a:p>
                      <a:pPr algn="ctr">
                        <a:spcAft>
                          <a:spcPts val="0"/>
                        </a:spcAft>
                      </a:pPr>
                      <a:r>
                        <a:rPr lang="en-US" sz="2000" kern="0" dirty="0">
                          <a:latin typeface="Calibri"/>
                          <a:ea typeface="宋体"/>
                          <a:cs typeface="Calibri"/>
                        </a:rPr>
                        <a:t>2500</a:t>
                      </a:r>
                      <a:endParaRPr lang="zh-CN" sz="1800" kern="100" dirty="0">
                        <a:latin typeface="Calibri"/>
                        <a:ea typeface="宋体"/>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35215559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193"/>
                                        </p:tgtEl>
                                        <p:attrNameLst>
                                          <p:attrName>style.visibility</p:attrName>
                                        </p:attrNameLst>
                                      </p:cBhvr>
                                      <p:to>
                                        <p:strVal val="visible"/>
                                      </p:to>
                                    </p:set>
                                    <p:animEffect transition="in" filter="blinds(horizontal)">
                                      <p:cBhvr>
                                        <p:cTn id="7" dur="500"/>
                                        <p:tgtEl>
                                          <p:spTgt spid="819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8194"/>
                                        </p:tgtEl>
                                        <p:attrNameLst>
                                          <p:attrName>style.visibility</p:attrName>
                                        </p:attrNameLst>
                                      </p:cBhvr>
                                      <p:to>
                                        <p:strVal val="visible"/>
                                      </p:to>
                                    </p:set>
                                    <p:animEffect transition="in" filter="blinds(horizontal)">
                                      <p:cBhvr>
                                        <p:cTn id="12" dur="500"/>
                                        <p:tgtEl>
                                          <p:spTgt spid="8194"/>
                                        </p:tgtEl>
                                      </p:cBhvr>
                                    </p:animEffect>
                                  </p:childTnLst>
                                </p:cTn>
                              </p:par>
                              <p:par>
                                <p:cTn id="13" presetID="3" presetClass="entr" presetSubtype="1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linds(horizontal)">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3" grpId="0"/>
      <p:bldP spid="8194" grpId="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
          <p:cNvGrpSpPr/>
          <p:nvPr/>
        </p:nvGrpSpPr>
        <p:grpSpPr>
          <a:xfrm>
            <a:off x="6858000" y="228600"/>
            <a:ext cx="1904999" cy="847996"/>
            <a:chOff x="6858000" y="228600"/>
            <a:chExt cx="1904999" cy="847996"/>
          </a:xfrm>
        </p:grpSpPr>
        <p:pic>
          <p:nvPicPr>
            <p:cNvPr id="7" name="Picture 6" descr="C:\Documents and Settings\kzs145\Desktop\psu_wht.emf"/>
            <p:cNvPicPr>
              <a:picLocks noChangeAspect="1" noChangeArrowheads="1"/>
            </p:cNvPicPr>
            <p:nvPr/>
          </p:nvPicPr>
          <p:blipFill>
            <a:blip r:embed="rId2" cstate="print"/>
            <a:srcRect/>
            <a:stretch>
              <a:fillRect/>
            </a:stretch>
          </p:blipFill>
          <p:spPr bwMode="auto">
            <a:xfrm>
              <a:off x="6858000" y="228600"/>
              <a:ext cx="1904999" cy="847996"/>
            </a:xfrm>
            <a:prstGeom prst="rect">
              <a:avLst/>
            </a:prstGeom>
            <a:noFill/>
            <a:ln w="9525">
              <a:noFill/>
              <a:miter lim="800000"/>
              <a:headEnd/>
              <a:tailEnd/>
            </a:ln>
          </p:spPr>
        </p:pic>
        <p:sp>
          <p:nvSpPr>
            <p:cNvPr id="3" name="TextBox 2"/>
            <p:cNvSpPr txBox="1"/>
            <p:nvPr/>
          </p:nvSpPr>
          <p:spPr>
            <a:xfrm>
              <a:off x="8001000" y="468868"/>
              <a:ext cx="745717" cy="261610"/>
            </a:xfrm>
            <a:prstGeom prst="rect">
              <a:avLst/>
            </a:prstGeom>
            <a:noFill/>
          </p:spPr>
          <p:txBody>
            <a:bodyPr wrap="none" rtlCol="0">
              <a:spAutoFit/>
            </a:bodyPr>
            <a:lstStyle/>
            <a:p>
              <a:r>
                <a:rPr lang="en-US" sz="1100" b="1" dirty="0" smtClean="0">
                  <a:solidFill>
                    <a:schemeClr val="bg1"/>
                  </a:solidFill>
                  <a:latin typeface="Book Antiqua" pitchFamily="18" charset="0"/>
                </a:rPr>
                <a:t>EME 580</a:t>
              </a:r>
              <a:endParaRPr lang="en-US" sz="1100" b="1" dirty="0">
                <a:solidFill>
                  <a:schemeClr val="bg1"/>
                </a:solidFill>
                <a:latin typeface="Book Antiqua" pitchFamily="18" charset="0"/>
              </a:endParaRPr>
            </a:p>
          </p:txBody>
        </p:sp>
      </p:grpSp>
      <p:sp>
        <p:nvSpPr>
          <p:cNvPr id="6" name="Rectangle 9"/>
          <p:cNvSpPr/>
          <p:nvPr/>
        </p:nvSpPr>
        <p:spPr>
          <a:xfrm>
            <a:off x="152400" y="228600"/>
            <a:ext cx="5969263" cy="769441"/>
          </a:xfrm>
          <a:prstGeom prst="rect">
            <a:avLst/>
          </a:prstGeom>
        </p:spPr>
        <p:txBody>
          <a:bodyPr wrap="none">
            <a:spAutoFit/>
          </a:bodyPr>
          <a:lstStyle/>
          <a:p>
            <a:r>
              <a:rPr lang="en-US" sz="4400" b="1" dirty="0" smtClean="0">
                <a:solidFill>
                  <a:schemeClr val="bg1"/>
                </a:solidFill>
                <a:latin typeface="Centaur" pitchFamily="18" charset="0"/>
              </a:rPr>
              <a:t>Associated Costs Evaluation</a:t>
            </a:r>
            <a:endParaRPr lang="en-US" sz="4400" b="1" dirty="0">
              <a:solidFill>
                <a:schemeClr val="bg1"/>
              </a:solidFill>
              <a:latin typeface="Centaur" pitchFamily="18" charset="0"/>
            </a:endParaRPr>
          </a:p>
        </p:txBody>
      </p:sp>
      <p:sp>
        <p:nvSpPr>
          <p:cNvPr id="69633" name="Rectangle 1"/>
          <p:cNvSpPr>
            <a:spLocks noChangeArrowheads="1"/>
          </p:cNvSpPr>
          <p:nvPr/>
        </p:nvSpPr>
        <p:spPr bwMode="auto">
          <a:xfrm>
            <a:off x="0" y="1905000"/>
            <a:ext cx="8610600" cy="150810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457200" marR="0" lvl="1" indent="0" algn="l" defTabSz="914400" rtl="0" eaLnBrk="1" fontAlgn="base" latinLnBrk="0" hangingPunct="1">
              <a:lnSpc>
                <a:spcPct val="100000"/>
              </a:lnSpc>
              <a:spcBef>
                <a:spcPct val="0"/>
              </a:spcBef>
              <a:spcAft>
                <a:spcPct val="0"/>
              </a:spcAft>
              <a:buClrTx/>
              <a:buSzTx/>
              <a:tabLst/>
            </a:pPr>
            <a:r>
              <a:rPr kumimoji="0" lang="en-US" altLang="zh-CN" sz="2000" b="0" i="0" u="none" strike="noStrike" cap="none" normalizeH="0" baseline="0" dirty="0" smtClean="0">
                <a:ln>
                  <a:noFill/>
                </a:ln>
                <a:solidFill>
                  <a:schemeClr val="accent4">
                    <a:lumMod val="75000"/>
                  </a:schemeClr>
                </a:solidFill>
                <a:effectLst/>
                <a:latin typeface="Times New Roman" pitchFamily="18" charset="0"/>
                <a:ea typeface="宋体" pitchFamily="2" charset="-122"/>
                <a:cs typeface="Times New Roman" pitchFamily="18" charset="0"/>
              </a:rPr>
              <a:t>Drilling Permit Fee</a:t>
            </a:r>
          </a:p>
          <a:p>
            <a:pPr lvl="1" fontAlgn="base">
              <a:spcBef>
                <a:spcPct val="0"/>
              </a:spcBef>
              <a:spcAft>
                <a:spcPct val="0"/>
              </a:spcAft>
            </a:pPr>
            <a:r>
              <a:rPr lang="en-US" altLang="zh-CN" dirty="0" smtClean="0"/>
              <a:t>This permit is submitted to Pennsylvania Department of Environment Protection (DEP), who enforces the regulations. The application fee now is calculated based on the depth and length of the well. In this project with average D=7000 ft and L= 4000 ft the application fee was calculated to be $2150.</a:t>
            </a:r>
            <a:endParaRPr kumimoji="0" lang="en-US" altLang="zh-CN" sz="1800" b="0" i="0" u="none" strike="noStrike" cap="none" normalizeH="0" baseline="0" dirty="0" smtClean="0">
              <a:ln>
                <a:noFill/>
              </a:ln>
              <a:solidFill>
                <a:schemeClr val="tx1"/>
              </a:solidFill>
              <a:effectLst/>
              <a:latin typeface="Arial" pitchFamily="34" charset="0"/>
              <a:ea typeface="宋体" pitchFamily="2" charset="-122"/>
              <a:cs typeface="宋体" pitchFamily="2" charset="-122"/>
            </a:endParaRPr>
          </a:p>
        </p:txBody>
      </p:sp>
      <p:sp>
        <p:nvSpPr>
          <p:cNvPr id="8" name="矩形 7"/>
          <p:cNvSpPr/>
          <p:nvPr/>
        </p:nvSpPr>
        <p:spPr>
          <a:xfrm>
            <a:off x="0" y="1371600"/>
            <a:ext cx="4725974" cy="523220"/>
          </a:xfrm>
          <a:prstGeom prst="rect">
            <a:avLst/>
          </a:prstGeom>
        </p:spPr>
        <p:txBody>
          <a:bodyPr wrap="none">
            <a:spAutoFit/>
          </a:bodyPr>
          <a:lstStyle/>
          <a:p>
            <a:r>
              <a:rPr lang="en-US" altLang="zh-CN" sz="2800" b="1" dirty="0" smtClean="0">
                <a:solidFill>
                  <a:schemeClr val="accent4">
                    <a:lumMod val="75000"/>
                  </a:schemeClr>
                </a:solidFill>
                <a:latin typeface="Times New Roman" pitchFamily="18" charset="0"/>
                <a:cs typeface="Times New Roman" pitchFamily="18" charset="0"/>
              </a:rPr>
              <a:t>Drilling and Completion Cost</a:t>
            </a:r>
            <a:endParaRPr lang="zh-CN" altLang="en-US" sz="2800" b="1" dirty="0">
              <a:solidFill>
                <a:schemeClr val="accent4">
                  <a:lumMod val="75000"/>
                </a:schemeClr>
              </a:solidFill>
              <a:latin typeface="Times New Roman" pitchFamily="18" charset="0"/>
              <a:cs typeface="Times New Roman" pitchFamily="18" charset="0"/>
            </a:endParaRPr>
          </a:p>
        </p:txBody>
      </p:sp>
      <p:sp>
        <p:nvSpPr>
          <p:cNvPr id="9" name="矩形 8"/>
          <p:cNvSpPr/>
          <p:nvPr/>
        </p:nvSpPr>
        <p:spPr>
          <a:xfrm>
            <a:off x="457200" y="3429001"/>
            <a:ext cx="5943600" cy="2369880"/>
          </a:xfrm>
          <a:prstGeom prst="rect">
            <a:avLst/>
          </a:prstGeom>
        </p:spPr>
        <p:txBody>
          <a:bodyPr wrap="square">
            <a:spAutoFit/>
          </a:bodyPr>
          <a:lstStyle/>
          <a:p>
            <a:r>
              <a:rPr lang="en-US" altLang="zh-CN" sz="2000" dirty="0" smtClean="0">
                <a:solidFill>
                  <a:schemeClr val="accent4">
                    <a:lumMod val="75000"/>
                  </a:schemeClr>
                </a:solidFill>
                <a:latin typeface="Times New Roman" pitchFamily="18" charset="0"/>
                <a:cs typeface="Times New Roman" pitchFamily="18" charset="0"/>
              </a:rPr>
              <a:t>Horizontal Well Drilling and Completion</a:t>
            </a:r>
          </a:p>
          <a:p>
            <a:pPr lvl="0"/>
            <a:r>
              <a:rPr lang="en-US" altLang="zh-CN" dirty="0" smtClean="0"/>
              <a:t>The average cost for making a horizontal well is $3.5 million ~ $4.0 million. This single well cost includes fracturing services cost which is around$350,000 , rigs leasing cost for $22,000 per day. Also, this cost includes pad construction, gas pipelines and local hiring.</a:t>
            </a:r>
            <a:r>
              <a:rPr lang="en-US" altLang="zh-CN" dirty="0" smtClean="0">
                <a:latin typeface="Times New Roman" pitchFamily="18" charset="0"/>
                <a:ea typeface="宋体" pitchFamily="2" charset="-122"/>
                <a:cs typeface="Times New Roman" pitchFamily="18" charset="0"/>
              </a:rPr>
              <a:t> </a:t>
            </a:r>
          </a:p>
          <a:p>
            <a:endParaRPr lang="en-US" altLang="zh-CN" dirty="0" smtClean="0">
              <a:latin typeface="Times New Roman" pitchFamily="18" charset="0"/>
              <a:cs typeface="Times New Roman" pitchFamily="18" charset="0"/>
            </a:endParaRPr>
          </a:p>
          <a:p>
            <a:endParaRPr lang="zh-CN" altLang="en-US" sz="2000" dirty="0">
              <a:latin typeface="Times New Roman" pitchFamily="18" charset="0"/>
              <a:cs typeface="Times New Roman" pitchFamily="18" charset="0"/>
            </a:endParaRPr>
          </a:p>
        </p:txBody>
      </p:sp>
      <p:pic>
        <p:nvPicPr>
          <p:cNvPr id="11" name="图片 10" descr="QQ截图未命名.jpg"/>
          <p:cNvPicPr/>
          <p:nvPr/>
        </p:nvPicPr>
        <p:blipFill>
          <a:blip r:embed="rId3" cstate="print"/>
          <a:stretch>
            <a:fillRect/>
          </a:stretch>
        </p:blipFill>
        <p:spPr>
          <a:xfrm>
            <a:off x="2286000" y="5203190"/>
            <a:ext cx="6553200" cy="1654810"/>
          </a:xfrm>
          <a:prstGeom prst="rect">
            <a:avLst/>
          </a:prstGeom>
        </p:spPr>
      </p:pic>
      <p:pic>
        <p:nvPicPr>
          <p:cNvPr id="69636" name="Picture 4"/>
          <p:cNvPicPr>
            <a:picLocks noChangeAspect="1" noChangeArrowheads="1"/>
          </p:cNvPicPr>
          <p:nvPr/>
        </p:nvPicPr>
        <p:blipFill>
          <a:blip r:embed="rId4" cstate="print"/>
          <a:srcRect/>
          <a:stretch>
            <a:fillRect/>
          </a:stretch>
        </p:blipFill>
        <p:spPr bwMode="auto">
          <a:xfrm>
            <a:off x="6248400" y="3276600"/>
            <a:ext cx="2714168" cy="1771650"/>
          </a:xfrm>
          <a:prstGeom prst="rect">
            <a:avLst/>
          </a:prstGeom>
          <a:noFill/>
          <a:ln w="9525">
            <a:noFill/>
            <a:miter lim="800000"/>
            <a:headEnd/>
            <a:tailEnd/>
          </a:ln>
        </p:spPr>
      </p:pic>
      <p:sp>
        <p:nvSpPr>
          <p:cNvPr id="16" name="椭圆 15"/>
          <p:cNvSpPr/>
          <p:nvPr/>
        </p:nvSpPr>
        <p:spPr>
          <a:xfrm rot="16200000">
            <a:off x="5867400" y="5410200"/>
            <a:ext cx="1676400" cy="1219200"/>
          </a:xfrm>
          <a:prstGeom prst="ellipse">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89764039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9633"/>
                                        </p:tgtEl>
                                        <p:attrNameLst>
                                          <p:attrName>style.visibility</p:attrName>
                                        </p:attrNameLst>
                                      </p:cBhvr>
                                      <p:to>
                                        <p:strVal val="visible"/>
                                      </p:to>
                                    </p:set>
                                    <p:animEffect transition="in" filter="blinds(horizontal)">
                                      <p:cBhvr>
                                        <p:cTn id="7" dur="500"/>
                                        <p:tgtEl>
                                          <p:spTgt spid="6963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linds(horizontal)">
                                      <p:cBhvr>
                                        <p:cTn id="12" dur="500"/>
                                        <p:tgtEl>
                                          <p:spTgt spid="9"/>
                                        </p:tgtEl>
                                      </p:cBhvr>
                                    </p:animEffect>
                                  </p:childTnLst>
                                </p:cTn>
                              </p:par>
                              <p:par>
                                <p:cTn id="13" presetID="3" presetClass="entr" presetSubtype="10" fill="hold" nodeType="withEffect">
                                  <p:stCondLst>
                                    <p:cond delay="0"/>
                                  </p:stCondLst>
                                  <p:childTnLst>
                                    <p:set>
                                      <p:cBhvr>
                                        <p:cTn id="14" dur="1" fill="hold">
                                          <p:stCondLst>
                                            <p:cond delay="0"/>
                                          </p:stCondLst>
                                        </p:cTn>
                                        <p:tgtEl>
                                          <p:spTgt spid="69636"/>
                                        </p:tgtEl>
                                        <p:attrNameLst>
                                          <p:attrName>style.visibility</p:attrName>
                                        </p:attrNameLst>
                                      </p:cBhvr>
                                      <p:to>
                                        <p:strVal val="visible"/>
                                      </p:to>
                                    </p:set>
                                    <p:animEffect transition="in" filter="blinds(horizontal)">
                                      <p:cBhvr>
                                        <p:cTn id="15" dur="500"/>
                                        <p:tgtEl>
                                          <p:spTgt spid="69636"/>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blinds(horizontal)">
                                      <p:cBhvr>
                                        <p:cTn id="18" dur="500"/>
                                        <p:tgtEl>
                                          <p:spTgt spid="16"/>
                                        </p:tgtEl>
                                      </p:cBhvr>
                                    </p:animEffect>
                                  </p:childTnLst>
                                </p:cTn>
                              </p:par>
                              <p:par>
                                <p:cTn id="19" presetID="3" presetClass="entr" presetSubtype="10"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blinds(horizontal)">
                                      <p:cBhvr>
                                        <p:cTn id="2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633" grpId="0"/>
      <p:bldP spid="9" grpId="0"/>
      <p:bldP spid="16"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
          <p:cNvGrpSpPr/>
          <p:nvPr/>
        </p:nvGrpSpPr>
        <p:grpSpPr>
          <a:xfrm>
            <a:off x="6858000" y="228600"/>
            <a:ext cx="1904999" cy="847996"/>
            <a:chOff x="6858000" y="228600"/>
            <a:chExt cx="1904999" cy="847996"/>
          </a:xfrm>
        </p:grpSpPr>
        <p:pic>
          <p:nvPicPr>
            <p:cNvPr id="7" name="Picture 6" descr="C:\Documents and Settings\kzs145\Desktop\psu_wht.emf"/>
            <p:cNvPicPr>
              <a:picLocks noChangeAspect="1" noChangeArrowheads="1"/>
            </p:cNvPicPr>
            <p:nvPr/>
          </p:nvPicPr>
          <p:blipFill>
            <a:blip r:embed="rId2" cstate="print"/>
            <a:srcRect/>
            <a:stretch>
              <a:fillRect/>
            </a:stretch>
          </p:blipFill>
          <p:spPr bwMode="auto">
            <a:xfrm>
              <a:off x="6858000" y="228600"/>
              <a:ext cx="1904999" cy="847996"/>
            </a:xfrm>
            <a:prstGeom prst="rect">
              <a:avLst/>
            </a:prstGeom>
            <a:noFill/>
            <a:ln w="9525">
              <a:noFill/>
              <a:miter lim="800000"/>
              <a:headEnd/>
              <a:tailEnd/>
            </a:ln>
          </p:spPr>
        </p:pic>
        <p:sp>
          <p:nvSpPr>
            <p:cNvPr id="3" name="TextBox 2"/>
            <p:cNvSpPr txBox="1"/>
            <p:nvPr/>
          </p:nvSpPr>
          <p:spPr>
            <a:xfrm>
              <a:off x="8001000" y="468868"/>
              <a:ext cx="745717" cy="261610"/>
            </a:xfrm>
            <a:prstGeom prst="rect">
              <a:avLst/>
            </a:prstGeom>
            <a:noFill/>
          </p:spPr>
          <p:txBody>
            <a:bodyPr wrap="none" rtlCol="0">
              <a:spAutoFit/>
            </a:bodyPr>
            <a:lstStyle/>
            <a:p>
              <a:r>
                <a:rPr lang="en-US" sz="1100" b="1" dirty="0" smtClean="0">
                  <a:solidFill>
                    <a:schemeClr val="bg1"/>
                  </a:solidFill>
                  <a:latin typeface="Book Antiqua" pitchFamily="18" charset="0"/>
                </a:rPr>
                <a:t>EME 580</a:t>
              </a:r>
              <a:endParaRPr lang="en-US" sz="1100" b="1" dirty="0">
                <a:solidFill>
                  <a:schemeClr val="bg1"/>
                </a:solidFill>
                <a:latin typeface="Book Antiqua" pitchFamily="18" charset="0"/>
              </a:endParaRPr>
            </a:p>
          </p:txBody>
        </p:sp>
      </p:grpSp>
      <p:sp>
        <p:nvSpPr>
          <p:cNvPr id="6" name="Rectangle 9"/>
          <p:cNvSpPr/>
          <p:nvPr/>
        </p:nvSpPr>
        <p:spPr>
          <a:xfrm>
            <a:off x="152400" y="228600"/>
            <a:ext cx="5969263" cy="769441"/>
          </a:xfrm>
          <a:prstGeom prst="rect">
            <a:avLst/>
          </a:prstGeom>
        </p:spPr>
        <p:txBody>
          <a:bodyPr wrap="none">
            <a:spAutoFit/>
          </a:bodyPr>
          <a:lstStyle/>
          <a:p>
            <a:r>
              <a:rPr lang="en-US" sz="4400" b="1" dirty="0" smtClean="0">
                <a:solidFill>
                  <a:schemeClr val="bg1"/>
                </a:solidFill>
                <a:latin typeface="Centaur" pitchFamily="18" charset="0"/>
              </a:rPr>
              <a:t>Associated Costs Evaluation</a:t>
            </a:r>
            <a:endParaRPr lang="en-US" sz="4400" b="1" dirty="0">
              <a:solidFill>
                <a:schemeClr val="bg1"/>
              </a:solidFill>
              <a:latin typeface="Centaur" pitchFamily="18" charset="0"/>
            </a:endParaRPr>
          </a:p>
        </p:txBody>
      </p:sp>
      <p:sp>
        <p:nvSpPr>
          <p:cNvPr id="71682" name="Rectangle 2"/>
          <p:cNvSpPr>
            <a:spLocks noChangeArrowheads="1"/>
          </p:cNvSpPr>
          <p:nvPr/>
        </p:nvSpPr>
        <p:spPr bwMode="auto">
          <a:xfrm>
            <a:off x="228600" y="1256185"/>
            <a:ext cx="4267200" cy="52322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tabLst/>
            </a:pPr>
            <a:r>
              <a:rPr kumimoji="0" lang="en-US" altLang="zh-CN" sz="2800" b="1" i="0" u="none" strike="noStrike" cap="none" normalizeH="0" baseline="0" dirty="0" smtClean="0">
                <a:ln>
                  <a:noFill/>
                </a:ln>
                <a:solidFill>
                  <a:schemeClr val="accent4">
                    <a:lumMod val="75000"/>
                  </a:schemeClr>
                </a:solidFill>
                <a:effectLst/>
                <a:latin typeface="Times New Roman" pitchFamily="18" charset="0"/>
                <a:ea typeface="宋体" pitchFamily="2" charset="-122"/>
                <a:cs typeface="Times New Roman" pitchFamily="18" charset="0"/>
              </a:rPr>
              <a:t>Water Management Cost</a:t>
            </a:r>
            <a:endParaRPr kumimoji="0" lang="en-US" altLang="zh-CN" sz="2800" b="1" i="0" u="none" strike="noStrike" cap="none" normalizeH="0" baseline="0" dirty="0" smtClean="0">
              <a:ln>
                <a:noFill/>
              </a:ln>
              <a:solidFill>
                <a:schemeClr val="accent4">
                  <a:lumMod val="75000"/>
                </a:schemeClr>
              </a:solidFill>
              <a:effectLst/>
              <a:latin typeface="Arial" pitchFamily="34" charset="0"/>
              <a:ea typeface="宋体" pitchFamily="2" charset="-122"/>
              <a:cs typeface="宋体" pitchFamily="2" charset="-122"/>
            </a:endParaRPr>
          </a:p>
        </p:txBody>
      </p:sp>
      <p:sp>
        <p:nvSpPr>
          <p:cNvPr id="9" name="矩形 8"/>
          <p:cNvSpPr/>
          <p:nvPr/>
        </p:nvSpPr>
        <p:spPr>
          <a:xfrm>
            <a:off x="228600" y="1828800"/>
            <a:ext cx="8686800" cy="4370427"/>
          </a:xfrm>
          <a:prstGeom prst="rect">
            <a:avLst/>
          </a:prstGeom>
        </p:spPr>
        <p:txBody>
          <a:bodyPr wrap="square">
            <a:spAutoFit/>
          </a:bodyPr>
          <a:lstStyle/>
          <a:p>
            <a:r>
              <a:rPr lang="en-US" altLang="zh-CN" sz="2400" dirty="0" smtClean="0">
                <a:solidFill>
                  <a:schemeClr val="accent4">
                    <a:lumMod val="75000"/>
                  </a:schemeClr>
                </a:solidFill>
                <a:latin typeface="Times New Roman" pitchFamily="18" charset="0"/>
                <a:cs typeface="Times New Roman" pitchFamily="18" charset="0"/>
              </a:rPr>
              <a:t>Fresh Water Consumption Cost</a:t>
            </a:r>
            <a:endParaRPr lang="en-US" altLang="zh-CN" sz="2000" dirty="0" smtClean="0">
              <a:solidFill>
                <a:schemeClr val="accent4">
                  <a:lumMod val="75000"/>
                </a:schemeClr>
              </a:solidFill>
              <a:latin typeface="Times New Roman" pitchFamily="18" charset="0"/>
              <a:cs typeface="Times New Roman" pitchFamily="18" charset="0"/>
            </a:endParaRPr>
          </a:p>
          <a:p>
            <a:pPr>
              <a:buFont typeface="Wingdings" pitchFamily="2" charset="2"/>
              <a:buChar char="l"/>
            </a:pPr>
            <a:r>
              <a:rPr lang="en-US" altLang="zh-CN" dirty="0" smtClean="0">
                <a:solidFill>
                  <a:schemeClr val="accent4">
                    <a:lumMod val="75000"/>
                  </a:schemeClr>
                </a:solidFill>
                <a:cs typeface="Times New Roman" pitchFamily="18" charset="0"/>
              </a:rPr>
              <a:t>Water Supply</a:t>
            </a:r>
          </a:p>
          <a:p>
            <a:r>
              <a:rPr lang="en-US" altLang="zh-CN" dirty="0" smtClean="0">
                <a:cs typeface="Times New Roman" pitchFamily="18" charset="0"/>
              </a:rPr>
              <a:t>We consider municipal water supply as an adequate and dependable supply of water to support well drilling and well stimulation activities. the cost can vary greatly from one municipality to another. The current rates quoted in Bradford county range from $5 to $14 per 1000 gal, but it can be considered negligible in comparison to the cost of trucking.</a:t>
            </a:r>
          </a:p>
          <a:p>
            <a:endParaRPr lang="en-US" altLang="zh-CN" dirty="0" smtClean="0">
              <a:solidFill>
                <a:schemeClr val="accent4">
                  <a:lumMod val="75000"/>
                </a:schemeClr>
              </a:solidFill>
              <a:cs typeface="Times New Roman" pitchFamily="18" charset="0"/>
            </a:endParaRPr>
          </a:p>
          <a:p>
            <a:pPr>
              <a:buFont typeface="Wingdings" pitchFamily="2" charset="2"/>
              <a:buChar char="l"/>
            </a:pPr>
            <a:r>
              <a:rPr lang="en-US" altLang="zh-CN" dirty="0" smtClean="0">
                <a:solidFill>
                  <a:schemeClr val="accent4">
                    <a:lumMod val="75000"/>
                  </a:schemeClr>
                </a:solidFill>
              </a:rPr>
              <a:t>Recycled Water</a:t>
            </a:r>
          </a:p>
          <a:p>
            <a:r>
              <a:rPr lang="en-US" altLang="zh-CN" dirty="0" smtClean="0"/>
              <a:t>Using  forward osmosis filtration to recycle waste </a:t>
            </a:r>
          </a:p>
          <a:p>
            <a:r>
              <a:rPr lang="en-US" altLang="zh-CN" dirty="0" smtClean="0"/>
              <a:t>water into a high quality fluid for use in </a:t>
            </a:r>
            <a:r>
              <a:rPr lang="en-US" altLang="zh-CN" dirty="0" err="1" smtClean="0"/>
              <a:t>frac</a:t>
            </a:r>
            <a:r>
              <a:rPr lang="en-US" altLang="zh-CN" dirty="0" smtClean="0"/>
              <a:t> jobs. </a:t>
            </a:r>
          </a:p>
          <a:p>
            <a:r>
              <a:rPr lang="en-US" altLang="zh-CN" dirty="0" smtClean="0"/>
              <a:t>On each well, over 80% of the waste water can be recycled to provide approximately </a:t>
            </a:r>
          </a:p>
          <a:p>
            <a:r>
              <a:rPr lang="en-US" altLang="zh-CN" dirty="0" smtClean="0"/>
              <a:t>               25% of the water required for hydraulic </a:t>
            </a:r>
          </a:p>
          <a:p>
            <a:r>
              <a:rPr lang="en-US" altLang="zh-CN" dirty="0" smtClean="0"/>
              <a:t>               fracturing.</a:t>
            </a:r>
            <a:endParaRPr lang="zh-CN" altLang="en-US" dirty="0" smtClean="0"/>
          </a:p>
          <a:p>
            <a:pPr>
              <a:buFont typeface="Wingdings" pitchFamily="2" charset="2"/>
              <a:buChar char="l"/>
            </a:pPr>
            <a:endParaRPr lang="en-US" altLang="zh-CN" dirty="0" smtClean="0">
              <a:solidFill>
                <a:schemeClr val="accent4">
                  <a:lumMod val="75000"/>
                </a:schemeClr>
              </a:solidFill>
              <a:cs typeface="Times New Roman" pitchFamily="18" charset="0"/>
            </a:endParaRPr>
          </a:p>
          <a:p>
            <a:endParaRPr lang="zh-CN" altLang="en-US" sz="2000" dirty="0">
              <a:solidFill>
                <a:schemeClr val="accent4">
                  <a:lumMod val="75000"/>
                </a:schemeClr>
              </a:solidFill>
            </a:endParaRPr>
          </a:p>
        </p:txBody>
      </p:sp>
      <p:pic>
        <p:nvPicPr>
          <p:cNvPr id="11" name="图片 10" descr="GM2.JPG"/>
          <p:cNvPicPr>
            <a:picLocks noChangeAspect="1"/>
          </p:cNvPicPr>
          <p:nvPr/>
        </p:nvPicPr>
        <p:blipFill>
          <a:blip r:embed="rId3" cstate="print"/>
          <a:stretch>
            <a:fillRect/>
          </a:stretch>
        </p:blipFill>
        <p:spPr>
          <a:xfrm>
            <a:off x="4953000" y="3886200"/>
            <a:ext cx="3810000" cy="1828800"/>
          </a:xfrm>
          <a:prstGeom prst="rect">
            <a:avLst/>
          </a:prstGeom>
        </p:spPr>
      </p:pic>
      <p:sp>
        <p:nvSpPr>
          <p:cNvPr id="12" name="圆角矩形 11"/>
          <p:cNvSpPr/>
          <p:nvPr/>
        </p:nvSpPr>
        <p:spPr>
          <a:xfrm>
            <a:off x="2438400" y="6019800"/>
            <a:ext cx="2667000" cy="685800"/>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dirty="0" smtClean="0"/>
              <a:t>$36,000/well</a:t>
            </a:r>
            <a:endParaRPr lang="zh-CN" altLang="en-US" sz="3200" dirty="0"/>
          </a:p>
        </p:txBody>
      </p:sp>
      <p:sp>
        <p:nvSpPr>
          <p:cNvPr id="13" name="圆角矩形 12"/>
          <p:cNvSpPr/>
          <p:nvPr/>
        </p:nvSpPr>
        <p:spPr>
          <a:xfrm>
            <a:off x="6096000" y="6019800"/>
            <a:ext cx="2667000" cy="685800"/>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dirty="0" smtClean="0"/>
              <a:t>$25,000/well</a:t>
            </a:r>
            <a:endParaRPr lang="zh-CN" altLang="en-US" sz="3200" dirty="0"/>
          </a:p>
        </p:txBody>
      </p:sp>
      <p:sp>
        <p:nvSpPr>
          <p:cNvPr id="14" name="右箭头 13"/>
          <p:cNvSpPr/>
          <p:nvPr/>
        </p:nvSpPr>
        <p:spPr>
          <a:xfrm>
            <a:off x="5257800" y="6172200"/>
            <a:ext cx="685800" cy="457200"/>
          </a:xfrm>
          <a:prstGeom prst="rightArrow">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81420364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blinds(horizontal)">
                                      <p:cBhvr>
                                        <p:cTn id="7" dur="500"/>
                                        <p:tgtEl>
                                          <p:spTgt spid="9">
                                            <p:txEl>
                                              <p:pRg st="0" end="0"/>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9">
                                            <p:txEl>
                                              <p:pRg st="1" end="1"/>
                                            </p:txEl>
                                          </p:spTgt>
                                        </p:tgtEl>
                                        <p:attrNameLst>
                                          <p:attrName>style.visibility</p:attrName>
                                        </p:attrNameLst>
                                      </p:cBhvr>
                                      <p:to>
                                        <p:strVal val="visible"/>
                                      </p:to>
                                    </p:set>
                                    <p:animEffect transition="in" filter="blinds(horizontal)">
                                      <p:cBhvr>
                                        <p:cTn id="10" dur="500"/>
                                        <p:tgtEl>
                                          <p:spTgt spid="9">
                                            <p:txEl>
                                              <p:pRg st="1" end="1"/>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9">
                                            <p:txEl>
                                              <p:pRg st="2" end="2"/>
                                            </p:txEl>
                                          </p:spTgt>
                                        </p:tgtEl>
                                        <p:attrNameLst>
                                          <p:attrName>style.visibility</p:attrName>
                                        </p:attrNameLst>
                                      </p:cBhvr>
                                      <p:to>
                                        <p:strVal val="visible"/>
                                      </p:to>
                                    </p:set>
                                    <p:animEffect transition="in" filter="blinds(horizontal)">
                                      <p:cBhvr>
                                        <p:cTn id="13" dur="500"/>
                                        <p:tgtEl>
                                          <p:spTgt spid="9">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nodeType="clickEffect">
                                  <p:stCondLst>
                                    <p:cond delay="0"/>
                                  </p:stCondLst>
                                  <p:childTnLst>
                                    <p:set>
                                      <p:cBhvr>
                                        <p:cTn id="17" dur="1" fill="hold">
                                          <p:stCondLst>
                                            <p:cond delay="0"/>
                                          </p:stCondLst>
                                        </p:cTn>
                                        <p:tgtEl>
                                          <p:spTgt spid="9">
                                            <p:txEl>
                                              <p:pRg st="4" end="4"/>
                                            </p:txEl>
                                          </p:spTgt>
                                        </p:tgtEl>
                                        <p:attrNameLst>
                                          <p:attrName>style.visibility</p:attrName>
                                        </p:attrNameLst>
                                      </p:cBhvr>
                                      <p:to>
                                        <p:strVal val="visible"/>
                                      </p:to>
                                    </p:set>
                                    <p:animEffect transition="in" filter="blinds(horizontal)">
                                      <p:cBhvr>
                                        <p:cTn id="18" dur="500"/>
                                        <p:tgtEl>
                                          <p:spTgt spid="9">
                                            <p:txEl>
                                              <p:pRg st="4" end="4"/>
                                            </p:txEl>
                                          </p:spTgt>
                                        </p:tgtEl>
                                      </p:cBhvr>
                                    </p:animEffect>
                                  </p:childTnLst>
                                </p:cTn>
                              </p:par>
                              <p:par>
                                <p:cTn id="19" presetID="3" presetClass="entr" presetSubtype="10" fill="hold" nodeType="withEffect">
                                  <p:stCondLst>
                                    <p:cond delay="0"/>
                                  </p:stCondLst>
                                  <p:childTnLst>
                                    <p:set>
                                      <p:cBhvr>
                                        <p:cTn id="20" dur="1" fill="hold">
                                          <p:stCondLst>
                                            <p:cond delay="0"/>
                                          </p:stCondLst>
                                        </p:cTn>
                                        <p:tgtEl>
                                          <p:spTgt spid="9">
                                            <p:txEl>
                                              <p:pRg st="5" end="5"/>
                                            </p:txEl>
                                          </p:spTgt>
                                        </p:tgtEl>
                                        <p:attrNameLst>
                                          <p:attrName>style.visibility</p:attrName>
                                        </p:attrNameLst>
                                      </p:cBhvr>
                                      <p:to>
                                        <p:strVal val="visible"/>
                                      </p:to>
                                    </p:set>
                                    <p:animEffect transition="in" filter="blinds(horizontal)">
                                      <p:cBhvr>
                                        <p:cTn id="21" dur="500"/>
                                        <p:tgtEl>
                                          <p:spTgt spid="9">
                                            <p:txEl>
                                              <p:pRg st="5" end="5"/>
                                            </p:txEl>
                                          </p:spTgt>
                                        </p:tgtEl>
                                      </p:cBhvr>
                                    </p:animEffect>
                                  </p:childTnLst>
                                </p:cTn>
                              </p:par>
                              <p:par>
                                <p:cTn id="22" presetID="3" presetClass="entr" presetSubtype="10" fill="hold" nodeType="withEffect">
                                  <p:stCondLst>
                                    <p:cond delay="0"/>
                                  </p:stCondLst>
                                  <p:childTnLst>
                                    <p:set>
                                      <p:cBhvr>
                                        <p:cTn id="23" dur="1" fill="hold">
                                          <p:stCondLst>
                                            <p:cond delay="0"/>
                                          </p:stCondLst>
                                        </p:cTn>
                                        <p:tgtEl>
                                          <p:spTgt spid="9">
                                            <p:txEl>
                                              <p:pRg st="6" end="6"/>
                                            </p:txEl>
                                          </p:spTgt>
                                        </p:tgtEl>
                                        <p:attrNameLst>
                                          <p:attrName>style.visibility</p:attrName>
                                        </p:attrNameLst>
                                      </p:cBhvr>
                                      <p:to>
                                        <p:strVal val="visible"/>
                                      </p:to>
                                    </p:set>
                                    <p:animEffect transition="in" filter="blinds(horizontal)">
                                      <p:cBhvr>
                                        <p:cTn id="24" dur="500"/>
                                        <p:tgtEl>
                                          <p:spTgt spid="9">
                                            <p:txEl>
                                              <p:pRg st="6" end="6"/>
                                            </p:txEl>
                                          </p:spTgt>
                                        </p:tgtEl>
                                      </p:cBhvr>
                                    </p:animEffect>
                                  </p:childTnLst>
                                </p:cTn>
                              </p:par>
                              <p:par>
                                <p:cTn id="25" presetID="3" presetClass="entr" presetSubtype="10" fill="hold" nodeType="withEffect">
                                  <p:stCondLst>
                                    <p:cond delay="0"/>
                                  </p:stCondLst>
                                  <p:childTnLst>
                                    <p:set>
                                      <p:cBhvr>
                                        <p:cTn id="26" dur="1" fill="hold">
                                          <p:stCondLst>
                                            <p:cond delay="0"/>
                                          </p:stCondLst>
                                        </p:cTn>
                                        <p:tgtEl>
                                          <p:spTgt spid="9">
                                            <p:txEl>
                                              <p:pRg st="7" end="7"/>
                                            </p:txEl>
                                          </p:spTgt>
                                        </p:tgtEl>
                                        <p:attrNameLst>
                                          <p:attrName>style.visibility</p:attrName>
                                        </p:attrNameLst>
                                      </p:cBhvr>
                                      <p:to>
                                        <p:strVal val="visible"/>
                                      </p:to>
                                    </p:set>
                                    <p:animEffect transition="in" filter="blinds(horizontal)">
                                      <p:cBhvr>
                                        <p:cTn id="27" dur="500"/>
                                        <p:tgtEl>
                                          <p:spTgt spid="9">
                                            <p:txEl>
                                              <p:pRg st="7" end="7"/>
                                            </p:txEl>
                                          </p:spTgt>
                                        </p:tgtEl>
                                      </p:cBhvr>
                                    </p:animEffect>
                                  </p:childTnLst>
                                </p:cTn>
                              </p:par>
                              <p:par>
                                <p:cTn id="28" presetID="3" presetClass="entr" presetSubtype="10" fill="hold" nodeType="withEffect">
                                  <p:stCondLst>
                                    <p:cond delay="0"/>
                                  </p:stCondLst>
                                  <p:childTnLst>
                                    <p:set>
                                      <p:cBhvr>
                                        <p:cTn id="29" dur="1" fill="hold">
                                          <p:stCondLst>
                                            <p:cond delay="0"/>
                                          </p:stCondLst>
                                        </p:cTn>
                                        <p:tgtEl>
                                          <p:spTgt spid="9">
                                            <p:txEl>
                                              <p:pRg st="8" end="8"/>
                                            </p:txEl>
                                          </p:spTgt>
                                        </p:tgtEl>
                                        <p:attrNameLst>
                                          <p:attrName>style.visibility</p:attrName>
                                        </p:attrNameLst>
                                      </p:cBhvr>
                                      <p:to>
                                        <p:strVal val="visible"/>
                                      </p:to>
                                    </p:set>
                                    <p:animEffect transition="in" filter="blinds(horizontal)">
                                      <p:cBhvr>
                                        <p:cTn id="30" dur="500"/>
                                        <p:tgtEl>
                                          <p:spTgt spid="9">
                                            <p:txEl>
                                              <p:pRg st="8" end="8"/>
                                            </p:txEl>
                                          </p:spTgt>
                                        </p:tgtEl>
                                      </p:cBhvr>
                                    </p:animEffect>
                                  </p:childTnLst>
                                </p:cTn>
                              </p:par>
                              <p:par>
                                <p:cTn id="31" presetID="3" presetClass="entr" presetSubtype="10" fill="hold" nodeType="withEffect">
                                  <p:stCondLst>
                                    <p:cond delay="0"/>
                                  </p:stCondLst>
                                  <p:childTnLst>
                                    <p:set>
                                      <p:cBhvr>
                                        <p:cTn id="32" dur="1" fill="hold">
                                          <p:stCondLst>
                                            <p:cond delay="0"/>
                                          </p:stCondLst>
                                        </p:cTn>
                                        <p:tgtEl>
                                          <p:spTgt spid="9">
                                            <p:txEl>
                                              <p:pRg st="9" end="9"/>
                                            </p:txEl>
                                          </p:spTgt>
                                        </p:tgtEl>
                                        <p:attrNameLst>
                                          <p:attrName>style.visibility</p:attrName>
                                        </p:attrNameLst>
                                      </p:cBhvr>
                                      <p:to>
                                        <p:strVal val="visible"/>
                                      </p:to>
                                    </p:set>
                                    <p:animEffect transition="in" filter="blinds(horizontal)">
                                      <p:cBhvr>
                                        <p:cTn id="33" dur="500"/>
                                        <p:tgtEl>
                                          <p:spTgt spid="9">
                                            <p:txEl>
                                              <p:pRg st="9" end="9"/>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3" presetClass="entr" presetSubtype="10" fill="hold" nodeType="click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blinds(horizontal)">
                                      <p:cBhvr>
                                        <p:cTn id="38" dur="500"/>
                                        <p:tgtEl>
                                          <p:spTgt spid="11"/>
                                        </p:tgtEl>
                                      </p:cBhvr>
                                    </p:animEffect>
                                  </p:childTnLst>
                                </p:cTn>
                              </p:par>
                              <p:par>
                                <p:cTn id="39" presetID="3" presetClass="entr" presetSubtype="10" fill="hold" grpId="0" nodeType="with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blinds(horizontal)">
                                      <p:cBhvr>
                                        <p:cTn id="41" dur="500"/>
                                        <p:tgtEl>
                                          <p:spTgt spid="12"/>
                                        </p:tgtEl>
                                      </p:cBhvr>
                                    </p:animEffect>
                                  </p:childTnLst>
                                </p:cTn>
                              </p:par>
                              <p:par>
                                <p:cTn id="42" presetID="3" presetClass="entr" presetSubtype="10" fill="hold" grpId="0" nodeType="withEffect">
                                  <p:stCondLst>
                                    <p:cond delay="0"/>
                                  </p:stCondLst>
                                  <p:childTnLst>
                                    <p:set>
                                      <p:cBhvr>
                                        <p:cTn id="43" dur="1" fill="hold">
                                          <p:stCondLst>
                                            <p:cond delay="0"/>
                                          </p:stCondLst>
                                        </p:cTn>
                                        <p:tgtEl>
                                          <p:spTgt spid="14"/>
                                        </p:tgtEl>
                                        <p:attrNameLst>
                                          <p:attrName>style.visibility</p:attrName>
                                        </p:attrNameLst>
                                      </p:cBhvr>
                                      <p:to>
                                        <p:strVal val="visible"/>
                                      </p:to>
                                    </p:set>
                                    <p:animEffect transition="in" filter="blinds(horizontal)">
                                      <p:cBhvr>
                                        <p:cTn id="44" dur="500"/>
                                        <p:tgtEl>
                                          <p:spTgt spid="14"/>
                                        </p:tgtEl>
                                      </p:cBhvr>
                                    </p:animEffect>
                                  </p:childTnLst>
                                </p:cTn>
                              </p:par>
                              <p:par>
                                <p:cTn id="45" presetID="3" presetClass="entr" presetSubtype="10" fill="hold" grpId="0" nodeType="with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blinds(horizontal)">
                                      <p:cBhvr>
                                        <p:cTn id="4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
          <p:cNvGrpSpPr/>
          <p:nvPr/>
        </p:nvGrpSpPr>
        <p:grpSpPr>
          <a:xfrm>
            <a:off x="6858000" y="228600"/>
            <a:ext cx="1904999" cy="847996"/>
            <a:chOff x="6858000" y="228600"/>
            <a:chExt cx="1904999" cy="847996"/>
          </a:xfrm>
        </p:grpSpPr>
        <p:pic>
          <p:nvPicPr>
            <p:cNvPr id="7" name="Picture 6" descr="C:\Documents and Settings\kzs145\Desktop\psu_wht.emf"/>
            <p:cNvPicPr>
              <a:picLocks noChangeAspect="1" noChangeArrowheads="1"/>
            </p:cNvPicPr>
            <p:nvPr/>
          </p:nvPicPr>
          <p:blipFill>
            <a:blip r:embed="rId2" cstate="print"/>
            <a:srcRect/>
            <a:stretch>
              <a:fillRect/>
            </a:stretch>
          </p:blipFill>
          <p:spPr bwMode="auto">
            <a:xfrm>
              <a:off x="6858000" y="228600"/>
              <a:ext cx="1904999" cy="847996"/>
            </a:xfrm>
            <a:prstGeom prst="rect">
              <a:avLst/>
            </a:prstGeom>
            <a:noFill/>
            <a:ln w="9525">
              <a:noFill/>
              <a:miter lim="800000"/>
              <a:headEnd/>
              <a:tailEnd/>
            </a:ln>
          </p:spPr>
        </p:pic>
        <p:sp>
          <p:nvSpPr>
            <p:cNvPr id="3" name="TextBox 2"/>
            <p:cNvSpPr txBox="1"/>
            <p:nvPr/>
          </p:nvSpPr>
          <p:spPr>
            <a:xfrm>
              <a:off x="8001000" y="468868"/>
              <a:ext cx="745717" cy="261610"/>
            </a:xfrm>
            <a:prstGeom prst="rect">
              <a:avLst/>
            </a:prstGeom>
            <a:noFill/>
          </p:spPr>
          <p:txBody>
            <a:bodyPr wrap="none" rtlCol="0">
              <a:spAutoFit/>
            </a:bodyPr>
            <a:lstStyle/>
            <a:p>
              <a:r>
                <a:rPr lang="en-US" sz="1100" b="1" dirty="0" smtClean="0">
                  <a:solidFill>
                    <a:schemeClr val="bg1"/>
                  </a:solidFill>
                  <a:latin typeface="Book Antiqua" pitchFamily="18" charset="0"/>
                </a:rPr>
                <a:t>EME 580</a:t>
              </a:r>
              <a:endParaRPr lang="en-US" sz="1100" b="1" dirty="0">
                <a:solidFill>
                  <a:schemeClr val="bg1"/>
                </a:solidFill>
                <a:latin typeface="Book Antiqua" pitchFamily="18" charset="0"/>
              </a:endParaRPr>
            </a:p>
          </p:txBody>
        </p:sp>
      </p:grpSp>
      <p:sp>
        <p:nvSpPr>
          <p:cNvPr id="6" name="Rectangle 9"/>
          <p:cNvSpPr/>
          <p:nvPr/>
        </p:nvSpPr>
        <p:spPr>
          <a:xfrm>
            <a:off x="152400" y="228600"/>
            <a:ext cx="5969263" cy="769441"/>
          </a:xfrm>
          <a:prstGeom prst="rect">
            <a:avLst/>
          </a:prstGeom>
        </p:spPr>
        <p:txBody>
          <a:bodyPr wrap="none">
            <a:spAutoFit/>
          </a:bodyPr>
          <a:lstStyle/>
          <a:p>
            <a:r>
              <a:rPr lang="en-US" sz="4400" b="1" dirty="0" smtClean="0">
                <a:solidFill>
                  <a:schemeClr val="bg1"/>
                </a:solidFill>
                <a:latin typeface="Centaur" pitchFamily="18" charset="0"/>
              </a:rPr>
              <a:t>Associated Costs Evaluation</a:t>
            </a:r>
            <a:endParaRPr lang="en-US" sz="4400" b="1" dirty="0">
              <a:solidFill>
                <a:schemeClr val="bg1"/>
              </a:solidFill>
              <a:latin typeface="Centaur" pitchFamily="18" charset="0"/>
            </a:endParaRPr>
          </a:p>
        </p:txBody>
      </p:sp>
      <p:sp>
        <p:nvSpPr>
          <p:cNvPr id="8" name="矩形 7"/>
          <p:cNvSpPr/>
          <p:nvPr/>
        </p:nvSpPr>
        <p:spPr>
          <a:xfrm>
            <a:off x="60400" y="1295400"/>
            <a:ext cx="3406125" cy="461665"/>
          </a:xfrm>
          <a:prstGeom prst="rect">
            <a:avLst/>
          </a:prstGeom>
        </p:spPr>
        <p:txBody>
          <a:bodyPr wrap="none">
            <a:spAutoFit/>
          </a:bodyPr>
          <a:lstStyle/>
          <a:p>
            <a:pPr algn="ctr"/>
            <a:r>
              <a:rPr lang="en-US" altLang="zh-CN" sz="2400" dirty="0" smtClean="0">
                <a:solidFill>
                  <a:schemeClr val="accent4">
                    <a:lumMod val="75000"/>
                  </a:schemeClr>
                </a:solidFill>
                <a:latin typeface="Times New Roman" pitchFamily="18" charset="0"/>
                <a:cs typeface="Times New Roman" pitchFamily="18" charset="0"/>
              </a:rPr>
              <a:t>Wastewater Disposal Cost</a:t>
            </a:r>
            <a:endParaRPr lang="zh-CN" altLang="en-US" sz="2400" dirty="0">
              <a:solidFill>
                <a:schemeClr val="accent4">
                  <a:lumMod val="75000"/>
                </a:schemeClr>
              </a:solidFill>
              <a:latin typeface="Times New Roman" pitchFamily="18" charset="0"/>
              <a:cs typeface="Times New Roman" pitchFamily="18" charset="0"/>
            </a:endParaRPr>
          </a:p>
        </p:txBody>
      </p:sp>
      <p:sp>
        <p:nvSpPr>
          <p:cNvPr id="11" name="矩形 10"/>
          <p:cNvSpPr/>
          <p:nvPr/>
        </p:nvSpPr>
        <p:spPr>
          <a:xfrm>
            <a:off x="-685800" y="1905000"/>
            <a:ext cx="4572000" cy="461665"/>
          </a:xfrm>
          <a:prstGeom prst="rect">
            <a:avLst/>
          </a:prstGeom>
        </p:spPr>
        <p:txBody>
          <a:bodyPr>
            <a:spAutoFit/>
          </a:bodyPr>
          <a:lstStyle/>
          <a:p>
            <a:pPr algn="ctr"/>
            <a:r>
              <a:rPr lang="en-US" altLang="zh-CN" sz="2400" b="1" dirty="0" smtClean="0"/>
              <a:t>Conventional way </a:t>
            </a:r>
            <a:r>
              <a:rPr lang="en-US" altLang="zh-CN" sz="2400" dirty="0" smtClean="0"/>
              <a:t>:</a:t>
            </a:r>
          </a:p>
        </p:txBody>
      </p:sp>
      <p:sp>
        <p:nvSpPr>
          <p:cNvPr id="12" name="右箭头 11"/>
          <p:cNvSpPr/>
          <p:nvPr/>
        </p:nvSpPr>
        <p:spPr>
          <a:xfrm>
            <a:off x="4572000" y="3733800"/>
            <a:ext cx="685800" cy="533400"/>
          </a:xfrm>
          <a:prstGeom prst="rightArrow">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3" name="图片 12" descr="QQ截图未命名.jpg"/>
          <p:cNvPicPr>
            <a:picLocks noChangeAspect="1"/>
          </p:cNvPicPr>
          <p:nvPr/>
        </p:nvPicPr>
        <p:blipFill>
          <a:blip r:embed="rId3" cstate="print"/>
          <a:stretch>
            <a:fillRect/>
          </a:stretch>
        </p:blipFill>
        <p:spPr>
          <a:xfrm>
            <a:off x="381000" y="2590800"/>
            <a:ext cx="3962400" cy="2590800"/>
          </a:xfrm>
          <a:prstGeom prst="rect">
            <a:avLst/>
          </a:prstGeom>
        </p:spPr>
      </p:pic>
      <p:pic>
        <p:nvPicPr>
          <p:cNvPr id="14" name="Picture 2"/>
          <p:cNvPicPr>
            <a:picLocks noChangeAspect="1" noChangeArrowheads="1"/>
          </p:cNvPicPr>
          <p:nvPr/>
        </p:nvPicPr>
        <p:blipFill>
          <a:blip r:embed="rId4" cstate="print"/>
          <a:srcRect/>
          <a:stretch>
            <a:fillRect/>
          </a:stretch>
        </p:blipFill>
        <p:spPr bwMode="auto">
          <a:xfrm>
            <a:off x="5334000" y="2590800"/>
            <a:ext cx="3657600" cy="2667000"/>
          </a:xfrm>
          <a:prstGeom prst="rect">
            <a:avLst/>
          </a:prstGeom>
          <a:noFill/>
          <a:ln w="9525">
            <a:noFill/>
            <a:miter lim="800000"/>
            <a:headEnd/>
            <a:tailEnd/>
          </a:ln>
        </p:spPr>
      </p:pic>
      <p:sp>
        <p:nvSpPr>
          <p:cNvPr id="16" name="矩形 15"/>
          <p:cNvSpPr/>
          <p:nvPr/>
        </p:nvSpPr>
        <p:spPr>
          <a:xfrm>
            <a:off x="5334000" y="5410200"/>
            <a:ext cx="3657600" cy="646331"/>
          </a:xfrm>
          <a:prstGeom prst="rect">
            <a:avLst/>
          </a:prstGeom>
        </p:spPr>
        <p:txBody>
          <a:bodyPr wrap="square">
            <a:spAutoFit/>
          </a:bodyPr>
          <a:lstStyle/>
          <a:p>
            <a:r>
              <a:rPr lang="en-US" altLang="zh-CN" dirty="0" smtClean="0"/>
              <a:t>Commercial Industrial Wastewater Treatment Plants </a:t>
            </a:r>
            <a:endParaRPr lang="zh-CN" altLang="en-US" dirty="0"/>
          </a:p>
        </p:txBody>
      </p:sp>
      <p:sp>
        <p:nvSpPr>
          <p:cNvPr id="17" name="矩形 16"/>
          <p:cNvSpPr/>
          <p:nvPr/>
        </p:nvSpPr>
        <p:spPr>
          <a:xfrm>
            <a:off x="2286000" y="5334000"/>
            <a:ext cx="1934247" cy="369332"/>
          </a:xfrm>
          <a:prstGeom prst="rect">
            <a:avLst/>
          </a:prstGeom>
        </p:spPr>
        <p:txBody>
          <a:bodyPr wrap="none">
            <a:spAutoFit/>
          </a:bodyPr>
          <a:lstStyle/>
          <a:p>
            <a:r>
              <a:rPr lang="en-US" altLang="zh-CN" dirty="0" smtClean="0"/>
              <a:t> $0.15 to $0.3 /gal </a:t>
            </a:r>
            <a:endParaRPr lang="zh-CN" altLang="en-US" dirty="0"/>
          </a:p>
        </p:txBody>
      </p:sp>
    </p:spTree>
    <p:extLst>
      <p:ext uri="{BB962C8B-B14F-4D97-AF65-F5344CB8AC3E}">
        <p14:creationId xmlns:p14="http://schemas.microsoft.com/office/powerpoint/2010/main" val="266709135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
          <p:cNvGrpSpPr/>
          <p:nvPr/>
        </p:nvGrpSpPr>
        <p:grpSpPr>
          <a:xfrm>
            <a:off x="6858000" y="228600"/>
            <a:ext cx="1904999" cy="847996"/>
            <a:chOff x="6858000" y="228600"/>
            <a:chExt cx="1904999" cy="847996"/>
          </a:xfrm>
        </p:grpSpPr>
        <p:pic>
          <p:nvPicPr>
            <p:cNvPr id="7" name="Picture 6" descr="C:\Documents and Settings\kzs145\Desktop\psu_wht.emf"/>
            <p:cNvPicPr>
              <a:picLocks noChangeAspect="1" noChangeArrowheads="1"/>
            </p:cNvPicPr>
            <p:nvPr/>
          </p:nvPicPr>
          <p:blipFill>
            <a:blip r:embed="rId2" cstate="print"/>
            <a:srcRect/>
            <a:stretch>
              <a:fillRect/>
            </a:stretch>
          </p:blipFill>
          <p:spPr bwMode="auto">
            <a:xfrm>
              <a:off x="6858000" y="228600"/>
              <a:ext cx="1904999" cy="847996"/>
            </a:xfrm>
            <a:prstGeom prst="rect">
              <a:avLst/>
            </a:prstGeom>
            <a:noFill/>
            <a:ln w="9525">
              <a:noFill/>
              <a:miter lim="800000"/>
              <a:headEnd/>
              <a:tailEnd/>
            </a:ln>
          </p:spPr>
        </p:pic>
        <p:sp>
          <p:nvSpPr>
            <p:cNvPr id="3" name="TextBox 2"/>
            <p:cNvSpPr txBox="1"/>
            <p:nvPr/>
          </p:nvSpPr>
          <p:spPr>
            <a:xfrm>
              <a:off x="8001000" y="468868"/>
              <a:ext cx="745717" cy="261610"/>
            </a:xfrm>
            <a:prstGeom prst="rect">
              <a:avLst/>
            </a:prstGeom>
            <a:noFill/>
          </p:spPr>
          <p:txBody>
            <a:bodyPr wrap="none" rtlCol="0">
              <a:spAutoFit/>
            </a:bodyPr>
            <a:lstStyle/>
            <a:p>
              <a:r>
                <a:rPr lang="en-US" sz="1100" b="1" dirty="0" smtClean="0">
                  <a:solidFill>
                    <a:schemeClr val="bg1"/>
                  </a:solidFill>
                  <a:latin typeface="Book Antiqua" pitchFamily="18" charset="0"/>
                </a:rPr>
                <a:t>EME 580</a:t>
              </a:r>
              <a:endParaRPr lang="en-US" sz="1100" b="1" dirty="0">
                <a:solidFill>
                  <a:schemeClr val="bg1"/>
                </a:solidFill>
                <a:latin typeface="Book Antiqua" pitchFamily="18" charset="0"/>
              </a:endParaRPr>
            </a:p>
          </p:txBody>
        </p:sp>
      </p:grpSp>
      <p:sp>
        <p:nvSpPr>
          <p:cNvPr id="6" name="Rectangle 9"/>
          <p:cNvSpPr/>
          <p:nvPr/>
        </p:nvSpPr>
        <p:spPr>
          <a:xfrm>
            <a:off x="152400" y="228600"/>
            <a:ext cx="5969263" cy="769441"/>
          </a:xfrm>
          <a:prstGeom prst="rect">
            <a:avLst/>
          </a:prstGeom>
        </p:spPr>
        <p:txBody>
          <a:bodyPr wrap="none">
            <a:spAutoFit/>
          </a:bodyPr>
          <a:lstStyle/>
          <a:p>
            <a:r>
              <a:rPr lang="en-US" sz="4400" b="1" dirty="0" smtClean="0">
                <a:solidFill>
                  <a:schemeClr val="bg1"/>
                </a:solidFill>
                <a:latin typeface="Centaur" pitchFamily="18" charset="0"/>
              </a:rPr>
              <a:t>Associated Costs Evaluation</a:t>
            </a:r>
            <a:endParaRPr lang="en-US" sz="4400" b="1" dirty="0">
              <a:solidFill>
                <a:schemeClr val="bg1"/>
              </a:solidFill>
              <a:latin typeface="Centaur" pitchFamily="18" charset="0"/>
            </a:endParaRPr>
          </a:p>
        </p:txBody>
      </p:sp>
      <p:sp>
        <p:nvSpPr>
          <p:cNvPr id="8" name="矩形 7"/>
          <p:cNvSpPr/>
          <p:nvPr/>
        </p:nvSpPr>
        <p:spPr>
          <a:xfrm>
            <a:off x="60400" y="1295400"/>
            <a:ext cx="3406125" cy="461665"/>
          </a:xfrm>
          <a:prstGeom prst="rect">
            <a:avLst/>
          </a:prstGeom>
        </p:spPr>
        <p:txBody>
          <a:bodyPr wrap="none">
            <a:spAutoFit/>
          </a:bodyPr>
          <a:lstStyle/>
          <a:p>
            <a:pPr algn="ctr"/>
            <a:r>
              <a:rPr lang="en-US" altLang="zh-CN" sz="2400" dirty="0" smtClean="0">
                <a:solidFill>
                  <a:schemeClr val="accent4">
                    <a:lumMod val="75000"/>
                  </a:schemeClr>
                </a:solidFill>
                <a:latin typeface="Times New Roman" pitchFamily="18" charset="0"/>
                <a:cs typeface="Times New Roman" pitchFamily="18" charset="0"/>
              </a:rPr>
              <a:t>Wastewater Disposal Cost</a:t>
            </a:r>
            <a:endParaRPr lang="zh-CN" altLang="en-US" sz="2400" dirty="0">
              <a:solidFill>
                <a:schemeClr val="accent4">
                  <a:lumMod val="75000"/>
                </a:schemeClr>
              </a:solidFill>
              <a:latin typeface="Times New Roman" pitchFamily="18" charset="0"/>
              <a:cs typeface="Times New Roman" pitchFamily="18" charset="0"/>
            </a:endParaRPr>
          </a:p>
        </p:txBody>
      </p:sp>
      <p:graphicFrame>
        <p:nvGraphicFramePr>
          <p:cNvPr id="12" name="表格 11"/>
          <p:cNvGraphicFramePr>
            <a:graphicFrameLocks noGrp="1"/>
          </p:cNvGraphicFramePr>
          <p:nvPr/>
        </p:nvGraphicFramePr>
        <p:xfrm>
          <a:off x="1295400" y="1905000"/>
          <a:ext cx="6629399" cy="3886199"/>
        </p:xfrm>
        <a:graphic>
          <a:graphicData uri="http://schemas.openxmlformats.org/drawingml/2006/table">
            <a:tbl>
              <a:tblPr/>
              <a:tblGrid>
                <a:gridCol w="1652888"/>
                <a:gridCol w="1420863"/>
                <a:gridCol w="1901985"/>
                <a:gridCol w="1653663"/>
              </a:tblGrid>
              <a:tr h="424547">
                <a:tc>
                  <a:txBody>
                    <a:bodyPr/>
                    <a:lstStyle/>
                    <a:p>
                      <a:pPr algn="ctr">
                        <a:spcAft>
                          <a:spcPts val="0"/>
                        </a:spcAft>
                      </a:pPr>
                      <a:r>
                        <a:rPr lang="en-US" sz="1200" b="1" kern="100" dirty="0">
                          <a:solidFill>
                            <a:srgbClr val="000000"/>
                          </a:solidFill>
                          <a:latin typeface="Calibri"/>
                          <a:ea typeface="宋体"/>
                          <a:cs typeface="Times New Roman"/>
                        </a:rPr>
                        <a:t>Disposal Facility Name</a:t>
                      </a:r>
                      <a:endParaRPr lang="zh-CN" sz="1200" kern="100" dirty="0">
                        <a:solidFill>
                          <a:srgbClr val="000000"/>
                        </a:solidFill>
                        <a:latin typeface="Calibri"/>
                        <a:ea typeface="宋体"/>
                        <a:cs typeface="Times New Roman"/>
                      </a:endParaRPr>
                    </a:p>
                  </a:txBody>
                  <a:tcPr marL="66022" marR="6602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200" b="1" kern="100">
                          <a:solidFill>
                            <a:srgbClr val="000000"/>
                          </a:solidFill>
                          <a:latin typeface="Calibri"/>
                          <a:ea typeface="宋体"/>
                          <a:cs typeface="Times New Roman"/>
                        </a:rPr>
                        <a:t>Location</a:t>
                      </a:r>
                      <a:endParaRPr lang="zh-CN" sz="1200" kern="100">
                        <a:solidFill>
                          <a:srgbClr val="000000"/>
                        </a:solidFill>
                        <a:latin typeface="Calibri"/>
                        <a:ea typeface="宋体"/>
                        <a:cs typeface="Times New Roman"/>
                      </a:endParaRPr>
                    </a:p>
                  </a:txBody>
                  <a:tcPr marL="66022" marR="6602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200" b="1" kern="100">
                          <a:solidFill>
                            <a:srgbClr val="000000"/>
                          </a:solidFill>
                          <a:latin typeface="Calibri"/>
                          <a:ea typeface="宋体"/>
                          <a:cs typeface="Times New Roman"/>
                        </a:rPr>
                        <a:t>Disposal Cost</a:t>
                      </a:r>
                      <a:endParaRPr lang="zh-CN" sz="1200" kern="100">
                        <a:solidFill>
                          <a:srgbClr val="000000"/>
                        </a:solidFill>
                        <a:latin typeface="Calibri"/>
                        <a:ea typeface="宋体"/>
                        <a:cs typeface="Times New Roman"/>
                      </a:endParaRPr>
                    </a:p>
                  </a:txBody>
                  <a:tcPr marL="66022" marR="6602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200" b="1" kern="100">
                          <a:solidFill>
                            <a:srgbClr val="000000"/>
                          </a:solidFill>
                          <a:latin typeface="Calibri"/>
                          <a:ea typeface="宋体"/>
                          <a:cs typeface="Times New Roman"/>
                        </a:rPr>
                        <a:t>Throughput Capacity</a:t>
                      </a:r>
                      <a:endParaRPr lang="zh-CN" sz="1200" kern="100">
                        <a:solidFill>
                          <a:srgbClr val="000000"/>
                        </a:solidFill>
                        <a:latin typeface="Calibri"/>
                        <a:ea typeface="宋体"/>
                        <a:cs typeface="Times New Roman"/>
                      </a:endParaRPr>
                    </a:p>
                  </a:txBody>
                  <a:tcPr marL="66022" marR="6602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842692">
                <a:tc>
                  <a:txBody>
                    <a:bodyPr/>
                    <a:lstStyle/>
                    <a:p>
                      <a:pPr algn="ctr">
                        <a:spcAft>
                          <a:spcPts val="0"/>
                        </a:spcAft>
                      </a:pPr>
                      <a:r>
                        <a:rPr lang="en-US" sz="1100" kern="100">
                          <a:solidFill>
                            <a:srgbClr val="000000"/>
                          </a:solidFill>
                          <a:latin typeface="Calibri"/>
                          <a:ea typeface="宋体"/>
                          <a:cs typeface="Times New Roman"/>
                        </a:rPr>
                        <a:t>Castle Environmental Inc. (name changed to Advanced Waste Services of Pennsylvania in 2010)</a:t>
                      </a:r>
                      <a:endParaRPr lang="zh-CN" sz="1200" kern="100">
                        <a:solidFill>
                          <a:srgbClr val="000000"/>
                        </a:solidFill>
                        <a:latin typeface="Calibri"/>
                        <a:ea typeface="宋体"/>
                        <a:cs typeface="Times New Roman"/>
                      </a:endParaRPr>
                    </a:p>
                  </a:txBody>
                  <a:tcPr marL="66022" marR="6602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1100" kern="100" dirty="0" smtClean="0">
                        <a:solidFill>
                          <a:srgbClr val="000000"/>
                        </a:solidFill>
                        <a:latin typeface="Calibri"/>
                        <a:ea typeface="宋体"/>
                        <a:cs typeface="Times New Roman"/>
                      </a:endParaRPr>
                    </a:p>
                    <a:p>
                      <a:pPr algn="ctr">
                        <a:spcAft>
                          <a:spcPts val="0"/>
                        </a:spcAft>
                      </a:pPr>
                      <a:endParaRPr lang="en-US" sz="1100" kern="100" dirty="0" smtClean="0">
                        <a:solidFill>
                          <a:srgbClr val="000000"/>
                        </a:solidFill>
                        <a:latin typeface="Calibri"/>
                        <a:ea typeface="宋体"/>
                        <a:cs typeface="Times New Roman"/>
                      </a:endParaRPr>
                    </a:p>
                    <a:p>
                      <a:pPr algn="ctr">
                        <a:spcAft>
                          <a:spcPts val="0"/>
                        </a:spcAft>
                      </a:pPr>
                      <a:r>
                        <a:rPr lang="en-US" sz="1100" kern="100" dirty="0" smtClean="0">
                          <a:solidFill>
                            <a:srgbClr val="000000"/>
                          </a:solidFill>
                          <a:latin typeface="Calibri"/>
                          <a:ea typeface="宋体"/>
                          <a:cs typeface="Times New Roman"/>
                        </a:rPr>
                        <a:t>New </a:t>
                      </a:r>
                      <a:r>
                        <a:rPr lang="en-US" sz="1100" kern="100" dirty="0">
                          <a:solidFill>
                            <a:srgbClr val="000000"/>
                          </a:solidFill>
                          <a:latin typeface="Calibri"/>
                          <a:ea typeface="宋体"/>
                          <a:cs typeface="Times New Roman"/>
                        </a:rPr>
                        <a:t>Castle, PA </a:t>
                      </a:r>
                      <a:endParaRPr lang="zh-CN" sz="1200" kern="100" dirty="0">
                        <a:solidFill>
                          <a:srgbClr val="000000"/>
                        </a:solidFill>
                        <a:latin typeface="Calibri"/>
                        <a:ea typeface="宋体"/>
                        <a:cs typeface="Times New Roman"/>
                      </a:endParaRPr>
                    </a:p>
                  </a:txBody>
                  <a:tcPr marL="66022" marR="6602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1300" kern="100" dirty="0" smtClean="0">
                        <a:solidFill>
                          <a:srgbClr val="000000"/>
                        </a:solidFill>
                        <a:latin typeface="Calibri"/>
                        <a:ea typeface="宋体"/>
                        <a:cs typeface="Times New Roman"/>
                      </a:endParaRPr>
                    </a:p>
                    <a:p>
                      <a:pPr algn="ctr">
                        <a:spcAft>
                          <a:spcPts val="0"/>
                        </a:spcAft>
                      </a:pPr>
                      <a:r>
                        <a:rPr lang="en-US" sz="1300" kern="100" dirty="0" smtClean="0">
                          <a:solidFill>
                            <a:srgbClr val="FF0000"/>
                          </a:solidFill>
                          <a:latin typeface="Calibri"/>
                          <a:ea typeface="宋体"/>
                          <a:cs typeface="Times New Roman"/>
                        </a:rPr>
                        <a:t>$</a:t>
                      </a:r>
                      <a:r>
                        <a:rPr lang="en-US" sz="1300" kern="100" dirty="0">
                          <a:solidFill>
                            <a:srgbClr val="FF0000"/>
                          </a:solidFill>
                          <a:latin typeface="Calibri"/>
                          <a:ea typeface="宋体"/>
                          <a:cs typeface="Times New Roman"/>
                        </a:rPr>
                        <a:t>0.025–$0.050/gal</a:t>
                      </a:r>
                      <a:endParaRPr lang="zh-CN" sz="1200" kern="100" dirty="0">
                        <a:solidFill>
                          <a:srgbClr val="FF0000"/>
                        </a:solidFill>
                        <a:latin typeface="Calibri"/>
                        <a:ea typeface="宋体"/>
                        <a:cs typeface="Times New Roman"/>
                      </a:endParaRPr>
                    </a:p>
                  </a:txBody>
                  <a:tcPr marL="66022" marR="6602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1100" kern="100">
                          <a:solidFill>
                            <a:srgbClr val="000000"/>
                          </a:solidFill>
                          <a:latin typeface="Calibri"/>
                          <a:ea typeface="宋体"/>
                          <a:cs typeface="Times New Roman"/>
                        </a:rPr>
                        <a:t>Daily volume on 6/28/10 was ~260,000 gal/day; this was slightly lower than average </a:t>
                      </a:r>
                      <a:endParaRPr lang="zh-CN" sz="1200" kern="100">
                        <a:solidFill>
                          <a:srgbClr val="000000"/>
                        </a:solidFill>
                        <a:latin typeface="Calibri"/>
                        <a:ea typeface="宋体"/>
                        <a:cs typeface="Times New Roman"/>
                      </a:endParaRPr>
                    </a:p>
                  </a:txBody>
                  <a:tcPr marL="66022" marR="6602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013791">
                <a:tc>
                  <a:txBody>
                    <a:bodyPr/>
                    <a:lstStyle/>
                    <a:p>
                      <a:pPr algn="ctr">
                        <a:spcAft>
                          <a:spcPts val="0"/>
                        </a:spcAft>
                      </a:pPr>
                      <a:endParaRPr lang="en-US" sz="1100" kern="100" dirty="0" smtClean="0">
                        <a:solidFill>
                          <a:srgbClr val="000000"/>
                        </a:solidFill>
                        <a:latin typeface="Calibri"/>
                        <a:ea typeface="宋体"/>
                        <a:cs typeface="Times New Roman"/>
                      </a:endParaRPr>
                    </a:p>
                    <a:p>
                      <a:pPr algn="ctr">
                        <a:spcAft>
                          <a:spcPts val="0"/>
                        </a:spcAft>
                      </a:pPr>
                      <a:endParaRPr lang="en-US" sz="1100" kern="100" dirty="0" smtClean="0">
                        <a:solidFill>
                          <a:srgbClr val="000000"/>
                        </a:solidFill>
                        <a:latin typeface="Calibri"/>
                        <a:ea typeface="宋体"/>
                        <a:cs typeface="Times New Roman"/>
                      </a:endParaRPr>
                    </a:p>
                    <a:p>
                      <a:pPr algn="ctr">
                        <a:spcAft>
                          <a:spcPts val="0"/>
                        </a:spcAft>
                      </a:pPr>
                      <a:r>
                        <a:rPr lang="en-US" sz="1100" kern="100" dirty="0" smtClean="0">
                          <a:solidFill>
                            <a:srgbClr val="000000"/>
                          </a:solidFill>
                          <a:latin typeface="Calibri"/>
                          <a:ea typeface="宋体"/>
                          <a:cs typeface="Times New Roman"/>
                        </a:rPr>
                        <a:t>Hart </a:t>
                      </a:r>
                      <a:r>
                        <a:rPr lang="en-US" sz="1100" kern="100" dirty="0">
                          <a:solidFill>
                            <a:srgbClr val="000000"/>
                          </a:solidFill>
                          <a:latin typeface="Calibri"/>
                          <a:ea typeface="宋体"/>
                          <a:cs typeface="Times New Roman"/>
                        </a:rPr>
                        <a:t>Resource Technologies</a:t>
                      </a:r>
                      <a:endParaRPr lang="zh-CN" sz="1200" kern="100" dirty="0">
                        <a:solidFill>
                          <a:srgbClr val="000000"/>
                        </a:solidFill>
                        <a:latin typeface="Calibri"/>
                        <a:ea typeface="宋体"/>
                        <a:cs typeface="Times New Roman"/>
                      </a:endParaRPr>
                    </a:p>
                  </a:txBody>
                  <a:tcPr marL="66022" marR="6602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1100" kern="100" dirty="0" smtClean="0">
                        <a:solidFill>
                          <a:srgbClr val="000000"/>
                        </a:solidFill>
                        <a:latin typeface="Calibri"/>
                        <a:ea typeface="宋体"/>
                        <a:cs typeface="Times New Roman"/>
                      </a:endParaRPr>
                    </a:p>
                    <a:p>
                      <a:pPr algn="ctr">
                        <a:spcAft>
                          <a:spcPts val="0"/>
                        </a:spcAft>
                      </a:pPr>
                      <a:endParaRPr lang="en-US" sz="1100" kern="100" dirty="0" smtClean="0">
                        <a:solidFill>
                          <a:srgbClr val="000000"/>
                        </a:solidFill>
                        <a:latin typeface="Calibri"/>
                        <a:ea typeface="宋体"/>
                        <a:cs typeface="Times New Roman"/>
                      </a:endParaRPr>
                    </a:p>
                    <a:p>
                      <a:pPr algn="ctr">
                        <a:spcAft>
                          <a:spcPts val="0"/>
                        </a:spcAft>
                      </a:pPr>
                      <a:r>
                        <a:rPr lang="en-US" sz="1100" kern="100" dirty="0" err="1" smtClean="0">
                          <a:solidFill>
                            <a:srgbClr val="000000"/>
                          </a:solidFill>
                          <a:latin typeface="Calibri"/>
                          <a:ea typeface="宋体"/>
                          <a:cs typeface="Times New Roman"/>
                        </a:rPr>
                        <a:t>Creekside</a:t>
                      </a:r>
                      <a:r>
                        <a:rPr lang="en-US" sz="1100" kern="100" dirty="0">
                          <a:solidFill>
                            <a:srgbClr val="000000"/>
                          </a:solidFill>
                          <a:latin typeface="Calibri"/>
                          <a:ea typeface="宋体"/>
                          <a:cs typeface="Times New Roman"/>
                        </a:rPr>
                        <a:t>, PA </a:t>
                      </a:r>
                      <a:endParaRPr lang="zh-CN" sz="1200" kern="100" dirty="0">
                        <a:solidFill>
                          <a:srgbClr val="000000"/>
                        </a:solidFill>
                        <a:latin typeface="Calibri"/>
                        <a:ea typeface="宋体"/>
                        <a:cs typeface="Times New Roman"/>
                      </a:endParaRPr>
                    </a:p>
                  </a:txBody>
                  <a:tcPr marL="66022" marR="6602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1300" kern="100" dirty="0" smtClean="0">
                        <a:solidFill>
                          <a:srgbClr val="000000"/>
                        </a:solidFill>
                        <a:latin typeface="Calibri"/>
                        <a:ea typeface="宋体"/>
                        <a:cs typeface="Times New Roman"/>
                      </a:endParaRPr>
                    </a:p>
                    <a:p>
                      <a:pPr algn="ctr">
                        <a:spcAft>
                          <a:spcPts val="0"/>
                        </a:spcAft>
                      </a:pPr>
                      <a:endParaRPr lang="en-US" sz="1300" kern="100" dirty="0" smtClean="0">
                        <a:solidFill>
                          <a:srgbClr val="000000"/>
                        </a:solidFill>
                        <a:latin typeface="Calibri"/>
                        <a:ea typeface="宋体"/>
                        <a:cs typeface="Times New Roman"/>
                      </a:endParaRPr>
                    </a:p>
                    <a:p>
                      <a:pPr algn="ctr">
                        <a:spcAft>
                          <a:spcPts val="0"/>
                        </a:spcAft>
                      </a:pPr>
                      <a:r>
                        <a:rPr lang="en-US" sz="1300" kern="100" dirty="0" smtClean="0">
                          <a:solidFill>
                            <a:srgbClr val="FF0000"/>
                          </a:solidFill>
                          <a:latin typeface="Calibri"/>
                          <a:ea typeface="宋体"/>
                          <a:cs typeface="Times New Roman"/>
                        </a:rPr>
                        <a:t>$</a:t>
                      </a:r>
                      <a:r>
                        <a:rPr lang="en-US" sz="1300" kern="100" dirty="0">
                          <a:solidFill>
                            <a:srgbClr val="FF0000"/>
                          </a:solidFill>
                          <a:latin typeface="Calibri"/>
                          <a:ea typeface="宋体"/>
                          <a:cs typeface="Times New Roman"/>
                        </a:rPr>
                        <a:t>0.0525/gal</a:t>
                      </a:r>
                      <a:endParaRPr lang="zh-CN" sz="1200" kern="100" dirty="0">
                        <a:solidFill>
                          <a:srgbClr val="FF0000"/>
                        </a:solidFill>
                        <a:latin typeface="Calibri"/>
                        <a:ea typeface="宋体"/>
                        <a:cs typeface="Times New Roman"/>
                      </a:endParaRPr>
                    </a:p>
                  </a:txBody>
                  <a:tcPr marL="66022" marR="6602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1100" kern="100">
                          <a:solidFill>
                            <a:srgbClr val="000000"/>
                          </a:solidFill>
                          <a:latin typeface="Calibri"/>
                          <a:ea typeface="宋体"/>
                          <a:cs typeface="Times New Roman"/>
                        </a:rPr>
                        <a:t>18,000 gal/day of produced water; 45,000 gal/day of flowback; </a:t>
                      </a:r>
                      <a:endParaRPr lang="zh-CN" sz="1200" kern="100">
                        <a:solidFill>
                          <a:srgbClr val="000000"/>
                        </a:solidFill>
                        <a:latin typeface="Calibri"/>
                        <a:ea typeface="宋体"/>
                        <a:cs typeface="Times New Roman"/>
                      </a:endParaRPr>
                    </a:p>
                    <a:p>
                      <a:pPr algn="l">
                        <a:spcAft>
                          <a:spcPts val="0"/>
                        </a:spcAft>
                      </a:pPr>
                      <a:r>
                        <a:rPr lang="en-US" sz="1100" kern="100">
                          <a:latin typeface="Calibri"/>
                          <a:ea typeface="宋体"/>
                          <a:cs typeface="Times New Roman"/>
                        </a:rPr>
                        <a:t>total from 11/08 to 10/09 = 23.2 million gal </a:t>
                      </a:r>
                      <a:endParaRPr lang="zh-CN" sz="1000" kern="100">
                        <a:latin typeface="Calibri"/>
                        <a:ea typeface="宋体"/>
                        <a:cs typeface="Times New Roman"/>
                      </a:endParaRPr>
                    </a:p>
                  </a:txBody>
                  <a:tcPr marL="66022" marR="6602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91378">
                <a:tc>
                  <a:txBody>
                    <a:bodyPr/>
                    <a:lstStyle/>
                    <a:p>
                      <a:pPr algn="ctr">
                        <a:spcAft>
                          <a:spcPts val="0"/>
                        </a:spcAft>
                      </a:pPr>
                      <a:endParaRPr lang="en-US" sz="1100" kern="100" dirty="0" smtClean="0">
                        <a:solidFill>
                          <a:srgbClr val="000000"/>
                        </a:solidFill>
                        <a:latin typeface="Calibri"/>
                        <a:ea typeface="宋体"/>
                        <a:cs typeface="Times New Roman"/>
                      </a:endParaRPr>
                    </a:p>
                    <a:p>
                      <a:pPr algn="ctr">
                        <a:spcAft>
                          <a:spcPts val="0"/>
                        </a:spcAft>
                      </a:pPr>
                      <a:r>
                        <a:rPr lang="en-US" sz="1100" kern="100" dirty="0" smtClean="0">
                          <a:solidFill>
                            <a:srgbClr val="000000"/>
                          </a:solidFill>
                          <a:latin typeface="Calibri"/>
                          <a:ea typeface="宋体"/>
                          <a:cs typeface="Times New Roman"/>
                        </a:rPr>
                        <a:t>Pennsylvania </a:t>
                      </a:r>
                      <a:r>
                        <a:rPr lang="en-US" sz="1100" kern="100" dirty="0">
                          <a:solidFill>
                            <a:srgbClr val="000000"/>
                          </a:solidFill>
                          <a:latin typeface="Calibri"/>
                          <a:ea typeface="宋体"/>
                          <a:cs typeface="Times New Roman"/>
                        </a:rPr>
                        <a:t>Brine Treatment</a:t>
                      </a:r>
                      <a:endParaRPr lang="zh-CN" sz="1200" kern="100" dirty="0">
                        <a:solidFill>
                          <a:srgbClr val="000000"/>
                        </a:solidFill>
                        <a:latin typeface="Calibri"/>
                        <a:ea typeface="宋体"/>
                        <a:cs typeface="Times New Roman"/>
                      </a:endParaRPr>
                    </a:p>
                  </a:txBody>
                  <a:tcPr marL="66022" marR="6602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1100" kern="100" dirty="0" smtClean="0">
                        <a:solidFill>
                          <a:srgbClr val="000000"/>
                        </a:solidFill>
                        <a:latin typeface="Calibri"/>
                        <a:ea typeface="宋体"/>
                        <a:cs typeface="Times New Roman"/>
                      </a:endParaRPr>
                    </a:p>
                    <a:p>
                      <a:pPr algn="ctr">
                        <a:spcAft>
                          <a:spcPts val="0"/>
                        </a:spcAft>
                      </a:pPr>
                      <a:r>
                        <a:rPr lang="en-US" sz="1100" kern="100" dirty="0" smtClean="0">
                          <a:solidFill>
                            <a:srgbClr val="000000"/>
                          </a:solidFill>
                          <a:latin typeface="Calibri"/>
                          <a:ea typeface="宋体"/>
                          <a:cs typeface="Times New Roman"/>
                        </a:rPr>
                        <a:t>Franklin</a:t>
                      </a:r>
                      <a:r>
                        <a:rPr lang="en-US" sz="1100" kern="100" dirty="0">
                          <a:solidFill>
                            <a:srgbClr val="000000"/>
                          </a:solidFill>
                          <a:latin typeface="Calibri"/>
                          <a:ea typeface="宋体"/>
                          <a:cs typeface="Times New Roman"/>
                        </a:rPr>
                        <a:t>, PA </a:t>
                      </a:r>
                      <a:endParaRPr lang="zh-CN" sz="1200" kern="100" dirty="0">
                        <a:solidFill>
                          <a:srgbClr val="000000"/>
                        </a:solidFill>
                        <a:latin typeface="Calibri"/>
                        <a:ea typeface="宋体"/>
                        <a:cs typeface="Times New Roman"/>
                      </a:endParaRPr>
                    </a:p>
                  </a:txBody>
                  <a:tcPr marL="66022" marR="6602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1300" kern="100" dirty="0" smtClean="0">
                        <a:solidFill>
                          <a:srgbClr val="000000"/>
                        </a:solidFill>
                        <a:latin typeface="Calibri"/>
                        <a:ea typeface="宋体"/>
                        <a:cs typeface="Times New Roman"/>
                      </a:endParaRPr>
                    </a:p>
                    <a:p>
                      <a:pPr algn="ctr">
                        <a:spcAft>
                          <a:spcPts val="0"/>
                        </a:spcAft>
                      </a:pPr>
                      <a:r>
                        <a:rPr lang="en-US" sz="1300" kern="100" dirty="0" smtClean="0">
                          <a:solidFill>
                            <a:srgbClr val="FF0000"/>
                          </a:solidFill>
                          <a:latin typeface="Calibri"/>
                          <a:ea typeface="宋体"/>
                          <a:cs typeface="Times New Roman"/>
                        </a:rPr>
                        <a:t>$ </a:t>
                      </a:r>
                      <a:r>
                        <a:rPr lang="en-US" sz="1300" kern="100" dirty="0">
                          <a:solidFill>
                            <a:srgbClr val="FF0000"/>
                          </a:solidFill>
                          <a:latin typeface="Calibri"/>
                          <a:ea typeface="宋体"/>
                          <a:cs typeface="Times New Roman"/>
                        </a:rPr>
                        <a:t>0.055/gal</a:t>
                      </a:r>
                      <a:endParaRPr lang="zh-CN" sz="1200" kern="100" dirty="0">
                        <a:solidFill>
                          <a:srgbClr val="FF0000"/>
                        </a:solidFill>
                        <a:latin typeface="Calibri"/>
                        <a:ea typeface="宋体"/>
                        <a:cs typeface="Times New Roman"/>
                      </a:endParaRPr>
                    </a:p>
                  </a:txBody>
                  <a:tcPr marL="66022" marR="6602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1100" kern="100">
                          <a:solidFill>
                            <a:srgbClr val="000000"/>
                          </a:solidFill>
                          <a:latin typeface="Calibri"/>
                          <a:ea typeface="宋体"/>
                          <a:cs typeface="Times New Roman"/>
                        </a:rPr>
                        <a:t>140 gpm; </a:t>
                      </a:r>
                      <a:endParaRPr lang="zh-CN" sz="1200" kern="100">
                        <a:solidFill>
                          <a:srgbClr val="000000"/>
                        </a:solidFill>
                        <a:latin typeface="Calibri"/>
                        <a:ea typeface="宋体"/>
                        <a:cs typeface="Times New Roman"/>
                      </a:endParaRPr>
                    </a:p>
                    <a:p>
                      <a:pPr algn="l">
                        <a:spcAft>
                          <a:spcPts val="0"/>
                        </a:spcAft>
                      </a:pPr>
                      <a:r>
                        <a:rPr lang="en-US" sz="1100" kern="100">
                          <a:latin typeface="Calibri"/>
                          <a:ea typeface="宋体"/>
                          <a:cs typeface="Times New Roman"/>
                        </a:rPr>
                        <a:t>total from 11/08 to 10/09 = 53 million gal </a:t>
                      </a:r>
                      <a:endParaRPr lang="zh-CN" sz="1000" kern="100">
                        <a:latin typeface="Calibri"/>
                        <a:ea typeface="宋体"/>
                        <a:cs typeface="Times New Roman"/>
                      </a:endParaRPr>
                    </a:p>
                  </a:txBody>
                  <a:tcPr marL="66022" marR="6602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013791">
                <a:tc>
                  <a:txBody>
                    <a:bodyPr/>
                    <a:lstStyle/>
                    <a:p>
                      <a:pPr algn="ctr">
                        <a:spcAft>
                          <a:spcPts val="0"/>
                        </a:spcAft>
                      </a:pPr>
                      <a:endParaRPr lang="en-US" sz="1100" kern="100" dirty="0" smtClean="0">
                        <a:solidFill>
                          <a:srgbClr val="000000"/>
                        </a:solidFill>
                        <a:latin typeface="Calibri"/>
                        <a:ea typeface="宋体"/>
                        <a:cs typeface="Times New Roman"/>
                      </a:endParaRPr>
                    </a:p>
                    <a:p>
                      <a:pPr algn="ctr">
                        <a:spcAft>
                          <a:spcPts val="0"/>
                        </a:spcAft>
                      </a:pPr>
                      <a:endParaRPr lang="en-US" sz="1100" kern="100" dirty="0" smtClean="0">
                        <a:solidFill>
                          <a:srgbClr val="000000"/>
                        </a:solidFill>
                        <a:latin typeface="Calibri"/>
                        <a:ea typeface="宋体"/>
                        <a:cs typeface="Times New Roman"/>
                      </a:endParaRPr>
                    </a:p>
                    <a:p>
                      <a:pPr algn="ctr">
                        <a:spcAft>
                          <a:spcPts val="0"/>
                        </a:spcAft>
                      </a:pPr>
                      <a:r>
                        <a:rPr lang="en-US" sz="1100" kern="100" dirty="0" err="1" smtClean="0">
                          <a:solidFill>
                            <a:srgbClr val="000000"/>
                          </a:solidFill>
                          <a:latin typeface="Calibri"/>
                          <a:ea typeface="宋体"/>
                          <a:cs typeface="Times New Roman"/>
                        </a:rPr>
                        <a:t>Tunnelton</a:t>
                      </a:r>
                      <a:r>
                        <a:rPr lang="en-US" sz="1100" kern="100" dirty="0" smtClean="0">
                          <a:solidFill>
                            <a:srgbClr val="000000"/>
                          </a:solidFill>
                          <a:latin typeface="Calibri"/>
                          <a:ea typeface="宋体"/>
                          <a:cs typeface="Times New Roman"/>
                        </a:rPr>
                        <a:t> </a:t>
                      </a:r>
                      <a:r>
                        <a:rPr lang="en-US" sz="1100" kern="100" dirty="0">
                          <a:solidFill>
                            <a:srgbClr val="000000"/>
                          </a:solidFill>
                          <a:latin typeface="Calibri"/>
                          <a:ea typeface="宋体"/>
                          <a:cs typeface="Times New Roman"/>
                        </a:rPr>
                        <a:t>Liquids</a:t>
                      </a:r>
                      <a:endParaRPr lang="zh-CN" sz="1200" kern="100" dirty="0">
                        <a:solidFill>
                          <a:srgbClr val="000000"/>
                        </a:solidFill>
                        <a:latin typeface="Calibri"/>
                        <a:ea typeface="宋体"/>
                        <a:cs typeface="Times New Roman"/>
                      </a:endParaRPr>
                    </a:p>
                  </a:txBody>
                  <a:tcPr marL="66022" marR="6602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1100" kern="100" dirty="0" smtClean="0">
                        <a:solidFill>
                          <a:srgbClr val="000000"/>
                        </a:solidFill>
                        <a:latin typeface="Calibri"/>
                        <a:ea typeface="宋体"/>
                        <a:cs typeface="Times New Roman"/>
                      </a:endParaRPr>
                    </a:p>
                    <a:p>
                      <a:pPr algn="ctr">
                        <a:spcAft>
                          <a:spcPts val="0"/>
                        </a:spcAft>
                      </a:pPr>
                      <a:endParaRPr lang="en-US" sz="1100" kern="100" dirty="0" smtClean="0">
                        <a:solidFill>
                          <a:srgbClr val="000000"/>
                        </a:solidFill>
                        <a:latin typeface="Calibri"/>
                        <a:ea typeface="宋体"/>
                        <a:cs typeface="Times New Roman"/>
                      </a:endParaRPr>
                    </a:p>
                    <a:p>
                      <a:pPr algn="ctr">
                        <a:spcAft>
                          <a:spcPts val="0"/>
                        </a:spcAft>
                      </a:pPr>
                      <a:r>
                        <a:rPr lang="en-US" sz="1100" kern="100" dirty="0" smtClean="0">
                          <a:solidFill>
                            <a:srgbClr val="000000"/>
                          </a:solidFill>
                          <a:latin typeface="Calibri"/>
                          <a:ea typeface="宋体"/>
                          <a:cs typeface="Times New Roman"/>
                        </a:rPr>
                        <a:t>Saltsburg</a:t>
                      </a:r>
                      <a:r>
                        <a:rPr lang="en-US" sz="1100" kern="100" dirty="0">
                          <a:solidFill>
                            <a:srgbClr val="000000"/>
                          </a:solidFill>
                          <a:latin typeface="Calibri"/>
                          <a:ea typeface="宋体"/>
                          <a:cs typeface="Times New Roman"/>
                        </a:rPr>
                        <a:t>, PA </a:t>
                      </a:r>
                      <a:endParaRPr lang="zh-CN" sz="1200" kern="100" dirty="0">
                        <a:solidFill>
                          <a:srgbClr val="000000"/>
                        </a:solidFill>
                        <a:latin typeface="Calibri"/>
                        <a:ea typeface="宋体"/>
                        <a:cs typeface="Times New Roman"/>
                      </a:endParaRPr>
                    </a:p>
                  </a:txBody>
                  <a:tcPr marL="66022" marR="6602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1300" kern="100" dirty="0" smtClean="0">
                        <a:solidFill>
                          <a:srgbClr val="000000"/>
                        </a:solidFill>
                        <a:latin typeface="Calibri"/>
                        <a:ea typeface="宋体"/>
                        <a:cs typeface="Times New Roman"/>
                      </a:endParaRPr>
                    </a:p>
                    <a:p>
                      <a:pPr algn="ctr">
                        <a:spcAft>
                          <a:spcPts val="0"/>
                        </a:spcAft>
                      </a:pPr>
                      <a:endParaRPr lang="en-US" sz="1300" kern="100" dirty="0" smtClean="0">
                        <a:solidFill>
                          <a:srgbClr val="FF0000"/>
                        </a:solidFill>
                        <a:latin typeface="Calibri"/>
                        <a:ea typeface="宋体"/>
                        <a:cs typeface="Times New Roman"/>
                      </a:endParaRPr>
                    </a:p>
                    <a:p>
                      <a:pPr algn="ctr">
                        <a:spcAft>
                          <a:spcPts val="0"/>
                        </a:spcAft>
                      </a:pPr>
                      <a:r>
                        <a:rPr lang="en-US" sz="1300" kern="100" dirty="0" smtClean="0">
                          <a:solidFill>
                            <a:srgbClr val="FF0000"/>
                          </a:solidFill>
                          <a:latin typeface="Calibri"/>
                          <a:ea typeface="宋体"/>
                          <a:cs typeface="Times New Roman"/>
                        </a:rPr>
                        <a:t>$</a:t>
                      </a:r>
                      <a:r>
                        <a:rPr lang="en-US" sz="1300" kern="100" dirty="0">
                          <a:solidFill>
                            <a:srgbClr val="FF0000"/>
                          </a:solidFill>
                          <a:latin typeface="Calibri"/>
                          <a:ea typeface="宋体"/>
                          <a:cs typeface="Times New Roman"/>
                        </a:rPr>
                        <a:t>0.045/gal</a:t>
                      </a:r>
                      <a:endParaRPr lang="zh-CN" sz="1200" kern="100" dirty="0">
                        <a:solidFill>
                          <a:srgbClr val="FF0000"/>
                        </a:solidFill>
                        <a:latin typeface="Calibri"/>
                        <a:ea typeface="宋体"/>
                        <a:cs typeface="Times New Roman"/>
                      </a:endParaRPr>
                    </a:p>
                  </a:txBody>
                  <a:tcPr marL="66022" marR="6602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1100" kern="100" dirty="0">
                          <a:solidFill>
                            <a:srgbClr val="000000"/>
                          </a:solidFill>
                          <a:latin typeface="Calibri"/>
                          <a:ea typeface="宋体"/>
                          <a:cs typeface="Times New Roman"/>
                        </a:rPr>
                        <a:t>Total of 1 million gal/day; </a:t>
                      </a:r>
                      <a:endParaRPr lang="zh-CN" sz="1200" kern="100" dirty="0">
                        <a:solidFill>
                          <a:srgbClr val="000000"/>
                        </a:solidFill>
                        <a:latin typeface="Calibri"/>
                        <a:ea typeface="宋体"/>
                        <a:cs typeface="Times New Roman"/>
                      </a:endParaRPr>
                    </a:p>
                    <a:p>
                      <a:pPr>
                        <a:spcAft>
                          <a:spcPts val="0"/>
                        </a:spcAft>
                      </a:pPr>
                      <a:r>
                        <a:rPr lang="en-US" sz="1100" kern="100" dirty="0">
                          <a:solidFill>
                            <a:srgbClr val="000000"/>
                          </a:solidFill>
                          <a:latin typeface="Calibri"/>
                          <a:ea typeface="宋体"/>
                          <a:cs typeface="Times New Roman"/>
                        </a:rPr>
                        <a:t>~100,000 gal/day of oil and gas water; </a:t>
                      </a:r>
                      <a:endParaRPr lang="zh-CN" sz="1200" kern="100" dirty="0">
                        <a:solidFill>
                          <a:srgbClr val="000000"/>
                        </a:solidFill>
                        <a:latin typeface="Calibri"/>
                        <a:ea typeface="宋体"/>
                        <a:cs typeface="Times New Roman"/>
                      </a:endParaRPr>
                    </a:p>
                    <a:p>
                      <a:pPr algn="l">
                        <a:spcAft>
                          <a:spcPts val="0"/>
                        </a:spcAft>
                      </a:pPr>
                      <a:r>
                        <a:rPr lang="en-US" sz="1100" kern="100" dirty="0">
                          <a:latin typeface="Calibri"/>
                          <a:ea typeface="宋体"/>
                          <a:cs typeface="Times New Roman"/>
                        </a:rPr>
                        <a:t>~900,000 gal/day of acid mine drainage </a:t>
                      </a:r>
                      <a:endParaRPr lang="zh-CN" sz="1000" kern="100" dirty="0">
                        <a:latin typeface="Calibri"/>
                        <a:ea typeface="宋体"/>
                        <a:cs typeface="Times New Roman"/>
                      </a:endParaRPr>
                    </a:p>
                  </a:txBody>
                  <a:tcPr marL="66022" marR="6602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86578920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6858000" y="228600"/>
            <a:ext cx="1904999" cy="847996"/>
            <a:chOff x="6858000" y="228600"/>
            <a:chExt cx="1904999" cy="847996"/>
          </a:xfrm>
        </p:grpSpPr>
        <p:pic>
          <p:nvPicPr>
            <p:cNvPr id="7" name="Picture 6" descr="C:\Documents and Settings\kzs145\Desktop\psu_wht.emf"/>
            <p:cNvPicPr>
              <a:picLocks noChangeAspect="1" noChangeArrowheads="1"/>
            </p:cNvPicPr>
            <p:nvPr/>
          </p:nvPicPr>
          <p:blipFill>
            <a:blip r:embed="rId2" cstate="print"/>
            <a:srcRect/>
            <a:stretch>
              <a:fillRect/>
            </a:stretch>
          </p:blipFill>
          <p:spPr bwMode="auto">
            <a:xfrm>
              <a:off x="6858000" y="228600"/>
              <a:ext cx="1904999" cy="847996"/>
            </a:xfrm>
            <a:prstGeom prst="rect">
              <a:avLst/>
            </a:prstGeom>
            <a:noFill/>
            <a:ln w="9525">
              <a:noFill/>
              <a:miter lim="800000"/>
              <a:headEnd/>
              <a:tailEnd/>
            </a:ln>
          </p:spPr>
        </p:pic>
        <p:sp>
          <p:nvSpPr>
            <p:cNvPr id="3" name="TextBox 2"/>
            <p:cNvSpPr txBox="1"/>
            <p:nvPr/>
          </p:nvSpPr>
          <p:spPr>
            <a:xfrm>
              <a:off x="8001000" y="468868"/>
              <a:ext cx="745717" cy="261610"/>
            </a:xfrm>
            <a:prstGeom prst="rect">
              <a:avLst/>
            </a:prstGeom>
            <a:noFill/>
          </p:spPr>
          <p:txBody>
            <a:bodyPr wrap="none" rtlCol="0">
              <a:spAutoFit/>
            </a:bodyPr>
            <a:lstStyle/>
            <a:p>
              <a:r>
                <a:rPr lang="en-US" sz="1100" b="1" dirty="0" smtClean="0">
                  <a:solidFill>
                    <a:schemeClr val="bg1"/>
                  </a:solidFill>
                  <a:latin typeface="Book Antiqua" pitchFamily="18" charset="0"/>
                </a:rPr>
                <a:t>EME 580</a:t>
              </a:r>
              <a:endParaRPr lang="en-US" sz="1100" b="1" dirty="0">
                <a:solidFill>
                  <a:schemeClr val="bg1"/>
                </a:solidFill>
                <a:latin typeface="Book Antiqua" pitchFamily="18" charset="0"/>
              </a:endParaRPr>
            </a:p>
          </p:txBody>
        </p:sp>
      </p:grpSp>
      <p:pic>
        <p:nvPicPr>
          <p:cNvPr id="6" name="Rectangle 2"/>
          <p:cNvPicPr>
            <a:picLocks noChangeArrowheads="1"/>
          </p:cNvPicPr>
          <p:nvPr/>
        </p:nvPicPr>
        <p:blipFill>
          <a:blip r:embed="rId3" cstate="print"/>
          <a:srcRect/>
          <a:stretch>
            <a:fillRect/>
          </a:stretch>
        </p:blipFill>
        <p:spPr bwMode="auto">
          <a:xfrm>
            <a:off x="-76200" y="334440"/>
            <a:ext cx="4940300" cy="704056"/>
          </a:xfrm>
          <a:prstGeom prst="rect">
            <a:avLst/>
          </a:prstGeom>
        </p:spPr>
      </p:pic>
      <p:sp>
        <p:nvSpPr>
          <p:cNvPr id="8" name="Rectangle 7"/>
          <p:cNvSpPr/>
          <p:nvPr/>
        </p:nvSpPr>
        <p:spPr>
          <a:xfrm>
            <a:off x="152400" y="1753850"/>
            <a:ext cx="8686801" cy="1446550"/>
          </a:xfrm>
          <a:prstGeom prst="rect">
            <a:avLst/>
          </a:prstGeom>
        </p:spPr>
        <p:txBody>
          <a:bodyPr wrap="square">
            <a:spAutoFit/>
          </a:bodyPr>
          <a:lstStyle/>
          <a:p>
            <a:pPr>
              <a:lnSpc>
                <a:spcPct val="80000"/>
              </a:lnSpc>
            </a:pPr>
            <a:r>
              <a:rPr lang="en-US" dirty="0" smtClean="0">
                <a:latin typeface="Centaur" pitchFamily="18" charset="0"/>
              </a:rPr>
              <a:t>In </a:t>
            </a:r>
            <a:r>
              <a:rPr lang="en-US" dirty="0">
                <a:latin typeface="Centaur" pitchFamily="18" charset="0"/>
              </a:rPr>
              <a:t>the Appalachian Basin - Head East Towards the Allegheny Front where the Thickest Accumulations of Marcellus Organic Rich Shale were deposited in the proximal trough... </a:t>
            </a:r>
          </a:p>
          <a:p>
            <a:pPr>
              <a:lnSpc>
                <a:spcPct val="80000"/>
              </a:lnSpc>
            </a:pPr>
            <a:endParaRPr lang="en-US" dirty="0">
              <a:latin typeface="Centaur" pitchFamily="18" charset="0"/>
            </a:endParaRPr>
          </a:p>
          <a:p>
            <a:pPr>
              <a:lnSpc>
                <a:spcPct val="80000"/>
              </a:lnSpc>
            </a:pPr>
            <a:r>
              <a:rPr lang="en-US" dirty="0">
                <a:latin typeface="Centaur" pitchFamily="18" charset="0"/>
              </a:rPr>
              <a:t>Because the Marcellus was deposited early in the collision…   … less sediment input led to Higher </a:t>
            </a:r>
            <a:r>
              <a:rPr lang="en-US" dirty="0" smtClean="0">
                <a:latin typeface="Centaur" pitchFamily="18" charset="0"/>
              </a:rPr>
              <a:t>TOC’s, which informed our choice of project area to be the Bradford County, PA</a:t>
            </a:r>
            <a:endParaRPr lang="en-US" dirty="0">
              <a:latin typeface="Centaur" pitchFamily="18" charset="0"/>
            </a:endParaRPr>
          </a:p>
          <a:p>
            <a:pPr lvl="1">
              <a:lnSpc>
                <a:spcPct val="80000"/>
              </a:lnSpc>
            </a:pPr>
            <a:endParaRPr lang="en-US" sz="2000" dirty="0">
              <a:latin typeface="Centaur" pitchFamily="18" charset="0"/>
            </a:endParaRPr>
          </a:p>
        </p:txBody>
      </p:sp>
      <p:sp>
        <p:nvSpPr>
          <p:cNvPr id="9" name="Rectangle 2"/>
          <p:cNvSpPr>
            <a:spLocks noGrp="1" noChangeArrowheads="1"/>
          </p:cNvSpPr>
          <p:nvPr>
            <p:ph type="title"/>
          </p:nvPr>
        </p:nvSpPr>
        <p:spPr>
          <a:xfrm>
            <a:off x="180975" y="3002630"/>
            <a:ext cx="2333625" cy="731170"/>
          </a:xfrm>
        </p:spPr>
        <p:txBody>
          <a:bodyPr>
            <a:normAutofit/>
          </a:bodyPr>
          <a:lstStyle/>
          <a:p>
            <a:pPr eaLnBrk="1" hangingPunct="1"/>
            <a:r>
              <a:rPr lang="en-US" sz="2000" dirty="0" smtClean="0">
                <a:solidFill>
                  <a:schemeClr val="accent4">
                    <a:lumMod val="75000"/>
                  </a:schemeClr>
                </a:solidFill>
                <a:latin typeface="Centaur" pitchFamily="18" charset="0"/>
              </a:rPr>
              <a:t>Why Unconventional? </a:t>
            </a:r>
          </a:p>
        </p:txBody>
      </p:sp>
      <p:sp>
        <p:nvSpPr>
          <p:cNvPr id="10" name="Rectangle 3"/>
          <p:cNvSpPr txBox="1">
            <a:spLocks noChangeArrowheads="1"/>
          </p:cNvSpPr>
          <p:nvPr/>
        </p:nvSpPr>
        <p:spPr>
          <a:xfrm>
            <a:off x="152400" y="3733800"/>
            <a:ext cx="4038600" cy="1881336"/>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57150" indent="-57150">
              <a:buFontTx/>
              <a:buNone/>
            </a:pPr>
            <a:r>
              <a:rPr lang="en-US" sz="2000" dirty="0" smtClean="0">
                <a:latin typeface="Centaur" pitchFamily="18" charset="0"/>
              </a:rPr>
              <a:t>Three factors have come together to make shale exploration economically viable:</a:t>
            </a:r>
          </a:p>
          <a:p>
            <a:pPr marL="609600" indent="-609600">
              <a:buFontTx/>
              <a:buAutoNum type="arabicPeriod"/>
            </a:pPr>
            <a:r>
              <a:rPr lang="en-US" sz="2000" dirty="0" smtClean="0">
                <a:latin typeface="Centaur" pitchFamily="18" charset="0"/>
              </a:rPr>
              <a:t>Horizontal drilling</a:t>
            </a:r>
          </a:p>
          <a:p>
            <a:pPr marL="609600" indent="-609600">
              <a:buFontTx/>
              <a:buAutoNum type="arabicPeriod"/>
            </a:pPr>
            <a:r>
              <a:rPr lang="en-US" sz="2000" dirty="0" smtClean="0">
                <a:latin typeface="Centaur" pitchFamily="18" charset="0"/>
              </a:rPr>
              <a:t>Hydraulic fracturing</a:t>
            </a:r>
          </a:p>
          <a:p>
            <a:pPr marL="609600" indent="-609600">
              <a:buFontTx/>
              <a:buAutoNum type="arabicPeriod"/>
            </a:pPr>
            <a:r>
              <a:rPr lang="en-US" sz="2000" dirty="0" smtClean="0">
                <a:latin typeface="Centaur" pitchFamily="18" charset="0"/>
              </a:rPr>
              <a:t>Natural gas prices</a:t>
            </a:r>
          </a:p>
          <a:p>
            <a:pPr marL="609600" indent="-609600">
              <a:buFontTx/>
              <a:buNone/>
            </a:pPr>
            <a:endParaRPr lang="en-US" sz="2000" dirty="0" smtClean="0">
              <a:latin typeface="Centaur" pitchFamily="18" charset="0"/>
            </a:endParaRPr>
          </a:p>
        </p:txBody>
      </p:sp>
      <p:pic>
        <p:nvPicPr>
          <p:cNvPr id="11" name="Picture 4"/>
          <p:cNvPicPr>
            <a:picLocks noChangeAspect="1" noChangeArrowheads="1"/>
          </p:cNvPicPr>
          <p:nvPr/>
        </p:nvPicPr>
        <p:blipFill>
          <a:blip r:embed="rId4" cstate="print"/>
          <a:srcRect/>
          <a:stretch>
            <a:fillRect/>
          </a:stretch>
        </p:blipFill>
        <p:spPr bwMode="auto">
          <a:xfrm>
            <a:off x="4191000" y="3159919"/>
            <a:ext cx="4686299" cy="3404890"/>
          </a:xfrm>
          <a:prstGeom prst="rect">
            <a:avLst/>
          </a:prstGeom>
          <a:noFill/>
          <a:ln w="9525">
            <a:solidFill>
              <a:srgbClr val="000000"/>
            </a:solidFill>
            <a:miter lim="800000"/>
            <a:headEnd/>
            <a:tailEnd/>
          </a:ln>
        </p:spPr>
      </p:pic>
    </p:spTree>
    <p:extLst>
      <p:ext uri="{BB962C8B-B14F-4D97-AF65-F5344CB8AC3E}">
        <p14:creationId xmlns:p14="http://schemas.microsoft.com/office/powerpoint/2010/main" val="216406838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381000" y="1676400"/>
            <a:ext cx="8305800" cy="3477875"/>
          </a:xfrm>
          <a:prstGeom prst="rect">
            <a:avLst/>
          </a:prstGeom>
        </p:spPr>
        <p:txBody>
          <a:bodyPr wrap="square">
            <a:spAutoFit/>
          </a:bodyPr>
          <a:lstStyle/>
          <a:p>
            <a:pPr marL="342900" indent="-342900"/>
            <a:r>
              <a:rPr lang="en-US" altLang="zh-CN" sz="2000" dirty="0" smtClean="0"/>
              <a:t>      </a:t>
            </a:r>
            <a:r>
              <a:rPr lang="en-US" altLang="zh-CN" sz="2000" b="1" dirty="0" smtClean="0">
                <a:solidFill>
                  <a:schemeClr val="accent4">
                    <a:lumMod val="75000"/>
                  </a:schemeClr>
                </a:solidFill>
                <a:cs typeface="Times New Roman" pitchFamily="18" charset="0"/>
              </a:rPr>
              <a:t>Capital Cost of FO System</a:t>
            </a:r>
            <a:endParaRPr lang="en-US" altLang="zh-CN" sz="2000" dirty="0" smtClean="0"/>
          </a:p>
          <a:p>
            <a:pPr marL="342900" indent="-342900"/>
            <a:r>
              <a:rPr lang="en-US" altLang="zh-CN" sz="2000" dirty="0" smtClean="0"/>
              <a:t>      A cost estimate for Forward Osmosis System application was developed using the Water Treatment Estimation Routine (WTER) developed by the United States Department of the Interior, Bureau of Reclamation. </a:t>
            </a:r>
          </a:p>
          <a:p>
            <a:pPr marL="342900" indent="-342900">
              <a:buFont typeface="Wingdings" pitchFamily="2" charset="2"/>
              <a:buChar char="Ø"/>
            </a:pPr>
            <a:endParaRPr lang="en-US" altLang="zh-CN" sz="2000" dirty="0" smtClean="0"/>
          </a:p>
          <a:p>
            <a:pPr marL="342900" indent="-342900">
              <a:buFont typeface="Wingdings" pitchFamily="2" charset="2"/>
              <a:buChar char="Ø"/>
            </a:pPr>
            <a:r>
              <a:rPr lang="en-US" altLang="zh-CN" sz="2000" dirty="0" smtClean="0"/>
              <a:t>Commercial scale units are trailer mounted systems capable of recycling up to 4 barrels per minute; 168 gallons per minute - 242,000 gallons per day. The portable FO system only contains 280 cylinder shaped membrane elements placed in 6 pressure vessels which reduces physical space requirements but maintains large membrane surface area up to 4000m</a:t>
            </a:r>
            <a:r>
              <a:rPr lang="en-US" altLang="zh-CN" sz="2000" baseline="30000" dirty="0" smtClean="0"/>
              <a:t>2</a:t>
            </a:r>
            <a:r>
              <a:rPr lang="en-US" altLang="zh-CN" sz="2000" dirty="0" smtClean="0"/>
              <a:t>. The capital cost of each system is about </a:t>
            </a:r>
            <a:r>
              <a:rPr lang="en-US" altLang="zh-CN" sz="2000" dirty="0" smtClean="0">
                <a:solidFill>
                  <a:schemeClr val="accent5"/>
                </a:solidFill>
              </a:rPr>
              <a:t>$100,000</a:t>
            </a:r>
            <a:r>
              <a:rPr lang="en-US" altLang="zh-CN" sz="2000" dirty="0" smtClean="0"/>
              <a:t>. </a:t>
            </a:r>
            <a:endParaRPr lang="en-US" altLang="zh-CN" sz="2000" baseline="30000" dirty="0" smtClean="0"/>
          </a:p>
        </p:txBody>
      </p:sp>
      <p:pic>
        <p:nvPicPr>
          <p:cNvPr id="11" name="图片 10" descr="QQ截图未命名.jpg"/>
          <p:cNvPicPr>
            <a:picLocks noChangeAspect="1"/>
          </p:cNvPicPr>
          <p:nvPr/>
        </p:nvPicPr>
        <p:blipFill>
          <a:blip r:embed="rId2" cstate="print"/>
          <a:stretch>
            <a:fillRect/>
          </a:stretch>
        </p:blipFill>
        <p:spPr>
          <a:xfrm>
            <a:off x="2514600" y="5105400"/>
            <a:ext cx="5943600" cy="1752600"/>
          </a:xfrm>
          <a:prstGeom prst="rect">
            <a:avLst/>
          </a:prstGeom>
        </p:spPr>
      </p:pic>
      <p:sp>
        <p:nvSpPr>
          <p:cNvPr id="9" name="Rectangle 9"/>
          <p:cNvSpPr/>
          <p:nvPr/>
        </p:nvSpPr>
        <p:spPr>
          <a:xfrm>
            <a:off x="152400" y="228600"/>
            <a:ext cx="5969263" cy="769441"/>
          </a:xfrm>
          <a:prstGeom prst="rect">
            <a:avLst/>
          </a:prstGeom>
        </p:spPr>
        <p:txBody>
          <a:bodyPr wrap="none">
            <a:spAutoFit/>
          </a:bodyPr>
          <a:lstStyle/>
          <a:p>
            <a:r>
              <a:rPr lang="en-US" sz="4400" b="1" dirty="0" smtClean="0">
                <a:solidFill>
                  <a:schemeClr val="bg1"/>
                </a:solidFill>
                <a:latin typeface="Centaur" pitchFamily="18" charset="0"/>
              </a:rPr>
              <a:t>Associated Costs Evaluation</a:t>
            </a:r>
            <a:endParaRPr lang="en-US" sz="4400" b="1" dirty="0">
              <a:solidFill>
                <a:schemeClr val="bg1"/>
              </a:solidFill>
              <a:latin typeface="Centaur" pitchFamily="18" charset="0"/>
            </a:endParaRPr>
          </a:p>
        </p:txBody>
      </p:sp>
      <p:grpSp>
        <p:nvGrpSpPr>
          <p:cNvPr id="2" name="Group 3"/>
          <p:cNvGrpSpPr/>
          <p:nvPr/>
        </p:nvGrpSpPr>
        <p:grpSpPr>
          <a:xfrm>
            <a:off x="6858000" y="228600"/>
            <a:ext cx="1904999" cy="847996"/>
            <a:chOff x="6858000" y="228600"/>
            <a:chExt cx="1904999" cy="847996"/>
          </a:xfrm>
        </p:grpSpPr>
        <p:pic>
          <p:nvPicPr>
            <p:cNvPr id="15" name="Picture 6" descr="C:\Documents and Settings\kzs145\Desktop\psu_wht.emf"/>
            <p:cNvPicPr>
              <a:picLocks noChangeAspect="1" noChangeArrowheads="1"/>
            </p:cNvPicPr>
            <p:nvPr/>
          </p:nvPicPr>
          <p:blipFill>
            <a:blip r:embed="rId3" cstate="print"/>
            <a:srcRect/>
            <a:stretch>
              <a:fillRect/>
            </a:stretch>
          </p:blipFill>
          <p:spPr bwMode="auto">
            <a:xfrm>
              <a:off x="6858000" y="228600"/>
              <a:ext cx="1904999" cy="847996"/>
            </a:xfrm>
            <a:prstGeom prst="rect">
              <a:avLst/>
            </a:prstGeom>
            <a:noFill/>
            <a:ln w="9525">
              <a:noFill/>
              <a:miter lim="800000"/>
              <a:headEnd/>
              <a:tailEnd/>
            </a:ln>
          </p:spPr>
        </p:pic>
        <p:sp>
          <p:nvSpPr>
            <p:cNvPr id="16" name="TextBox 15"/>
            <p:cNvSpPr txBox="1"/>
            <p:nvPr/>
          </p:nvSpPr>
          <p:spPr>
            <a:xfrm>
              <a:off x="8001000" y="468868"/>
              <a:ext cx="745717" cy="261610"/>
            </a:xfrm>
            <a:prstGeom prst="rect">
              <a:avLst/>
            </a:prstGeom>
            <a:noFill/>
          </p:spPr>
          <p:txBody>
            <a:bodyPr wrap="none" rtlCol="0">
              <a:spAutoFit/>
            </a:bodyPr>
            <a:lstStyle/>
            <a:p>
              <a:r>
                <a:rPr lang="en-US" sz="1100" b="1" dirty="0" smtClean="0">
                  <a:solidFill>
                    <a:schemeClr val="bg1"/>
                  </a:solidFill>
                  <a:latin typeface="Book Antiqua" pitchFamily="18" charset="0"/>
                </a:rPr>
                <a:t>EME 580</a:t>
              </a:r>
              <a:endParaRPr lang="en-US" sz="1100" b="1" dirty="0">
                <a:solidFill>
                  <a:schemeClr val="bg1"/>
                </a:solidFill>
                <a:latin typeface="Book Antiqua" pitchFamily="18" charset="0"/>
              </a:endParaRPr>
            </a:p>
          </p:txBody>
        </p:sp>
      </p:grpSp>
      <p:pic>
        <p:nvPicPr>
          <p:cNvPr id="13" name="图片 12" descr="GreenMachine_illustration.png"/>
          <p:cNvPicPr>
            <a:picLocks noChangeAspect="1"/>
          </p:cNvPicPr>
          <p:nvPr/>
        </p:nvPicPr>
        <p:blipFill>
          <a:blip r:embed="rId4" cstate="print"/>
          <a:stretch>
            <a:fillRect/>
          </a:stretch>
        </p:blipFill>
        <p:spPr>
          <a:xfrm>
            <a:off x="457200" y="2895600"/>
            <a:ext cx="8350530" cy="2590800"/>
          </a:xfrm>
          <a:prstGeom prst="rect">
            <a:avLst/>
          </a:prstGeom>
        </p:spPr>
      </p:pic>
      <p:sp>
        <p:nvSpPr>
          <p:cNvPr id="14" name="椭圆 13"/>
          <p:cNvSpPr/>
          <p:nvPr/>
        </p:nvSpPr>
        <p:spPr>
          <a:xfrm>
            <a:off x="4724400" y="3048000"/>
            <a:ext cx="4038600" cy="1371600"/>
          </a:xfrm>
          <a:prstGeom prst="ellipse">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矩形 16"/>
          <p:cNvSpPr/>
          <p:nvPr/>
        </p:nvSpPr>
        <p:spPr>
          <a:xfrm>
            <a:off x="0" y="1143000"/>
            <a:ext cx="3690241" cy="784830"/>
          </a:xfrm>
          <a:prstGeom prst="rect">
            <a:avLst/>
          </a:prstGeom>
        </p:spPr>
        <p:txBody>
          <a:bodyPr wrap="none">
            <a:spAutoFit/>
          </a:bodyPr>
          <a:lstStyle/>
          <a:p>
            <a:pPr algn="ctr"/>
            <a:r>
              <a:rPr lang="en-US" altLang="zh-CN" sz="2400" dirty="0" smtClean="0">
                <a:solidFill>
                  <a:schemeClr val="accent4">
                    <a:lumMod val="75000"/>
                  </a:schemeClr>
                </a:solidFill>
                <a:latin typeface="Times New Roman" pitchFamily="18" charset="0"/>
                <a:cs typeface="Times New Roman" pitchFamily="18" charset="0"/>
              </a:rPr>
              <a:t>Wastewater Disposal Cost</a:t>
            </a:r>
          </a:p>
          <a:p>
            <a:r>
              <a:rPr lang="en-US" altLang="zh-CN" sz="2100" dirty="0" smtClean="0">
                <a:solidFill>
                  <a:schemeClr val="accent4">
                    <a:lumMod val="75000"/>
                  </a:schemeClr>
                </a:solidFill>
                <a:cs typeface="Times New Roman" pitchFamily="18" charset="0"/>
              </a:rPr>
              <a:t>           </a:t>
            </a:r>
            <a:endParaRPr lang="zh-CN" altLang="en-US" sz="2100" b="1" dirty="0">
              <a:solidFill>
                <a:schemeClr val="accent4">
                  <a:lumMod val="75000"/>
                </a:schemeClr>
              </a:solidFill>
              <a:cs typeface="Times New Roman" pitchFamily="18" charset="0"/>
            </a:endParaRPr>
          </a:p>
        </p:txBody>
      </p:sp>
    </p:spTree>
    <p:extLst>
      <p:ext uri="{BB962C8B-B14F-4D97-AF65-F5344CB8AC3E}">
        <p14:creationId xmlns:p14="http://schemas.microsoft.com/office/powerpoint/2010/main" val="2404514409"/>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14"/>
                                        </p:tgtEl>
                                        <p:attrNameLst>
                                          <p:attrName>ppt_x</p:attrName>
                                        </p:attrNameLst>
                                      </p:cBhvr>
                                      <p:tavLst>
                                        <p:tav tm="0">
                                          <p:val>
                                            <p:strVal val="ppt_x"/>
                                          </p:val>
                                        </p:tav>
                                        <p:tav tm="100000">
                                          <p:val>
                                            <p:strVal val="ppt_x"/>
                                          </p:val>
                                        </p:tav>
                                      </p:tavLst>
                                    </p:anim>
                                    <p:anim calcmode="lin" valueType="num">
                                      <p:cBhvr additive="base">
                                        <p:cTn id="7" dur="500"/>
                                        <p:tgtEl>
                                          <p:spTgt spid="14"/>
                                        </p:tgtEl>
                                        <p:attrNameLst>
                                          <p:attrName>ppt_y</p:attrName>
                                        </p:attrNameLst>
                                      </p:cBhvr>
                                      <p:tavLst>
                                        <p:tav tm="0">
                                          <p:val>
                                            <p:strVal val="ppt_y"/>
                                          </p:val>
                                        </p:tav>
                                        <p:tav tm="100000">
                                          <p:val>
                                            <p:strVal val="1+ppt_h/2"/>
                                          </p:val>
                                        </p:tav>
                                      </p:tavLst>
                                    </p:anim>
                                    <p:set>
                                      <p:cBhvr>
                                        <p:cTn id="8" dur="1" fill="hold">
                                          <p:stCondLst>
                                            <p:cond delay="499"/>
                                          </p:stCondLst>
                                        </p:cTn>
                                        <p:tgtEl>
                                          <p:spTgt spid="14"/>
                                        </p:tgtEl>
                                        <p:attrNameLst>
                                          <p:attrName>style.visibility</p:attrName>
                                        </p:attrNameLst>
                                      </p:cBhvr>
                                      <p:to>
                                        <p:strVal val="hidden"/>
                                      </p:to>
                                    </p:set>
                                  </p:childTnLst>
                                </p:cTn>
                              </p:par>
                              <p:par>
                                <p:cTn id="9" presetID="2" presetClass="exit" presetSubtype="4" fill="hold" nodeType="withEffect">
                                  <p:stCondLst>
                                    <p:cond delay="0"/>
                                  </p:stCondLst>
                                  <p:childTnLst>
                                    <p:anim calcmode="lin" valueType="num">
                                      <p:cBhvr additive="base">
                                        <p:cTn id="10" dur="500"/>
                                        <p:tgtEl>
                                          <p:spTgt spid="13"/>
                                        </p:tgtEl>
                                        <p:attrNameLst>
                                          <p:attrName>ppt_x</p:attrName>
                                        </p:attrNameLst>
                                      </p:cBhvr>
                                      <p:tavLst>
                                        <p:tav tm="0">
                                          <p:val>
                                            <p:strVal val="ppt_x"/>
                                          </p:val>
                                        </p:tav>
                                        <p:tav tm="100000">
                                          <p:val>
                                            <p:strVal val="ppt_x"/>
                                          </p:val>
                                        </p:tav>
                                      </p:tavLst>
                                    </p:anim>
                                    <p:anim calcmode="lin" valueType="num">
                                      <p:cBhvr additive="base">
                                        <p:cTn id="11" dur="500"/>
                                        <p:tgtEl>
                                          <p:spTgt spid="13"/>
                                        </p:tgtEl>
                                        <p:attrNameLst>
                                          <p:attrName>ppt_y</p:attrName>
                                        </p:attrNameLst>
                                      </p:cBhvr>
                                      <p:tavLst>
                                        <p:tav tm="0">
                                          <p:val>
                                            <p:strVal val="ppt_y"/>
                                          </p:val>
                                        </p:tav>
                                        <p:tav tm="100000">
                                          <p:val>
                                            <p:strVal val="1+ppt_h/2"/>
                                          </p:val>
                                        </p:tav>
                                      </p:tavLst>
                                    </p:anim>
                                    <p:set>
                                      <p:cBhvr>
                                        <p:cTn id="12" dur="1" fill="hold">
                                          <p:stCondLst>
                                            <p:cond delay="499"/>
                                          </p:stCondLst>
                                        </p:cTn>
                                        <p:tgtEl>
                                          <p:spTgt spid="13"/>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ppt_x"/>
                                          </p:val>
                                        </p:tav>
                                        <p:tav tm="100000">
                                          <p:val>
                                            <p:strVal val="#ppt_x"/>
                                          </p:val>
                                        </p:tav>
                                      </p:tavLst>
                                    </p:anim>
                                    <p:anim calcmode="lin" valueType="num">
                                      <p:cBhvr additive="base">
                                        <p:cTn id="1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
          <p:cNvGrpSpPr/>
          <p:nvPr/>
        </p:nvGrpSpPr>
        <p:grpSpPr>
          <a:xfrm>
            <a:off x="6858000" y="228600"/>
            <a:ext cx="1904999" cy="847996"/>
            <a:chOff x="6858000" y="228600"/>
            <a:chExt cx="1904999" cy="847996"/>
          </a:xfrm>
        </p:grpSpPr>
        <p:pic>
          <p:nvPicPr>
            <p:cNvPr id="7" name="Picture 6" descr="C:\Documents and Settings\kzs145\Desktop\psu_wht.emf"/>
            <p:cNvPicPr>
              <a:picLocks noChangeAspect="1" noChangeArrowheads="1"/>
            </p:cNvPicPr>
            <p:nvPr/>
          </p:nvPicPr>
          <p:blipFill>
            <a:blip r:embed="rId2" cstate="print"/>
            <a:srcRect/>
            <a:stretch>
              <a:fillRect/>
            </a:stretch>
          </p:blipFill>
          <p:spPr bwMode="auto">
            <a:xfrm>
              <a:off x="6858000" y="228600"/>
              <a:ext cx="1904999" cy="847996"/>
            </a:xfrm>
            <a:prstGeom prst="rect">
              <a:avLst/>
            </a:prstGeom>
            <a:noFill/>
            <a:ln w="9525">
              <a:noFill/>
              <a:miter lim="800000"/>
              <a:headEnd/>
              <a:tailEnd/>
            </a:ln>
          </p:spPr>
        </p:pic>
        <p:sp>
          <p:nvSpPr>
            <p:cNvPr id="3" name="TextBox 2"/>
            <p:cNvSpPr txBox="1"/>
            <p:nvPr/>
          </p:nvSpPr>
          <p:spPr>
            <a:xfrm>
              <a:off x="8001000" y="468868"/>
              <a:ext cx="745717" cy="261610"/>
            </a:xfrm>
            <a:prstGeom prst="rect">
              <a:avLst/>
            </a:prstGeom>
            <a:noFill/>
          </p:spPr>
          <p:txBody>
            <a:bodyPr wrap="none" rtlCol="0">
              <a:spAutoFit/>
            </a:bodyPr>
            <a:lstStyle/>
            <a:p>
              <a:r>
                <a:rPr lang="en-US" sz="1100" b="1" dirty="0" smtClean="0">
                  <a:solidFill>
                    <a:schemeClr val="bg1"/>
                  </a:solidFill>
                  <a:latin typeface="Book Antiqua" pitchFamily="18" charset="0"/>
                </a:rPr>
                <a:t>EME 580</a:t>
              </a:r>
              <a:endParaRPr lang="en-US" sz="1100" b="1" dirty="0">
                <a:solidFill>
                  <a:schemeClr val="bg1"/>
                </a:solidFill>
                <a:latin typeface="Book Antiqua" pitchFamily="18" charset="0"/>
              </a:endParaRPr>
            </a:p>
          </p:txBody>
        </p:sp>
      </p:grpSp>
      <p:sp>
        <p:nvSpPr>
          <p:cNvPr id="6" name="Rectangle 9"/>
          <p:cNvSpPr/>
          <p:nvPr/>
        </p:nvSpPr>
        <p:spPr>
          <a:xfrm>
            <a:off x="152400" y="228600"/>
            <a:ext cx="5969263" cy="769441"/>
          </a:xfrm>
          <a:prstGeom prst="rect">
            <a:avLst/>
          </a:prstGeom>
        </p:spPr>
        <p:txBody>
          <a:bodyPr wrap="none">
            <a:spAutoFit/>
          </a:bodyPr>
          <a:lstStyle/>
          <a:p>
            <a:r>
              <a:rPr lang="en-US" sz="4400" b="1" dirty="0" smtClean="0">
                <a:solidFill>
                  <a:schemeClr val="bg1"/>
                </a:solidFill>
                <a:latin typeface="Centaur" pitchFamily="18" charset="0"/>
              </a:rPr>
              <a:t>Associated Costs Evaluation</a:t>
            </a:r>
            <a:endParaRPr lang="en-US" sz="4400" b="1" dirty="0">
              <a:solidFill>
                <a:schemeClr val="bg1"/>
              </a:solidFill>
              <a:latin typeface="Centaur" pitchFamily="18" charset="0"/>
            </a:endParaRPr>
          </a:p>
        </p:txBody>
      </p:sp>
      <p:sp>
        <p:nvSpPr>
          <p:cNvPr id="8" name="矩形 7"/>
          <p:cNvSpPr/>
          <p:nvPr/>
        </p:nvSpPr>
        <p:spPr>
          <a:xfrm>
            <a:off x="609600" y="1981200"/>
            <a:ext cx="8382000" cy="1938992"/>
          </a:xfrm>
          <a:prstGeom prst="rect">
            <a:avLst/>
          </a:prstGeom>
        </p:spPr>
        <p:txBody>
          <a:bodyPr wrap="square">
            <a:spAutoFit/>
          </a:bodyPr>
          <a:lstStyle/>
          <a:p>
            <a:r>
              <a:rPr lang="en-US" altLang="zh-CN" sz="2100" b="1" dirty="0" smtClean="0">
                <a:solidFill>
                  <a:schemeClr val="accent4">
                    <a:lumMod val="75000"/>
                  </a:schemeClr>
                </a:solidFill>
              </a:rPr>
              <a:t>Annual operating cost</a:t>
            </a:r>
            <a:r>
              <a:rPr lang="en-US" altLang="zh-CN" sz="2100" b="1" dirty="0" smtClean="0">
                <a:solidFill>
                  <a:schemeClr val="accent4">
                    <a:lumMod val="75000"/>
                  </a:schemeClr>
                </a:solidFill>
                <a:cs typeface="Times New Roman" pitchFamily="18" charset="0"/>
              </a:rPr>
              <a:t> of FO System</a:t>
            </a:r>
            <a:endParaRPr lang="en-US" altLang="zh-CN" sz="2100" b="1" dirty="0" smtClean="0">
              <a:solidFill>
                <a:schemeClr val="accent4">
                  <a:lumMod val="75000"/>
                </a:schemeClr>
              </a:solidFill>
            </a:endParaRPr>
          </a:p>
          <a:p>
            <a:r>
              <a:rPr lang="en-US" altLang="zh-CN" sz="2000" dirty="0" smtClean="0"/>
              <a:t>The annual operating cost of the FO system would be about $0.60/</a:t>
            </a:r>
            <a:r>
              <a:rPr lang="en-US" altLang="zh-CN" sz="2000" dirty="0" err="1" smtClean="0"/>
              <a:t>kgal</a:t>
            </a:r>
            <a:r>
              <a:rPr lang="en-US" altLang="zh-CN" sz="2000" dirty="0" smtClean="0"/>
              <a:t> of produced water. This relatively high cost results from the low value assumed for flux across the membrane. If guarantee a constant driving force across the membrane, the FO flux may increase 70%, the unit water costs will drop by 36% to about only </a:t>
            </a:r>
            <a:r>
              <a:rPr lang="en-US" altLang="zh-CN" sz="2000" dirty="0" smtClean="0">
                <a:solidFill>
                  <a:srgbClr val="FF0000"/>
                </a:solidFill>
              </a:rPr>
              <a:t>$0.38/</a:t>
            </a:r>
            <a:r>
              <a:rPr lang="en-US" altLang="zh-CN" sz="2000" dirty="0" err="1" smtClean="0">
                <a:solidFill>
                  <a:srgbClr val="FF0000"/>
                </a:solidFill>
              </a:rPr>
              <a:t>kgal</a:t>
            </a:r>
            <a:r>
              <a:rPr lang="en-US" altLang="zh-CN" sz="2000" dirty="0" smtClean="0"/>
              <a:t>.</a:t>
            </a:r>
            <a:endParaRPr lang="zh-CN" altLang="en-US" sz="2000" dirty="0"/>
          </a:p>
        </p:txBody>
      </p:sp>
      <p:sp>
        <p:nvSpPr>
          <p:cNvPr id="9" name="矩形 8"/>
          <p:cNvSpPr/>
          <p:nvPr/>
        </p:nvSpPr>
        <p:spPr>
          <a:xfrm>
            <a:off x="60400" y="1295400"/>
            <a:ext cx="3406125" cy="461665"/>
          </a:xfrm>
          <a:prstGeom prst="rect">
            <a:avLst/>
          </a:prstGeom>
        </p:spPr>
        <p:txBody>
          <a:bodyPr wrap="none">
            <a:spAutoFit/>
          </a:bodyPr>
          <a:lstStyle/>
          <a:p>
            <a:pPr algn="ctr"/>
            <a:r>
              <a:rPr lang="en-US" altLang="zh-CN" sz="2400" dirty="0" smtClean="0">
                <a:solidFill>
                  <a:schemeClr val="accent4">
                    <a:lumMod val="75000"/>
                  </a:schemeClr>
                </a:solidFill>
                <a:latin typeface="Times New Roman" pitchFamily="18" charset="0"/>
                <a:cs typeface="Times New Roman" pitchFamily="18" charset="0"/>
              </a:rPr>
              <a:t>Wastewater Disposal Cost</a:t>
            </a:r>
            <a:endParaRPr lang="zh-CN" altLang="en-US" sz="2400" dirty="0">
              <a:solidFill>
                <a:schemeClr val="accent4">
                  <a:lumMod val="75000"/>
                </a:schemeClr>
              </a:solidFill>
              <a:latin typeface="Times New Roman" pitchFamily="18" charset="0"/>
              <a:cs typeface="Times New Roman" pitchFamily="18" charset="0"/>
            </a:endParaRPr>
          </a:p>
        </p:txBody>
      </p:sp>
      <p:pic>
        <p:nvPicPr>
          <p:cNvPr id="11" name="图片 10" descr="QQ截图未命名.jpg"/>
          <p:cNvPicPr>
            <a:picLocks noChangeAspect="1"/>
          </p:cNvPicPr>
          <p:nvPr/>
        </p:nvPicPr>
        <p:blipFill>
          <a:blip r:embed="rId3" cstate="print"/>
          <a:stretch>
            <a:fillRect/>
          </a:stretch>
        </p:blipFill>
        <p:spPr>
          <a:xfrm>
            <a:off x="2438400" y="4038600"/>
            <a:ext cx="6553200" cy="2438400"/>
          </a:xfrm>
          <a:prstGeom prst="rect">
            <a:avLst/>
          </a:prstGeom>
        </p:spPr>
      </p:pic>
    </p:spTree>
    <p:extLst>
      <p:ext uri="{BB962C8B-B14F-4D97-AF65-F5344CB8AC3E}">
        <p14:creationId xmlns:p14="http://schemas.microsoft.com/office/powerpoint/2010/main" val="87269701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
          <p:cNvGrpSpPr/>
          <p:nvPr/>
        </p:nvGrpSpPr>
        <p:grpSpPr>
          <a:xfrm>
            <a:off x="6858000" y="228600"/>
            <a:ext cx="1904999" cy="847996"/>
            <a:chOff x="6858000" y="228600"/>
            <a:chExt cx="1904999" cy="847996"/>
          </a:xfrm>
        </p:grpSpPr>
        <p:pic>
          <p:nvPicPr>
            <p:cNvPr id="7" name="Picture 6" descr="C:\Documents and Settings\kzs145\Desktop\psu_wht.emf"/>
            <p:cNvPicPr>
              <a:picLocks noChangeAspect="1" noChangeArrowheads="1"/>
            </p:cNvPicPr>
            <p:nvPr/>
          </p:nvPicPr>
          <p:blipFill>
            <a:blip r:embed="rId2" cstate="print"/>
            <a:srcRect/>
            <a:stretch>
              <a:fillRect/>
            </a:stretch>
          </p:blipFill>
          <p:spPr bwMode="auto">
            <a:xfrm>
              <a:off x="6858000" y="228600"/>
              <a:ext cx="1904999" cy="847996"/>
            </a:xfrm>
            <a:prstGeom prst="rect">
              <a:avLst/>
            </a:prstGeom>
            <a:noFill/>
            <a:ln w="9525">
              <a:noFill/>
              <a:miter lim="800000"/>
              <a:headEnd/>
              <a:tailEnd/>
            </a:ln>
          </p:spPr>
        </p:pic>
        <p:sp>
          <p:nvSpPr>
            <p:cNvPr id="3" name="TextBox 2"/>
            <p:cNvSpPr txBox="1"/>
            <p:nvPr/>
          </p:nvSpPr>
          <p:spPr>
            <a:xfrm>
              <a:off x="8001000" y="468868"/>
              <a:ext cx="745717" cy="261610"/>
            </a:xfrm>
            <a:prstGeom prst="rect">
              <a:avLst/>
            </a:prstGeom>
            <a:noFill/>
          </p:spPr>
          <p:txBody>
            <a:bodyPr wrap="none" rtlCol="0">
              <a:spAutoFit/>
            </a:bodyPr>
            <a:lstStyle/>
            <a:p>
              <a:r>
                <a:rPr lang="en-US" sz="1100" b="1" dirty="0" smtClean="0">
                  <a:solidFill>
                    <a:schemeClr val="bg1"/>
                  </a:solidFill>
                  <a:latin typeface="Book Antiqua" pitchFamily="18" charset="0"/>
                </a:rPr>
                <a:t>EME 580</a:t>
              </a:r>
              <a:endParaRPr lang="en-US" sz="1100" b="1" dirty="0">
                <a:solidFill>
                  <a:schemeClr val="bg1"/>
                </a:solidFill>
                <a:latin typeface="Book Antiqua" pitchFamily="18" charset="0"/>
              </a:endParaRPr>
            </a:p>
          </p:txBody>
        </p:sp>
      </p:grpSp>
      <p:sp>
        <p:nvSpPr>
          <p:cNvPr id="6" name="Rectangle 9"/>
          <p:cNvSpPr/>
          <p:nvPr/>
        </p:nvSpPr>
        <p:spPr>
          <a:xfrm>
            <a:off x="152400" y="228600"/>
            <a:ext cx="5969263" cy="769441"/>
          </a:xfrm>
          <a:prstGeom prst="rect">
            <a:avLst/>
          </a:prstGeom>
        </p:spPr>
        <p:txBody>
          <a:bodyPr wrap="none">
            <a:spAutoFit/>
          </a:bodyPr>
          <a:lstStyle/>
          <a:p>
            <a:r>
              <a:rPr lang="en-US" sz="4400" b="1" dirty="0" smtClean="0">
                <a:solidFill>
                  <a:schemeClr val="bg1"/>
                </a:solidFill>
                <a:latin typeface="Centaur" pitchFamily="18" charset="0"/>
              </a:rPr>
              <a:t>Associated Costs Evaluation</a:t>
            </a:r>
            <a:endParaRPr lang="en-US" sz="4400" b="1" dirty="0">
              <a:solidFill>
                <a:schemeClr val="bg1"/>
              </a:solidFill>
              <a:latin typeface="Centaur" pitchFamily="18" charset="0"/>
            </a:endParaRPr>
          </a:p>
        </p:txBody>
      </p:sp>
      <p:sp>
        <p:nvSpPr>
          <p:cNvPr id="8" name="矩形 7"/>
          <p:cNvSpPr/>
          <p:nvPr/>
        </p:nvSpPr>
        <p:spPr>
          <a:xfrm>
            <a:off x="228600" y="1371600"/>
            <a:ext cx="3646126" cy="523220"/>
          </a:xfrm>
          <a:prstGeom prst="rect">
            <a:avLst/>
          </a:prstGeom>
        </p:spPr>
        <p:txBody>
          <a:bodyPr wrap="none">
            <a:spAutoFit/>
          </a:bodyPr>
          <a:lstStyle/>
          <a:p>
            <a:r>
              <a:rPr lang="en-US" altLang="zh-CN" sz="2800" dirty="0" smtClean="0">
                <a:solidFill>
                  <a:schemeClr val="accent4">
                    <a:lumMod val="75000"/>
                  </a:schemeClr>
                </a:solidFill>
                <a:latin typeface="Times New Roman" pitchFamily="18" charset="0"/>
                <a:cs typeface="Times New Roman" pitchFamily="18" charset="0"/>
              </a:rPr>
              <a:t>Total Costs Comparison</a:t>
            </a:r>
            <a:endParaRPr lang="zh-CN" altLang="en-US" sz="2800" dirty="0">
              <a:solidFill>
                <a:schemeClr val="accent4">
                  <a:lumMod val="75000"/>
                </a:schemeClr>
              </a:solidFill>
              <a:latin typeface="Times New Roman" pitchFamily="18" charset="0"/>
              <a:cs typeface="Times New Roman" pitchFamily="18" charset="0"/>
            </a:endParaRPr>
          </a:p>
        </p:txBody>
      </p:sp>
      <p:sp>
        <p:nvSpPr>
          <p:cNvPr id="9" name="矩形 8"/>
          <p:cNvSpPr/>
          <p:nvPr/>
        </p:nvSpPr>
        <p:spPr>
          <a:xfrm>
            <a:off x="381000" y="2209800"/>
            <a:ext cx="8763000" cy="1220847"/>
          </a:xfrm>
          <a:prstGeom prst="rect">
            <a:avLst/>
          </a:prstGeom>
        </p:spPr>
        <p:txBody>
          <a:bodyPr wrap="square">
            <a:spAutoFit/>
          </a:bodyPr>
          <a:lstStyle/>
          <a:p>
            <a:r>
              <a:rPr lang="en-US" altLang="zh-CN" sz="2000" b="1" dirty="0" smtClean="0">
                <a:solidFill>
                  <a:schemeClr val="accent4">
                    <a:lumMod val="75000"/>
                  </a:schemeClr>
                </a:solidFill>
                <a:cs typeface="Times New Roman" pitchFamily="18" charset="0"/>
              </a:rPr>
              <a:t>Total Costs for a single well </a:t>
            </a:r>
          </a:p>
          <a:p>
            <a:r>
              <a:rPr lang="en-US" altLang="zh-CN" sz="2000" b="1" dirty="0" smtClean="0">
                <a:solidFill>
                  <a:schemeClr val="accent4">
                    <a:lumMod val="75000"/>
                  </a:schemeClr>
                </a:solidFill>
                <a:cs typeface="Times New Roman" pitchFamily="18" charset="0"/>
              </a:rPr>
              <a:t>              per year                       = C</a:t>
            </a:r>
            <a:r>
              <a:rPr lang="en-US" altLang="zh-CN" sz="2000" b="1" baseline="-25000" dirty="0" smtClean="0">
                <a:solidFill>
                  <a:schemeClr val="accent4">
                    <a:lumMod val="75000"/>
                  </a:schemeClr>
                </a:solidFill>
                <a:cs typeface="Times New Roman" pitchFamily="18" charset="0"/>
              </a:rPr>
              <a:t> administration &amp; Royalty</a:t>
            </a:r>
            <a:r>
              <a:rPr lang="en-US" altLang="zh-CN" sz="2000" b="1" dirty="0" smtClean="0">
                <a:solidFill>
                  <a:schemeClr val="accent4">
                    <a:lumMod val="75000"/>
                  </a:schemeClr>
                </a:solidFill>
                <a:cs typeface="Times New Roman" pitchFamily="18" charset="0"/>
              </a:rPr>
              <a:t> </a:t>
            </a:r>
            <a:r>
              <a:rPr lang="en-US" altLang="zh-CN" sz="2000" b="1" baseline="-25000" dirty="0" smtClean="0">
                <a:solidFill>
                  <a:schemeClr val="accent4">
                    <a:lumMod val="75000"/>
                  </a:schemeClr>
                </a:solidFill>
                <a:cs typeface="Times New Roman" pitchFamily="18" charset="0"/>
              </a:rPr>
              <a:t>&amp; lease </a:t>
            </a:r>
            <a:r>
              <a:rPr lang="en-US" altLang="zh-CN" sz="2000" b="1" dirty="0" smtClean="0">
                <a:solidFill>
                  <a:schemeClr val="accent4">
                    <a:lumMod val="75000"/>
                  </a:schemeClr>
                </a:solidFill>
                <a:cs typeface="Times New Roman" pitchFamily="18" charset="0"/>
              </a:rPr>
              <a:t>+ C </a:t>
            </a:r>
            <a:r>
              <a:rPr lang="en-US" altLang="zh-CN" sz="2000" b="1" baseline="-25000" dirty="0" smtClean="0">
                <a:solidFill>
                  <a:schemeClr val="accent4">
                    <a:lumMod val="75000"/>
                  </a:schemeClr>
                </a:solidFill>
                <a:cs typeface="Times New Roman" pitchFamily="18" charset="0"/>
              </a:rPr>
              <a:t>Drilling activities </a:t>
            </a:r>
            <a:r>
              <a:rPr lang="en-US" altLang="zh-CN" sz="2000" b="1" dirty="0" smtClean="0">
                <a:solidFill>
                  <a:schemeClr val="accent4">
                    <a:lumMod val="75000"/>
                  </a:schemeClr>
                </a:solidFill>
                <a:cs typeface="Times New Roman" pitchFamily="18" charset="0"/>
              </a:rPr>
              <a:t>+ C </a:t>
            </a:r>
            <a:r>
              <a:rPr lang="en-US" altLang="zh-CN" sz="2000" b="1" baseline="-25000" dirty="0" smtClean="0">
                <a:solidFill>
                  <a:schemeClr val="accent4">
                    <a:lumMod val="75000"/>
                  </a:schemeClr>
                </a:solidFill>
                <a:cs typeface="Times New Roman" pitchFamily="18" charset="0"/>
              </a:rPr>
              <a:t>Water                                  </a:t>
            </a:r>
          </a:p>
          <a:p>
            <a:r>
              <a:rPr lang="en-US" altLang="zh-CN" sz="2000" b="1" baseline="-25000" dirty="0" smtClean="0">
                <a:solidFill>
                  <a:schemeClr val="accent4">
                    <a:lumMod val="75000"/>
                  </a:schemeClr>
                </a:solidFill>
                <a:cs typeface="Times New Roman" pitchFamily="18" charset="0"/>
              </a:rPr>
              <a:t> </a:t>
            </a:r>
            <a:r>
              <a:rPr lang="en-US" altLang="zh-CN" sz="2000" b="1" dirty="0" smtClean="0">
                <a:solidFill>
                  <a:schemeClr val="accent4">
                    <a:lumMod val="75000"/>
                  </a:schemeClr>
                </a:solidFill>
                <a:cs typeface="Times New Roman" pitchFamily="18" charset="0"/>
              </a:rPr>
              <a:t>                                                                                                                                     </a:t>
            </a:r>
            <a:r>
              <a:rPr lang="en-US" altLang="zh-CN" sz="2000" b="1" baseline="-25000" dirty="0" smtClean="0">
                <a:solidFill>
                  <a:schemeClr val="accent4">
                    <a:lumMod val="75000"/>
                  </a:schemeClr>
                </a:solidFill>
                <a:cs typeface="Times New Roman" pitchFamily="18" charset="0"/>
              </a:rPr>
              <a:t>management</a:t>
            </a:r>
          </a:p>
          <a:p>
            <a:r>
              <a:rPr lang="en-US" altLang="zh-CN" sz="2000" baseline="-25000" dirty="0" smtClean="0">
                <a:solidFill>
                  <a:schemeClr val="accent4">
                    <a:lumMod val="75000"/>
                  </a:schemeClr>
                </a:solidFill>
                <a:cs typeface="Times New Roman" pitchFamily="18" charset="0"/>
              </a:rPr>
              <a:t>                                                       </a:t>
            </a:r>
            <a:endParaRPr lang="zh-CN" altLang="en-US" sz="2000" baseline="-25000" dirty="0"/>
          </a:p>
        </p:txBody>
      </p:sp>
      <p:sp>
        <p:nvSpPr>
          <p:cNvPr id="12" name="圆角矩形 11"/>
          <p:cNvSpPr/>
          <p:nvPr/>
        </p:nvSpPr>
        <p:spPr>
          <a:xfrm>
            <a:off x="457200" y="3429000"/>
            <a:ext cx="2667000" cy="457200"/>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dirty="0" smtClean="0"/>
              <a:t>C</a:t>
            </a:r>
            <a:r>
              <a:rPr lang="en-US" altLang="zh-CN" sz="3200" baseline="-25000" dirty="0" smtClean="0"/>
              <a:t>Conventional</a:t>
            </a:r>
            <a:endParaRPr lang="zh-CN" altLang="en-US" sz="3200" baseline="-25000" dirty="0"/>
          </a:p>
        </p:txBody>
      </p:sp>
      <p:sp>
        <p:nvSpPr>
          <p:cNvPr id="13" name="矩形 12"/>
          <p:cNvSpPr/>
          <p:nvPr/>
        </p:nvSpPr>
        <p:spPr>
          <a:xfrm>
            <a:off x="3276600" y="3352801"/>
            <a:ext cx="838200" cy="707886"/>
          </a:xfrm>
          <a:prstGeom prst="rect">
            <a:avLst/>
          </a:prstGeom>
        </p:spPr>
        <p:txBody>
          <a:bodyPr wrap="square">
            <a:spAutoFit/>
          </a:bodyPr>
          <a:lstStyle/>
          <a:p>
            <a:r>
              <a:rPr lang="zh-CN" altLang="en-US" sz="4000" b="1" dirty="0" smtClean="0">
                <a:effectLst>
                  <a:outerShdw dist="127000" dir="5400000" algn="ctr" rotWithShape="0">
                    <a:schemeClr val="tx1"/>
                  </a:outerShdw>
                </a:effectLst>
              </a:rPr>
              <a:t>～ </a:t>
            </a:r>
            <a:endParaRPr lang="zh-CN" altLang="en-US" sz="4000" b="1" dirty="0">
              <a:effectLst>
                <a:outerShdw dist="127000" dir="5400000" algn="ctr" rotWithShape="0">
                  <a:schemeClr val="tx1"/>
                </a:outerShdw>
              </a:effectLst>
            </a:endParaRPr>
          </a:p>
        </p:txBody>
      </p:sp>
      <p:sp>
        <p:nvSpPr>
          <p:cNvPr id="15" name="圆角矩形 14"/>
          <p:cNvSpPr/>
          <p:nvPr/>
        </p:nvSpPr>
        <p:spPr>
          <a:xfrm>
            <a:off x="457200" y="4267200"/>
            <a:ext cx="2667000" cy="457200"/>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dirty="0" smtClean="0"/>
              <a:t> C</a:t>
            </a:r>
            <a:r>
              <a:rPr lang="en-US" altLang="zh-CN" sz="2800" baseline="-25000" dirty="0" smtClean="0"/>
              <a:t>Using FO System</a:t>
            </a:r>
            <a:endParaRPr lang="zh-CN" altLang="en-US" sz="2800" baseline="-25000" dirty="0"/>
          </a:p>
        </p:txBody>
      </p:sp>
      <p:sp>
        <p:nvSpPr>
          <p:cNvPr id="16" name="矩形 15"/>
          <p:cNvSpPr/>
          <p:nvPr/>
        </p:nvSpPr>
        <p:spPr>
          <a:xfrm>
            <a:off x="3276600" y="4191000"/>
            <a:ext cx="5638800" cy="707886"/>
          </a:xfrm>
          <a:prstGeom prst="rect">
            <a:avLst/>
          </a:prstGeom>
        </p:spPr>
        <p:txBody>
          <a:bodyPr wrap="square">
            <a:spAutoFit/>
          </a:bodyPr>
          <a:lstStyle/>
          <a:p>
            <a:r>
              <a:rPr lang="zh-CN" altLang="en-US" sz="4000" b="1" dirty="0" smtClean="0">
                <a:effectLst>
                  <a:outerShdw dist="127000" dir="5400000" algn="ctr" rotWithShape="0">
                    <a:schemeClr val="tx1"/>
                  </a:outerShdw>
                </a:effectLst>
              </a:rPr>
              <a:t>～ </a:t>
            </a:r>
            <a:endParaRPr lang="zh-CN" altLang="en-US" sz="4000" b="1" dirty="0">
              <a:effectLst>
                <a:outerShdw dist="127000" dir="5400000" algn="ctr" rotWithShape="0">
                  <a:schemeClr val="tx1"/>
                </a:outerShdw>
              </a:effectLst>
            </a:endParaRPr>
          </a:p>
        </p:txBody>
      </p:sp>
      <p:sp>
        <p:nvSpPr>
          <p:cNvPr id="17" name="矩形 16"/>
          <p:cNvSpPr/>
          <p:nvPr/>
        </p:nvSpPr>
        <p:spPr>
          <a:xfrm>
            <a:off x="4038600" y="3505200"/>
            <a:ext cx="2207656" cy="523220"/>
          </a:xfrm>
          <a:prstGeom prst="rect">
            <a:avLst/>
          </a:prstGeom>
        </p:spPr>
        <p:txBody>
          <a:bodyPr wrap="none">
            <a:spAutoFit/>
          </a:bodyPr>
          <a:lstStyle/>
          <a:p>
            <a:r>
              <a:rPr lang="en-US" altLang="zh-CN" sz="2800" dirty="0" smtClean="0">
                <a:solidFill>
                  <a:schemeClr val="accent4">
                    <a:lumMod val="75000"/>
                  </a:schemeClr>
                </a:solidFill>
                <a:latin typeface="Times New Roman" pitchFamily="18" charset="0"/>
                <a:cs typeface="Times New Roman" pitchFamily="18" charset="0"/>
              </a:rPr>
              <a:t>$6.41  million</a:t>
            </a:r>
            <a:endParaRPr lang="zh-CN" altLang="en-US" sz="2800" dirty="0">
              <a:solidFill>
                <a:schemeClr val="accent4">
                  <a:lumMod val="75000"/>
                </a:schemeClr>
              </a:solidFill>
              <a:latin typeface="Times New Roman" pitchFamily="18" charset="0"/>
              <a:cs typeface="Times New Roman" pitchFamily="18" charset="0"/>
            </a:endParaRPr>
          </a:p>
        </p:txBody>
      </p:sp>
      <p:sp>
        <p:nvSpPr>
          <p:cNvPr id="18" name="矩形 17"/>
          <p:cNvSpPr/>
          <p:nvPr/>
        </p:nvSpPr>
        <p:spPr>
          <a:xfrm>
            <a:off x="4038600" y="4267200"/>
            <a:ext cx="2207656" cy="523220"/>
          </a:xfrm>
          <a:prstGeom prst="rect">
            <a:avLst/>
          </a:prstGeom>
        </p:spPr>
        <p:txBody>
          <a:bodyPr wrap="none">
            <a:spAutoFit/>
          </a:bodyPr>
          <a:lstStyle/>
          <a:p>
            <a:r>
              <a:rPr lang="en-US" altLang="zh-CN" sz="2800" dirty="0" smtClean="0">
                <a:solidFill>
                  <a:schemeClr val="accent4">
                    <a:lumMod val="75000"/>
                  </a:schemeClr>
                </a:solidFill>
                <a:latin typeface="Times New Roman" pitchFamily="18" charset="0"/>
                <a:cs typeface="Times New Roman" pitchFamily="18" charset="0"/>
              </a:rPr>
              <a:t>$5.33  million</a:t>
            </a:r>
            <a:endParaRPr lang="zh-CN" altLang="en-US" sz="2800" dirty="0">
              <a:solidFill>
                <a:schemeClr val="accent4">
                  <a:lumMod val="75000"/>
                </a:schemeClr>
              </a:solidFill>
              <a:latin typeface="Times New Roman" pitchFamily="18" charset="0"/>
              <a:cs typeface="Times New Roman" pitchFamily="18" charset="0"/>
            </a:endParaRPr>
          </a:p>
        </p:txBody>
      </p:sp>
      <p:sp>
        <p:nvSpPr>
          <p:cNvPr id="20" name="圆角矩形 19"/>
          <p:cNvSpPr/>
          <p:nvPr/>
        </p:nvSpPr>
        <p:spPr>
          <a:xfrm>
            <a:off x="2667000" y="5181600"/>
            <a:ext cx="3352800" cy="1371600"/>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dirty="0" smtClean="0"/>
              <a:t> </a:t>
            </a:r>
            <a:r>
              <a:rPr lang="en-US" altLang="zh-CN" sz="3200" dirty="0" smtClean="0"/>
              <a:t>Cost Discrepancy </a:t>
            </a:r>
            <a:r>
              <a:rPr lang="en-US" altLang="zh-CN" sz="2800" dirty="0" smtClean="0"/>
              <a:t>Due to Water Management</a:t>
            </a:r>
            <a:endParaRPr lang="zh-CN" altLang="en-US" sz="2800" baseline="-25000" dirty="0"/>
          </a:p>
        </p:txBody>
      </p:sp>
      <p:sp>
        <p:nvSpPr>
          <p:cNvPr id="21" name="矩形 20"/>
          <p:cNvSpPr/>
          <p:nvPr/>
        </p:nvSpPr>
        <p:spPr>
          <a:xfrm>
            <a:off x="6019800" y="5486400"/>
            <a:ext cx="838200" cy="707886"/>
          </a:xfrm>
          <a:prstGeom prst="rect">
            <a:avLst/>
          </a:prstGeom>
        </p:spPr>
        <p:txBody>
          <a:bodyPr wrap="square">
            <a:spAutoFit/>
          </a:bodyPr>
          <a:lstStyle/>
          <a:p>
            <a:r>
              <a:rPr lang="zh-CN" altLang="en-US" sz="4000" b="1" dirty="0" smtClean="0">
                <a:effectLst>
                  <a:outerShdw dist="127000" dir="5400000" algn="ctr" rotWithShape="0">
                    <a:schemeClr val="tx1"/>
                  </a:outerShdw>
                </a:effectLst>
              </a:rPr>
              <a:t>～ </a:t>
            </a:r>
            <a:endParaRPr lang="zh-CN" altLang="en-US" sz="4000" b="1" dirty="0">
              <a:effectLst>
                <a:outerShdw dist="127000" dir="5400000" algn="ctr" rotWithShape="0">
                  <a:schemeClr val="tx1"/>
                </a:outerShdw>
              </a:effectLst>
            </a:endParaRPr>
          </a:p>
        </p:txBody>
      </p:sp>
      <p:sp>
        <p:nvSpPr>
          <p:cNvPr id="22" name="矩形 21"/>
          <p:cNvSpPr/>
          <p:nvPr/>
        </p:nvSpPr>
        <p:spPr>
          <a:xfrm>
            <a:off x="6705600" y="5562600"/>
            <a:ext cx="2207656" cy="523220"/>
          </a:xfrm>
          <a:prstGeom prst="rect">
            <a:avLst/>
          </a:prstGeom>
        </p:spPr>
        <p:txBody>
          <a:bodyPr wrap="none">
            <a:spAutoFit/>
          </a:bodyPr>
          <a:lstStyle/>
          <a:p>
            <a:r>
              <a:rPr lang="en-US" altLang="zh-CN" sz="2800" dirty="0" smtClean="0">
                <a:solidFill>
                  <a:schemeClr val="accent4">
                    <a:lumMod val="75000"/>
                  </a:schemeClr>
                </a:solidFill>
                <a:latin typeface="Times New Roman" pitchFamily="18" charset="0"/>
                <a:cs typeface="Times New Roman" pitchFamily="18" charset="0"/>
              </a:rPr>
              <a:t>$1.08  million</a:t>
            </a:r>
            <a:endParaRPr lang="zh-CN" altLang="en-US" sz="2800" dirty="0">
              <a:solidFill>
                <a:schemeClr val="accent4">
                  <a:lumMod val="75000"/>
                </a:schemeClr>
              </a:solidFill>
              <a:latin typeface="Times New Roman" pitchFamily="18" charset="0"/>
              <a:cs typeface="Times New Roman" pitchFamily="18" charset="0"/>
            </a:endParaRPr>
          </a:p>
        </p:txBody>
      </p:sp>
      <p:sp>
        <p:nvSpPr>
          <p:cNvPr id="23" name="矩形 22"/>
          <p:cNvSpPr/>
          <p:nvPr/>
        </p:nvSpPr>
        <p:spPr>
          <a:xfrm>
            <a:off x="6172200" y="6172200"/>
            <a:ext cx="2971800" cy="600164"/>
          </a:xfrm>
          <a:prstGeom prst="rect">
            <a:avLst/>
          </a:prstGeom>
        </p:spPr>
        <p:txBody>
          <a:bodyPr wrap="square">
            <a:spAutoFit/>
          </a:bodyPr>
          <a:lstStyle/>
          <a:p>
            <a:r>
              <a:rPr lang="en-US" altLang="zh-CN" sz="1100" dirty="0" smtClean="0">
                <a:latin typeface="Times New Roman" pitchFamily="18" charset="0"/>
                <a:cs typeface="Times New Roman" pitchFamily="18" charset="0"/>
              </a:rPr>
              <a:t>(Assume that each well needs  </a:t>
            </a:r>
            <a:r>
              <a:rPr lang="en-US" altLang="zh-CN" sz="1100" smtClean="0">
                <a:latin typeface="Times New Roman" pitchFamily="18" charset="0"/>
                <a:cs typeface="Times New Roman" pitchFamily="18" charset="0"/>
              </a:rPr>
              <a:t>about 5 </a:t>
            </a:r>
            <a:r>
              <a:rPr lang="en-US" altLang="zh-CN" sz="1100" dirty="0" smtClean="0">
                <a:latin typeface="Times New Roman" pitchFamily="18" charset="0"/>
                <a:cs typeface="Times New Roman" pitchFamily="18" charset="0"/>
              </a:rPr>
              <a:t>Million gallons water  for  drilling and fracturing activities.) </a:t>
            </a:r>
            <a:endParaRPr lang="zh-CN" altLang="en-US" sz="1100" dirty="0"/>
          </a:p>
        </p:txBody>
      </p:sp>
    </p:spTree>
    <p:extLst>
      <p:ext uri="{BB962C8B-B14F-4D97-AF65-F5344CB8AC3E}">
        <p14:creationId xmlns:p14="http://schemas.microsoft.com/office/powerpoint/2010/main" val="309748421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5" name="Picture 3" descr="http://itech.dickinson.edu/chemistry/wp-content/uploads/2008/04/clip_image001.gif"/>
          <p:cNvPicPr>
            <a:picLocks noChangeAspect="1" noChangeArrowheads="1"/>
          </p:cNvPicPr>
          <p:nvPr/>
        </p:nvPicPr>
        <p:blipFill>
          <a:blip r:embed="rId2" cstate="print"/>
          <a:srcRect/>
          <a:stretch>
            <a:fillRect/>
          </a:stretch>
        </p:blipFill>
        <p:spPr bwMode="auto">
          <a:xfrm>
            <a:off x="5181600" y="1981200"/>
            <a:ext cx="3962400" cy="2971800"/>
          </a:xfrm>
          <a:prstGeom prst="rect">
            <a:avLst/>
          </a:prstGeom>
          <a:noFill/>
        </p:spPr>
      </p:pic>
      <p:grpSp>
        <p:nvGrpSpPr>
          <p:cNvPr id="2" name="Group 3"/>
          <p:cNvGrpSpPr/>
          <p:nvPr/>
        </p:nvGrpSpPr>
        <p:grpSpPr>
          <a:xfrm>
            <a:off x="6858000" y="228600"/>
            <a:ext cx="1904999" cy="847996"/>
            <a:chOff x="6858000" y="228600"/>
            <a:chExt cx="1904999" cy="847996"/>
          </a:xfrm>
        </p:grpSpPr>
        <p:pic>
          <p:nvPicPr>
            <p:cNvPr id="7" name="Picture 6" descr="C:\Documents and Settings\kzs145\Desktop\psu_wht.emf"/>
            <p:cNvPicPr>
              <a:picLocks noChangeAspect="1" noChangeArrowheads="1"/>
            </p:cNvPicPr>
            <p:nvPr/>
          </p:nvPicPr>
          <p:blipFill>
            <a:blip r:embed="rId3" cstate="print"/>
            <a:srcRect/>
            <a:stretch>
              <a:fillRect/>
            </a:stretch>
          </p:blipFill>
          <p:spPr bwMode="auto">
            <a:xfrm>
              <a:off x="6858000" y="228600"/>
              <a:ext cx="1904999" cy="847996"/>
            </a:xfrm>
            <a:prstGeom prst="rect">
              <a:avLst/>
            </a:prstGeom>
            <a:noFill/>
            <a:ln w="9525">
              <a:noFill/>
              <a:miter lim="800000"/>
              <a:headEnd/>
              <a:tailEnd/>
            </a:ln>
          </p:spPr>
        </p:pic>
        <p:sp>
          <p:nvSpPr>
            <p:cNvPr id="3" name="TextBox 2"/>
            <p:cNvSpPr txBox="1"/>
            <p:nvPr/>
          </p:nvSpPr>
          <p:spPr>
            <a:xfrm>
              <a:off x="8001000" y="468868"/>
              <a:ext cx="745717" cy="261610"/>
            </a:xfrm>
            <a:prstGeom prst="rect">
              <a:avLst/>
            </a:prstGeom>
            <a:noFill/>
          </p:spPr>
          <p:txBody>
            <a:bodyPr wrap="none" rtlCol="0">
              <a:spAutoFit/>
            </a:bodyPr>
            <a:lstStyle/>
            <a:p>
              <a:r>
                <a:rPr lang="en-US" sz="1100" b="1" dirty="0" smtClean="0">
                  <a:solidFill>
                    <a:schemeClr val="bg1"/>
                  </a:solidFill>
                  <a:latin typeface="Book Antiqua" pitchFamily="18" charset="0"/>
                </a:rPr>
                <a:t>EME 580</a:t>
              </a:r>
              <a:endParaRPr lang="en-US" sz="1100" b="1" dirty="0">
                <a:solidFill>
                  <a:schemeClr val="bg1"/>
                </a:solidFill>
                <a:latin typeface="Book Antiqua" pitchFamily="18" charset="0"/>
              </a:endParaRPr>
            </a:p>
          </p:txBody>
        </p:sp>
      </p:grpSp>
      <p:sp>
        <p:nvSpPr>
          <p:cNvPr id="10" name="Rectangle 9"/>
          <p:cNvSpPr/>
          <p:nvPr/>
        </p:nvSpPr>
        <p:spPr>
          <a:xfrm>
            <a:off x="152400" y="605135"/>
            <a:ext cx="5726119" cy="461665"/>
          </a:xfrm>
          <a:prstGeom prst="rect">
            <a:avLst/>
          </a:prstGeom>
        </p:spPr>
        <p:txBody>
          <a:bodyPr wrap="none">
            <a:spAutoFit/>
          </a:bodyPr>
          <a:lstStyle/>
          <a:p>
            <a:r>
              <a:rPr lang="en-US" sz="2400" b="1" dirty="0" smtClean="0">
                <a:solidFill>
                  <a:schemeClr val="bg1"/>
                </a:solidFill>
                <a:latin typeface="Centaur" pitchFamily="18" charset="0"/>
              </a:rPr>
              <a:t>Field Applicability of the Forward Osmosis Unit:</a:t>
            </a:r>
            <a:endParaRPr lang="en-US" sz="2400" dirty="0">
              <a:solidFill>
                <a:schemeClr val="bg1"/>
              </a:solidFill>
              <a:latin typeface="Centaur" pitchFamily="18" charset="0"/>
            </a:endParaRPr>
          </a:p>
        </p:txBody>
      </p:sp>
      <p:sp>
        <p:nvSpPr>
          <p:cNvPr id="6" name="Rectangle 5"/>
          <p:cNvSpPr/>
          <p:nvPr/>
        </p:nvSpPr>
        <p:spPr>
          <a:xfrm>
            <a:off x="228600" y="1695271"/>
            <a:ext cx="8077200" cy="1200329"/>
          </a:xfrm>
          <a:prstGeom prst="rect">
            <a:avLst/>
          </a:prstGeom>
        </p:spPr>
        <p:txBody>
          <a:bodyPr wrap="square">
            <a:spAutoFit/>
          </a:bodyPr>
          <a:lstStyle/>
          <a:p>
            <a:r>
              <a:rPr lang="en-US" sz="2400" dirty="0" smtClean="0">
                <a:latin typeface="Centaur" pitchFamily="18" charset="0"/>
              </a:rPr>
              <a:t>The forward osmosis unit design, for the approximately 10 bbl/min unit would consist of a large TFC membrane 16 inch by 40 inch spiral-wound elements </a:t>
            </a:r>
            <a:endParaRPr lang="en-US" sz="2400" dirty="0">
              <a:latin typeface="Centaur" pitchFamily="18" charset="0"/>
            </a:endParaRPr>
          </a:p>
        </p:txBody>
      </p:sp>
      <p:sp>
        <p:nvSpPr>
          <p:cNvPr id="8" name="Rectangle 7"/>
          <p:cNvSpPr/>
          <p:nvPr/>
        </p:nvSpPr>
        <p:spPr>
          <a:xfrm>
            <a:off x="304800" y="2971800"/>
            <a:ext cx="6096000" cy="2677656"/>
          </a:xfrm>
          <a:prstGeom prst="rect">
            <a:avLst/>
          </a:prstGeom>
        </p:spPr>
        <p:txBody>
          <a:bodyPr wrap="square">
            <a:spAutoFit/>
          </a:bodyPr>
          <a:lstStyle/>
          <a:p>
            <a:r>
              <a:rPr lang="en-US" sz="2400" dirty="0" smtClean="0">
                <a:latin typeface="Centaur" pitchFamily="18" charset="0"/>
              </a:rPr>
              <a:t>36% NH</a:t>
            </a:r>
            <a:r>
              <a:rPr lang="en-US" sz="2400" baseline="-25000" dirty="0" smtClean="0">
                <a:latin typeface="Centaur" pitchFamily="18" charset="0"/>
              </a:rPr>
              <a:t>4</a:t>
            </a:r>
            <a:r>
              <a:rPr lang="en-US" sz="2400" dirty="0" smtClean="0">
                <a:latin typeface="Centaur" pitchFamily="18" charset="0"/>
              </a:rPr>
              <a:t>CO</a:t>
            </a:r>
            <a:r>
              <a:rPr lang="en-US" sz="2400" baseline="-25000" dirty="0" smtClean="0">
                <a:latin typeface="Centaur" pitchFamily="18" charset="0"/>
              </a:rPr>
              <a:t>3</a:t>
            </a:r>
            <a:r>
              <a:rPr lang="en-US" sz="2400" dirty="0" smtClean="0">
                <a:latin typeface="Centaur" pitchFamily="18" charset="0"/>
              </a:rPr>
              <a:t> draw solution is pumped into the unit using a ½ to ¾ horsepower, 1.8 bbl/min centrifugal transfer pump.</a:t>
            </a:r>
          </a:p>
          <a:p>
            <a:r>
              <a:rPr lang="en-US" sz="2400" dirty="0" smtClean="0">
                <a:latin typeface="Centaur" pitchFamily="18" charset="0"/>
              </a:rPr>
              <a:t> The entire system which consists of pumps and ancillary equipment (lights, trailer , etc) would be powered by a 25 kilowatt cell, but in our case, we would generate this needed power from the system. </a:t>
            </a:r>
            <a:endParaRPr lang="en-US" sz="2400" dirty="0">
              <a:latin typeface="Centaur" pitchFamily="18" charset="0"/>
            </a:endParaRPr>
          </a:p>
        </p:txBody>
      </p:sp>
      <p:sp>
        <p:nvSpPr>
          <p:cNvPr id="44033" name="Rectangle 1"/>
          <p:cNvSpPr>
            <a:spLocks noChangeArrowheads="1"/>
          </p:cNvSpPr>
          <p:nvPr/>
        </p:nvSpPr>
        <p:spPr bwMode="auto">
          <a:xfrm>
            <a:off x="1600200" y="5562600"/>
            <a:ext cx="7239000" cy="120032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Centaur" pitchFamily="18" charset="0"/>
                <a:ea typeface="Times New Roman" pitchFamily="18" charset="0"/>
                <a:cs typeface="Times New Roman" pitchFamily="18" charset="0"/>
              </a:rPr>
              <a:t>The 10 bbl/min FO unit can be effectively operated by a single person, or for efficiency, two operators (each taking a 12 hour shift) will be on location.</a:t>
            </a:r>
            <a:endParaRPr kumimoji="0" lang="en-US" sz="2400" b="0" i="0" u="none" strike="noStrike" cap="none" normalizeH="0" baseline="0" dirty="0" smtClean="0">
              <a:ln>
                <a:noFill/>
              </a:ln>
              <a:solidFill>
                <a:schemeClr val="tx1"/>
              </a:solidFill>
              <a:effectLst/>
              <a:latin typeface="Centaur" pitchFamily="18" charset="0"/>
              <a:cs typeface="Arial" pitchFamily="34" charset="0"/>
            </a:endParaRPr>
          </a:p>
        </p:txBody>
      </p:sp>
    </p:spTree>
    <p:extLst>
      <p:ext uri="{BB962C8B-B14F-4D97-AF65-F5344CB8AC3E}">
        <p14:creationId xmlns:p14="http://schemas.microsoft.com/office/powerpoint/2010/main" val="179863978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
          <p:cNvGrpSpPr/>
          <p:nvPr/>
        </p:nvGrpSpPr>
        <p:grpSpPr>
          <a:xfrm>
            <a:off x="6858000" y="228600"/>
            <a:ext cx="1904999" cy="847996"/>
            <a:chOff x="6858000" y="228600"/>
            <a:chExt cx="1904999" cy="847996"/>
          </a:xfrm>
        </p:grpSpPr>
        <p:pic>
          <p:nvPicPr>
            <p:cNvPr id="7" name="Picture 6" descr="C:\Documents and Settings\kzs145\Desktop\psu_wht.emf"/>
            <p:cNvPicPr>
              <a:picLocks noChangeAspect="1" noChangeArrowheads="1"/>
            </p:cNvPicPr>
            <p:nvPr/>
          </p:nvPicPr>
          <p:blipFill>
            <a:blip r:embed="rId2" cstate="print"/>
            <a:srcRect/>
            <a:stretch>
              <a:fillRect/>
            </a:stretch>
          </p:blipFill>
          <p:spPr bwMode="auto">
            <a:xfrm>
              <a:off x="6858000" y="228600"/>
              <a:ext cx="1904999" cy="847996"/>
            </a:xfrm>
            <a:prstGeom prst="rect">
              <a:avLst/>
            </a:prstGeom>
            <a:noFill/>
            <a:ln w="9525">
              <a:noFill/>
              <a:miter lim="800000"/>
              <a:headEnd/>
              <a:tailEnd/>
            </a:ln>
          </p:spPr>
        </p:pic>
        <p:sp>
          <p:nvSpPr>
            <p:cNvPr id="3" name="TextBox 2"/>
            <p:cNvSpPr txBox="1"/>
            <p:nvPr/>
          </p:nvSpPr>
          <p:spPr>
            <a:xfrm>
              <a:off x="8001000" y="468868"/>
              <a:ext cx="745717" cy="261610"/>
            </a:xfrm>
            <a:prstGeom prst="rect">
              <a:avLst/>
            </a:prstGeom>
            <a:noFill/>
          </p:spPr>
          <p:txBody>
            <a:bodyPr wrap="none" rtlCol="0">
              <a:spAutoFit/>
            </a:bodyPr>
            <a:lstStyle/>
            <a:p>
              <a:r>
                <a:rPr lang="en-US" sz="1100" b="1" dirty="0" smtClean="0">
                  <a:solidFill>
                    <a:schemeClr val="bg1"/>
                  </a:solidFill>
                  <a:latin typeface="Book Antiqua" pitchFamily="18" charset="0"/>
                </a:rPr>
                <a:t>EME 580</a:t>
              </a:r>
              <a:endParaRPr lang="en-US" sz="1100" b="1" dirty="0">
                <a:solidFill>
                  <a:schemeClr val="bg1"/>
                </a:solidFill>
                <a:latin typeface="Book Antiqua" pitchFamily="18" charset="0"/>
              </a:endParaRPr>
            </a:p>
          </p:txBody>
        </p:sp>
      </p:grpSp>
      <p:sp>
        <p:nvSpPr>
          <p:cNvPr id="10" name="Rectangle 9"/>
          <p:cNvSpPr/>
          <p:nvPr/>
        </p:nvSpPr>
        <p:spPr>
          <a:xfrm>
            <a:off x="152400" y="605135"/>
            <a:ext cx="4421660" cy="461665"/>
          </a:xfrm>
          <a:prstGeom prst="rect">
            <a:avLst/>
          </a:prstGeom>
        </p:spPr>
        <p:txBody>
          <a:bodyPr wrap="none">
            <a:spAutoFit/>
          </a:bodyPr>
          <a:lstStyle/>
          <a:p>
            <a:r>
              <a:rPr lang="en-US" sz="2400" b="1" dirty="0" smtClean="0">
                <a:solidFill>
                  <a:schemeClr val="bg1"/>
                </a:solidFill>
                <a:latin typeface="Centaur" pitchFamily="18" charset="0"/>
              </a:rPr>
              <a:t>Benefit of the Forward Osmosis Unit:</a:t>
            </a:r>
            <a:endParaRPr lang="en-US" sz="2400" dirty="0">
              <a:solidFill>
                <a:schemeClr val="bg1"/>
              </a:solidFill>
              <a:latin typeface="Centaur" pitchFamily="18" charset="0"/>
            </a:endParaRPr>
          </a:p>
        </p:txBody>
      </p:sp>
      <p:sp>
        <p:nvSpPr>
          <p:cNvPr id="48129" name="Rectangle 1"/>
          <p:cNvSpPr>
            <a:spLocks noChangeArrowheads="1"/>
          </p:cNvSpPr>
          <p:nvPr/>
        </p:nvSpPr>
        <p:spPr bwMode="auto">
          <a:xfrm>
            <a:off x="457200" y="1724442"/>
            <a:ext cx="8382000" cy="378565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smtClean="0">
                <a:ln>
                  <a:noFill/>
                </a:ln>
                <a:solidFill>
                  <a:schemeClr val="tx1"/>
                </a:solidFill>
                <a:effectLst/>
                <a:latin typeface="Centaur" pitchFamily="18" charset="0"/>
                <a:ea typeface="Times New Roman" pitchFamily="18" charset="0"/>
                <a:cs typeface="Times New Roman" pitchFamily="18" charset="0"/>
              </a:rPr>
              <a:t>The forward osmosis reclamation process satisfies the following conditions for practical and  cost-effective  waste  reclamation  process: </a:t>
            </a:r>
          </a:p>
          <a:p>
            <a:pPr marL="0" marR="0" lvl="0" indent="0" algn="just"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dirty="0" smtClean="0">
              <a:ln>
                <a:noFill/>
              </a:ln>
              <a:solidFill>
                <a:schemeClr val="tx1"/>
              </a:solidFill>
              <a:effectLst/>
              <a:latin typeface="Centaur" pitchFamily="18" charset="0"/>
              <a:cs typeface="Arial" pitchFamily="34" charset="0"/>
            </a:endParaRPr>
          </a:p>
          <a:p>
            <a:pPr marL="177800" marR="0" lvl="0" indent="-177800" algn="just" defTabSz="914400" rtl="0" eaLnBrk="0" fontAlgn="base" latinLnBrk="0" hangingPunct="0">
              <a:lnSpc>
                <a:spcPct val="100000"/>
              </a:lnSpc>
              <a:spcBef>
                <a:spcPct val="0"/>
              </a:spcBef>
              <a:spcAft>
                <a:spcPct val="0"/>
              </a:spcAft>
              <a:buClrTx/>
              <a:buSzTx/>
              <a:buFont typeface="Wingdings" pitchFamily="2" charset="2"/>
              <a:buChar char="Ø"/>
              <a:tabLst/>
            </a:pPr>
            <a:r>
              <a:rPr kumimoji="0" lang="en-US" sz="2000" b="0" i="0" u="none" strike="noStrike" cap="none" normalizeH="0" baseline="0" dirty="0" smtClean="0">
                <a:ln>
                  <a:noFill/>
                </a:ln>
                <a:solidFill>
                  <a:schemeClr val="tx1"/>
                </a:solidFill>
                <a:effectLst/>
                <a:latin typeface="Centaur" pitchFamily="18" charset="0"/>
                <a:ea typeface="Times New Roman" pitchFamily="18" charset="0"/>
                <a:cs typeface="Times New Roman" pitchFamily="18" charset="0"/>
              </a:rPr>
              <a:t>the amount or volume  of  ‘new’  freshwater  required  for completion fluid is greatly reduced, </a:t>
            </a:r>
            <a:endParaRPr kumimoji="0" lang="en-US" sz="2000" b="0" i="0" u="none" strike="noStrike" cap="none" normalizeH="0" baseline="0" dirty="0" smtClean="0">
              <a:ln>
                <a:noFill/>
              </a:ln>
              <a:solidFill>
                <a:schemeClr val="tx1"/>
              </a:solidFill>
              <a:effectLst/>
              <a:latin typeface="Centaur" pitchFamily="18" charset="0"/>
              <a:cs typeface="Arial" pitchFamily="34" charset="0"/>
            </a:endParaRPr>
          </a:p>
          <a:p>
            <a:pPr marL="177800" marR="0" lvl="0" indent="-177800" algn="just" defTabSz="914400" rtl="0" eaLnBrk="0" fontAlgn="base" latinLnBrk="0" hangingPunct="0">
              <a:lnSpc>
                <a:spcPct val="100000"/>
              </a:lnSpc>
              <a:spcBef>
                <a:spcPct val="0"/>
              </a:spcBef>
              <a:spcAft>
                <a:spcPct val="0"/>
              </a:spcAft>
              <a:buClrTx/>
              <a:buSzTx/>
              <a:buFont typeface="Wingdings" pitchFamily="2" charset="2"/>
              <a:buChar char="Ø"/>
              <a:tabLst/>
            </a:pPr>
            <a:r>
              <a:rPr kumimoji="0" lang="en-US" sz="2000" b="0" i="0" u="none" strike="noStrike" cap="none" normalizeH="0" baseline="0" dirty="0" smtClean="0">
                <a:ln>
                  <a:noFill/>
                </a:ln>
                <a:solidFill>
                  <a:schemeClr val="tx1"/>
                </a:solidFill>
                <a:effectLst/>
                <a:latin typeface="Centaur" pitchFamily="18" charset="0"/>
                <a:ea typeface="Times New Roman" pitchFamily="18" charset="0"/>
                <a:cs typeface="Times New Roman" pitchFamily="18" charset="0"/>
              </a:rPr>
              <a:t>no new waste streams are created, </a:t>
            </a:r>
            <a:endParaRPr kumimoji="0" lang="en-US" sz="2000" b="0" i="0" u="none" strike="noStrike" cap="none" normalizeH="0" baseline="0" dirty="0" smtClean="0">
              <a:ln>
                <a:noFill/>
              </a:ln>
              <a:solidFill>
                <a:schemeClr val="tx1"/>
              </a:solidFill>
              <a:effectLst/>
              <a:latin typeface="Centaur" pitchFamily="18" charset="0"/>
              <a:cs typeface="Arial" pitchFamily="34" charset="0"/>
            </a:endParaRPr>
          </a:p>
          <a:p>
            <a:pPr marL="177800" marR="0" lvl="0" indent="-177800" algn="just" defTabSz="914400" rtl="0" eaLnBrk="0" fontAlgn="base" latinLnBrk="0" hangingPunct="0">
              <a:lnSpc>
                <a:spcPct val="100000"/>
              </a:lnSpc>
              <a:spcBef>
                <a:spcPct val="0"/>
              </a:spcBef>
              <a:spcAft>
                <a:spcPct val="0"/>
              </a:spcAft>
              <a:buClrTx/>
              <a:buSzTx/>
              <a:buFont typeface="Wingdings" pitchFamily="2" charset="2"/>
              <a:buChar char="Ø"/>
              <a:tabLst/>
            </a:pPr>
            <a:r>
              <a:rPr kumimoji="0" lang="en-US" sz="2000" b="0" i="0" u="none" strike="noStrike" cap="none" normalizeH="0" baseline="0" dirty="0" smtClean="0">
                <a:ln>
                  <a:noFill/>
                </a:ln>
                <a:solidFill>
                  <a:schemeClr val="tx1"/>
                </a:solidFill>
                <a:effectLst/>
                <a:latin typeface="Centaur" pitchFamily="18" charset="0"/>
                <a:ea typeface="Times New Roman" pitchFamily="18" charset="0"/>
                <a:cs typeface="Times New Roman" pitchFamily="18" charset="0"/>
              </a:rPr>
              <a:t>the volume of drilling waste to be disposed of is reduced, </a:t>
            </a:r>
            <a:endParaRPr kumimoji="0" lang="en-US" sz="2000" b="0" i="0" u="none" strike="noStrike" cap="none" normalizeH="0" baseline="0" dirty="0" smtClean="0">
              <a:ln>
                <a:noFill/>
              </a:ln>
              <a:solidFill>
                <a:schemeClr val="tx1"/>
              </a:solidFill>
              <a:effectLst/>
              <a:latin typeface="Centaur" pitchFamily="18" charset="0"/>
              <a:cs typeface="Arial" pitchFamily="34" charset="0"/>
            </a:endParaRPr>
          </a:p>
          <a:p>
            <a:pPr marL="177800" marR="0" lvl="0" indent="-177800" algn="just" defTabSz="914400" rtl="0" eaLnBrk="0" fontAlgn="base" latinLnBrk="0" hangingPunct="0">
              <a:lnSpc>
                <a:spcPct val="100000"/>
              </a:lnSpc>
              <a:spcBef>
                <a:spcPct val="0"/>
              </a:spcBef>
              <a:spcAft>
                <a:spcPct val="0"/>
              </a:spcAft>
              <a:buClrTx/>
              <a:buSzTx/>
              <a:buFont typeface="Wingdings" pitchFamily="2" charset="2"/>
              <a:buChar char="Ø"/>
              <a:tabLst/>
            </a:pPr>
            <a:r>
              <a:rPr kumimoji="0" lang="en-US" sz="2000" b="0" i="0" u="none" strike="noStrike" cap="none" normalizeH="0" baseline="0" dirty="0" smtClean="0">
                <a:ln>
                  <a:noFill/>
                </a:ln>
                <a:solidFill>
                  <a:schemeClr val="tx1"/>
                </a:solidFill>
                <a:effectLst/>
                <a:latin typeface="Centaur" pitchFamily="18" charset="0"/>
                <a:ea typeface="Times New Roman" pitchFamily="18" charset="0"/>
                <a:cs typeface="Times New Roman" pitchFamily="18" charset="0"/>
              </a:rPr>
              <a:t>an otherwise wasted chemical energy source is utilized to reclaim the reserve pit waste water, and </a:t>
            </a:r>
            <a:endParaRPr kumimoji="0" lang="en-US" sz="2000" b="0" i="0" u="none" strike="noStrike" cap="none" normalizeH="0" baseline="0" dirty="0" smtClean="0">
              <a:ln>
                <a:noFill/>
              </a:ln>
              <a:solidFill>
                <a:schemeClr val="tx1"/>
              </a:solidFill>
              <a:effectLst/>
              <a:latin typeface="Centaur" pitchFamily="18" charset="0"/>
              <a:cs typeface="Arial" pitchFamily="34" charset="0"/>
            </a:endParaRPr>
          </a:p>
          <a:p>
            <a:pPr marL="177800" marR="0" lvl="0" indent="-177800" algn="just" defTabSz="914400" rtl="0" eaLnBrk="0" fontAlgn="base" latinLnBrk="0" hangingPunct="0">
              <a:lnSpc>
                <a:spcPct val="100000"/>
              </a:lnSpc>
              <a:spcBef>
                <a:spcPct val="0"/>
              </a:spcBef>
              <a:spcAft>
                <a:spcPct val="0"/>
              </a:spcAft>
              <a:buClrTx/>
              <a:buSzTx/>
              <a:buFont typeface="Wingdings" pitchFamily="2" charset="2"/>
              <a:buChar char="Ø"/>
              <a:tabLst/>
            </a:pPr>
            <a:r>
              <a:rPr kumimoji="0" lang="en-US" sz="2000" b="0" i="0" u="none" strike="noStrike" cap="none" normalizeH="0" baseline="0" dirty="0" smtClean="0">
                <a:ln>
                  <a:noFill/>
                </a:ln>
                <a:solidFill>
                  <a:schemeClr val="tx1"/>
                </a:solidFill>
                <a:effectLst/>
                <a:latin typeface="Centaur" pitchFamily="18" charset="0"/>
                <a:ea typeface="Times New Roman" pitchFamily="18" charset="0"/>
                <a:cs typeface="Times New Roman" pitchFamily="18" charset="0"/>
              </a:rPr>
              <a:t>the system is operated on the well location without disrupting normal operational practices, which reduces the operator’s overall logistical concerns and environmental exposure.</a:t>
            </a:r>
            <a:endParaRPr kumimoji="0" lang="en-US" sz="2000" b="0" i="0" u="none" strike="noStrike" cap="none" normalizeH="0" baseline="0" dirty="0" smtClean="0">
              <a:ln>
                <a:noFill/>
              </a:ln>
              <a:solidFill>
                <a:schemeClr val="tx1"/>
              </a:solidFill>
              <a:effectLst/>
              <a:latin typeface="Centaur" pitchFamily="18" charset="0"/>
              <a:cs typeface="Arial" pitchFamily="34" charset="0"/>
            </a:endParaRPr>
          </a:p>
        </p:txBody>
      </p:sp>
    </p:spTree>
    <p:extLst>
      <p:ext uri="{BB962C8B-B14F-4D97-AF65-F5344CB8AC3E}">
        <p14:creationId xmlns:p14="http://schemas.microsoft.com/office/powerpoint/2010/main" val="179863978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48129">
                                            <p:txEl>
                                              <p:pRg st="0" end="0"/>
                                            </p:txEl>
                                          </p:spTgt>
                                        </p:tgtEl>
                                        <p:attrNameLst>
                                          <p:attrName>style.visibility</p:attrName>
                                        </p:attrNameLst>
                                      </p:cBhvr>
                                      <p:to>
                                        <p:strVal val="visible"/>
                                      </p:to>
                                    </p:set>
                                    <p:animEffect transition="in" filter="diamond(in)">
                                      <p:cBhvr>
                                        <p:cTn id="7" dur="2000"/>
                                        <p:tgtEl>
                                          <p:spTgt spid="4812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0" presetClass="entr" presetSubtype="0" fill="hold" nodeType="clickEffect">
                                  <p:stCondLst>
                                    <p:cond delay="0"/>
                                  </p:stCondLst>
                                  <p:childTnLst>
                                    <p:set>
                                      <p:cBhvr>
                                        <p:cTn id="11" dur="1" fill="hold">
                                          <p:stCondLst>
                                            <p:cond delay="0"/>
                                          </p:stCondLst>
                                        </p:cTn>
                                        <p:tgtEl>
                                          <p:spTgt spid="48129">
                                            <p:txEl>
                                              <p:pRg st="2" end="2"/>
                                            </p:txEl>
                                          </p:spTgt>
                                        </p:tgtEl>
                                        <p:attrNameLst>
                                          <p:attrName>style.visibility</p:attrName>
                                        </p:attrNameLst>
                                      </p:cBhvr>
                                      <p:to>
                                        <p:strVal val="visible"/>
                                      </p:to>
                                    </p:set>
                                    <p:animEffect transition="in" filter="fade">
                                      <p:cBhvr>
                                        <p:cTn id="12" dur="800" decel="100000"/>
                                        <p:tgtEl>
                                          <p:spTgt spid="48129">
                                            <p:txEl>
                                              <p:pRg st="2" end="2"/>
                                            </p:txEl>
                                          </p:spTgt>
                                        </p:tgtEl>
                                      </p:cBhvr>
                                    </p:animEffect>
                                    <p:anim calcmode="lin" valueType="num">
                                      <p:cBhvr>
                                        <p:cTn id="13" dur="800" decel="100000" fill="hold"/>
                                        <p:tgtEl>
                                          <p:spTgt spid="48129">
                                            <p:txEl>
                                              <p:pRg st="2" end="2"/>
                                            </p:txEl>
                                          </p:spTgt>
                                        </p:tgtEl>
                                        <p:attrNameLst>
                                          <p:attrName>style.rotation</p:attrName>
                                        </p:attrNameLst>
                                      </p:cBhvr>
                                      <p:tavLst>
                                        <p:tav tm="0">
                                          <p:val>
                                            <p:fltVal val="-90"/>
                                          </p:val>
                                        </p:tav>
                                        <p:tav tm="100000">
                                          <p:val>
                                            <p:fltVal val="0"/>
                                          </p:val>
                                        </p:tav>
                                      </p:tavLst>
                                    </p:anim>
                                    <p:anim calcmode="lin" valueType="num">
                                      <p:cBhvr>
                                        <p:cTn id="14" dur="800" decel="100000" fill="hold"/>
                                        <p:tgtEl>
                                          <p:spTgt spid="48129">
                                            <p:txEl>
                                              <p:pRg st="2" end="2"/>
                                            </p:txEl>
                                          </p:spTgt>
                                        </p:tgtEl>
                                        <p:attrNameLst>
                                          <p:attrName>ppt_x</p:attrName>
                                        </p:attrNameLst>
                                      </p:cBhvr>
                                      <p:tavLst>
                                        <p:tav tm="0">
                                          <p:val>
                                            <p:strVal val="#ppt_x+0.4"/>
                                          </p:val>
                                        </p:tav>
                                        <p:tav tm="100000">
                                          <p:val>
                                            <p:strVal val="#ppt_x-0.05"/>
                                          </p:val>
                                        </p:tav>
                                      </p:tavLst>
                                    </p:anim>
                                    <p:anim calcmode="lin" valueType="num">
                                      <p:cBhvr>
                                        <p:cTn id="15" dur="800" decel="100000" fill="hold"/>
                                        <p:tgtEl>
                                          <p:spTgt spid="48129">
                                            <p:txEl>
                                              <p:pRg st="2" end="2"/>
                                            </p:txEl>
                                          </p:spTgt>
                                        </p:tgtEl>
                                        <p:attrNameLst>
                                          <p:attrName>ppt_y</p:attrName>
                                        </p:attrNameLst>
                                      </p:cBhvr>
                                      <p:tavLst>
                                        <p:tav tm="0">
                                          <p:val>
                                            <p:strVal val="#ppt_y-0.4"/>
                                          </p:val>
                                        </p:tav>
                                        <p:tav tm="100000">
                                          <p:val>
                                            <p:strVal val="#ppt_y+0.1"/>
                                          </p:val>
                                        </p:tav>
                                      </p:tavLst>
                                    </p:anim>
                                    <p:anim calcmode="lin" valueType="num">
                                      <p:cBhvr>
                                        <p:cTn id="16" dur="200" accel="100000" fill="hold">
                                          <p:stCondLst>
                                            <p:cond delay="800"/>
                                          </p:stCondLst>
                                        </p:cTn>
                                        <p:tgtEl>
                                          <p:spTgt spid="48129">
                                            <p:txEl>
                                              <p:pRg st="2" end="2"/>
                                            </p:txEl>
                                          </p:spTgt>
                                        </p:tgtEl>
                                        <p:attrNameLst>
                                          <p:attrName>ppt_x</p:attrName>
                                        </p:attrNameLst>
                                      </p:cBhvr>
                                      <p:tavLst>
                                        <p:tav tm="0">
                                          <p:val>
                                            <p:strVal val="#ppt_x-0.05"/>
                                          </p:val>
                                        </p:tav>
                                        <p:tav tm="100000">
                                          <p:val>
                                            <p:strVal val="#ppt_x"/>
                                          </p:val>
                                        </p:tav>
                                      </p:tavLst>
                                    </p:anim>
                                    <p:anim calcmode="lin" valueType="num">
                                      <p:cBhvr>
                                        <p:cTn id="17" dur="200" accel="100000" fill="hold">
                                          <p:stCondLst>
                                            <p:cond delay="800"/>
                                          </p:stCondLst>
                                        </p:cTn>
                                        <p:tgtEl>
                                          <p:spTgt spid="48129">
                                            <p:txEl>
                                              <p:pRg st="2" end="2"/>
                                            </p:txEl>
                                          </p:spTgt>
                                        </p:tgtEl>
                                        <p:attrNameLst>
                                          <p:attrName>ppt_y</p:attrName>
                                        </p:attrNameLst>
                                      </p:cBhvr>
                                      <p:tavLst>
                                        <p:tav tm="0">
                                          <p:val>
                                            <p:strVal val="#ppt_y+0.1"/>
                                          </p:val>
                                        </p:tav>
                                        <p:tav tm="100000">
                                          <p:val>
                                            <p:strVal val="#ppt_y"/>
                                          </p:val>
                                        </p:tav>
                                      </p:tavLst>
                                    </p:anim>
                                  </p:childTnLst>
                                </p:cTn>
                              </p:par>
                              <p:par>
                                <p:cTn id="18" presetID="30" presetClass="entr" presetSubtype="0" fill="hold" nodeType="withEffect">
                                  <p:stCondLst>
                                    <p:cond delay="0"/>
                                  </p:stCondLst>
                                  <p:childTnLst>
                                    <p:set>
                                      <p:cBhvr>
                                        <p:cTn id="19" dur="1" fill="hold">
                                          <p:stCondLst>
                                            <p:cond delay="0"/>
                                          </p:stCondLst>
                                        </p:cTn>
                                        <p:tgtEl>
                                          <p:spTgt spid="48129">
                                            <p:txEl>
                                              <p:pRg st="3" end="3"/>
                                            </p:txEl>
                                          </p:spTgt>
                                        </p:tgtEl>
                                        <p:attrNameLst>
                                          <p:attrName>style.visibility</p:attrName>
                                        </p:attrNameLst>
                                      </p:cBhvr>
                                      <p:to>
                                        <p:strVal val="visible"/>
                                      </p:to>
                                    </p:set>
                                    <p:animEffect transition="in" filter="fade">
                                      <p:cBhvr>
                                        <p:cTn id="20" dur="800" decel="100000"/>
                                        <p:tgtEl>
                                          <p:spTgt spid="48129">
                                            <p:txEl>
                                              <p:pRg st="3" end="3"/>
                                            </p:txEl>
                                          </p:spTgt>
                                        </p:tgtEl>
                                      </p:cBhvr>
                                    </p:animEffect>
                                    <p:anim calcmode="lin" valueType="num">
                                      <p:cBhvr>
                                        <p:cTn id="21" dur="800" decel="100000" fill="hold"/>
                                        <p:tgtEl>
                                          <p:spTgt spid="48129">
                                            <p:txEl>
                                              <p:pRg st="3" end="3"/>
                                            </p:txEl>
                                          </p:spTgt>
                                        </p:tgtEl>
                                        <p:attrNameLst>
                                          <p:attrName>style.rotation</p:attrName>
                                        </p:attrNameLst>
                                      </p:cBhvr>
                                      <p:tavLst>
                                        <p:tav tm="0">
                                          <p:val>
                                            <p:fltVal val="-90"/>
                                          </p:val>
                                        </p:tav>
                                        <p:tav tm="100000">
                                          <p:val>
                                            <p:fltVal val="0"/>
                                          </p:val>
                                        </p:tav>
                                      </p:tavLst>
                                    </p:anim>
                                    <p:anim calcmode="lin" valueType="num">
                                      <p:cBhvr>
                                        <p:cTn id="22" dur="800" decel="100000" fill="hold"/>
                                        <p:tgtEl>
                                          <p:spTgt spid="48129">
                                            <p:txEl>
                                              <p:pRg st="3" end="3"/>
                                            </p:txEl>
                                          </p:spTgt>
                                        </p:tgtEl>
                                        <p:attrNameLst>
                                          <p:attrName>ppt_x</p:attrName>
                                        </p:attrNameLst>
                                      </p:cBhvr>
                                      <p:tavLst>
                                        <p:tav tm="0">
                                          <p:val>
                                            <p:strVal val="#ppt_x+0.4"/>
                                          </p:val>
                                        </p:tav>
                                        <p:tav tm="100000">
                                          <p:val>
                                            <p:strVal val="#ppt_x-0.05"/>
                                          </p:val>
                                        </p:tav>
                                      </p:tavLst>
                                    </p:anim>
                                    <p:anim calcmode="lin" valueType="num">
                                      <p:cBhvr>
                                        <p:cTn id="23" dur="800" decel="100000" fill="hold"/>
                                        <p:tgtEl>
                                          <p:spTgt spid="48129">
                                            <p:txEl>
                                              <p:pRg st="3" end="3"/>
                                            </p:txEl>
                                          </p:spTgt>
                                        </p:tgtEl>
                                        <p:attrNameLst>
                                          <p:attrName>ppt_y</p:attrName>
                                        </p:attrNameLst>
                                      </p:cBhvr>
                                      <p:tavLst>
                                        <p:tav tm="0">
                                          <p:val>
                                            <p:strVal val="#ppt_y-0.4"/>
                                          </p:val>
                                        </p:tav>
                                        <p:tav tm="100000">
                                          <p:val>
                                            <p:strVal val="#ppt_y+0.1"/>
                                          </p:val>
                                        </p:tav>
                                      </p:tavLst>
                                    </p:anim>
                                    <p:anim calcmode="lin" valueType="num">
                                      <p:cBhvr>
                                        <p:cTn id="24" dur="200" accel="100000" fill="hold">
                                          <p:stCondLst>
                                            <p:cond delay="800"/>
                                          </p:stCondLst>
                                        </p:cTn>
                                        <p:tgtEl>
                                          <p:spTgt spid="48129">
                                            <p:txEl>
                                              <p:pRg st="3" end="3"/>
                                            </p:txEl>
                                          </p:spTgt>
                                        </p:tgtEl>
                                        <p:attrNameLst>
                                          <p:attrName>ppt_x</p:attrName>
                                        </p:attrNameLst>
                                      </p:cBhvr>
                                      <p:tavLst>
                                        <p:tav tm="0">
                                          <p:val>
                                            <p:strVal val="#ppt_x-0.05"/>
                                          </p:val>
                                        </p:tav>
                                        <p:tav tm="100000">
                                          <p:val>
                                            <p:strVal val="#ppt_x"/>
                                          </p:val>
                                        </p:tav>
                                      </p:tavLst>
                                    </p:anim>
                                    <p:anim calcmode="lin" valueType="num">
                                      <p:cBhvr>
                                        <p:cTn id="25" dur="200" accel="100000" fill="hold">
                                          <p:stCondLst>
                                            <p:cond delay="800"/>
                                          </p:stCondLst>
                                        </p:cTn>
                                        <p:tgtEl>
                                          <p:spTgt spid="48129">
                                            <p:txEl>
                                              <p:pRg st="3" end="3"/>
                                            </p:txEl>
                                          </p:spTgt>
                                        </p:tgtEl>
                                        <p:attrNameLst>
                                          <p:attrName>ppt_y</p:attrName>
                                        </p:attrNameLst>
                                      </p:cBhvr>
                                      <p:tavLst>
                                        <p:tav tm="0">
                                          <p:val>
                                            <p:strVal val="#ppt_y+0.1"/>
                                          </p:val>
                                        </p:tav>
                                        <p:tav tm="100000">
                                          <p:val>
                                            <p:strVal val="#ppt_y"/>
                                          </p:val>
                                        </p:tav>
                                      </p:tavLst>
                                    </p:anim>
                                  </p:childTnLst>
                                </p:cTn>
                              </p:par>
                              <p:par>
                                <p:cTn id="26" presetID="30" presetClass="entr" presetSubtype="0" fill="hold" nodeType="withEffect">
                                  <p:stCondLst>
                                    <p:cond delay="0"/>
                                  </p:stCondLst>
                                  <p:childTnLst>
                                    <p:set>
                                      <p:cBhvr>
                                        <p:cTn id="27" dur="1" fill="hold">
                                          <p:stCondLst>
                                            <p:cond delay="0"/>
                                          </p:stCondLst>
                                        </p:cTn>
                                        <p:tgtEl>
                                          <p:spTgt spid="48129">
                                            <p:txEl>
                                              <p:pRg st="4" end="4"/>
                                            </p:txEl>
                                          </p:spTgt>
                                        </p:tgtEl>
                                        <p:attrNameLst>
                                          <p:attrName>style.visibility</p:attrName>
                                        </p:attrNameLst>
                                      </p:cBhvr>
                                      <p:to>
                                        <p:strVal val="visible"/>
                                      </p:to>
                                    </p:set>
                                    <p:animEffect transition="in" filter="fade">
                                      <p:cBhvr>
                                        <p:cTn id="28" dur="800" decel="100000"/>
                                        <p:tgtEl>
                                          <p:spTgt spid="48129">
                                            <p:txEl>
                                              <p:pRg st="4" end="4"/>
                                            </p:txEl>
                                          </p:spTgt>
                                        </p:tgtEl>
                                      </p:cBhvr>
                                    </p:animEffect>
                                    <p:anim calcmode="lin" valueType="num">
                                      <p:cBhvr>
                                        <p:cTn id="29" dur="800" decel="100000" fill="hold"/>
                                        <p:tgtEl>
                                          <p:spTgt spid="48129">
                                            <p:txEl>
                                              <p:pRg st="4" end="4"/>
                                            </p:txEl>
                                          </p:spTgt>
                                        </p:tgtEl>
                                        <p:attrNameLst>
                                          <p:attrName>style.rotation</p:attrName>
                                        </p:attrNameLst>
                                      </p:cBhvr>
                                      <p:tavLst>
                                        <p:tav tm="0">
                                          <p:val>
                                            <p:fltVal val="-90"/>
                                          </p:val>
                                        </p:tav>
                                        <p:tav tm="100000">
                                          <p:val>
                                            <p:fltVal val="0"/>
                                          </p:val>
                                        </p:tav>
                                      </p:tavLst>
                                    </p:anim>
                                    <p:anim calcmode="lin" valueType="num">
                                      <p:cBhvr>
                                        <p:cTn id="30" dur="800" decel="100000" fill="hold"/>
                                        <p:tgtEl>
                                          <p:spTgt spid="48129">
                                            <p:txEl>
                                              <p:pRg st="4" end="4"/>
                                            </p:txEl>
                                          </p:spTgt>
                                        </p:tgtEl>
                                        <p:attrNameLst>
                                          <p:attrName>ppt_x</p:attrName>
                                        </p:attrNameLst>
                                      </p:cBhvr>
                                      <p:tavLst>
                                        <p:tav tm="0">
                                          <p:val>
                                            <p:strVal val="#ppt_x+0.4"/>
                                          </p:val>
                                        </p:tav>
                                        <p:tav tm="100000">
                                          <p:val>
                                            <p:strVal val="#ppt_x-0.05"/>
                                          </p:val>
                                        </p:tav>
                                      </p:tavLst>
                                    </p:anim>
                                    <p:anim calcmode="lin" valueType="num">
                                      <p:cBhvr>
                                        <p:cTn id="31" dur="800" decel="100000" fill="hold"/>
                                        <p:tgtEl>
                                          <p:spTgt spid="48129">
                                            <p:txEl>
                                              <p:pRg st="4" end="4"/>
                                            </p:txEl>
                                          </p:spTgt>
                                        </p:tgtEl>
                                        <p:attrNameLst>
                                          <p:attrName>ppt_y</p:attrName>
                                        </p:attrNameLst>
                                      </p:cBhvr>
                                      <p:tavLst>
                                        <p:tav tm="0">
                                          <p:val>
                                            <p:strVal val="#ppt_y-0.4"/>
                                          </p:val>
                                        </p:tav>
                                        <p:tav tm="100000">
                                          <p:val>
                                            <p:strVal val="#ppt_y+0.1"/>
                                          </p:val>
                                        </p:tav>
                                      </p:tavLst>
                                    </p:anim>
                                    <p:anim calcmode="lin" valueType="num">
                                      <p:cBhvr>
                                        <p:cTn id="32" dur="200" accel="100000" fill="hold">
                                          <p:stCondLst>
                                            <p:cond delay="800"/>
                                          </p:stCondLst>
                                        </p:cTn>
                                        <p:tgtEl>
                                          <p:spTgt spid="48129">
                                            <p:txEl>
                                              <p:pRg st="4" end="4"/>
                                            </p:txEl>
                                          </p:spTgt>
                                        </p:tgtEl>
                                        <p:attrNameLst>
                                          <p:attrName>ppt_x</p:attrName>
                                        </p:attrNameLst>
                                      </p:cBhvr>
                                      <p:tavLst>
                                        <p:tav tm="0">
                                          <p:val>
                                            <p:strVal val="#ppt_x-0.05"/>
                                          </p:val>
                                        </p:tav>
                                        <p:tav tm="100000">
                                          <p:val>
                                            <p:strVal val="#ppt_x"/>
                                          </p:val>
                                        </p:tav>
                                      </p:tavLst>
                                    </p:anim>
                                    <p:anim calcmode="lin" valueType="num">
                                      <p:cBhvr>
                                        <p:cTn id="33" dur="200" accel="100000" fill="hold">
                                          <p:stCondLst>
                                            <p:cond delay="800"/>
                                          </p:stCondLst>
                                        </p:cTn>
                                        <p:tgtEl>
                                          <p:spTgt spid="48129">
                                            <p:txEl>
                                              <p:pRg st="4" end="4"/>
                                            </p:txEl>
                                          </p:spTgt>
                                        </p:tgtEl>
                                        <p:attrNameLst>
                                          <p:attrName>ppt_y</p:attrName>
                                        </p:attrNameLst>
                                      </p:cBhvr>
                                      <p:tavLst>
                                        <p:tav tm="0">
                                          <p:val>
                                            <p:strVal val="#ppt_y+0.1"/>
                                          </p:val>
                                        </p:tav>
                                        <p:tav tm="100000">
                                          <p:val>
                                            <p:strVal val="#ppt_y"/>
                                          </p:val>
                                        </p:tav>
                                      </p:tavLst>
                                    </p:anim>
                                  </p:childTnLst>
                                </p:cTn>
                              </p:par>
                              <p:par>
                                <p:cTn id="34" presetID="30" presetClass="entr" presetSubtype="0" fill="hold" nodeType="withEffect">
                                  <p:stCondLst>
                                    <p:cond delay="0"/>
                                  </p:stCondLst>
                                  <p:childTnLst>
                                    <p:set>
                                      <p:cBhvr>
                                        <p:cTn id="35" dur="1" fill="hold">
                                          <p:stCondLst>
                                            <p:cond delay="0"/>
                                          </p:stCondLst>
                                        </p:cTn>
                                        <p:tgtEl>
                                          <p:spTgt spid="48129">
                                            <p:txEl>
                                              <p:pRg st="5" end="5"/>
                                            </p:txEl>
                                          </p:spTgt>
                                        </p:tgtEl>
                                        <p:attrNameLst>
                                          <p:attrName>style.visibility</p:attrName>
                                        </p:attrNameLst>
                                      </p:cBhvr>
                                      <p:to>
                                        <p:strVal val="visible"/>
                                      </p:to>
                                    </p:set>
                                    <p:animEffect transition="in" filter="fade">
                                      <p:cBhvr>
                                        <p:cTn id="36" dur="800" decel="100000"/>
                                        <p:tgtEl>
                                          <p:spTgt spid="48129">
                                            <p:txEl>
                                              <p:pRg st="5" end="5"/>
                                            </p:txEl>
                                          </p:spTgt>
                                        </p:tgtEl>
                                      </p:cBhvr>
                                    </p:animEffect>
                                    <p:anim calcmode="lin" valueType="num">
                                      <p:cBhvr>
                                        <p:cTn id="37" dur="800" decel="100000" fill="hold"/>
                                        <p:tgtEl>
                                          <p:spTgt spid="48129">
                                            <p:txEl>
                                              <p:pRg st="5" end="5"/>
                                            </p:txEl>
                                          </p:spTgt>
                                        </p:tgtEl>
                                        <p:attrNameLst>
                                          <p:attrName>style.rotation</p:attrName>
                                        </p:attrNameLst>
                                      </p:cBhvr>
                                      <p:tavLst>
                                        <p:tav tm="0">
                                          <p:val>
                                            <p:fltVal val="-90"/>
                                          </p:val>
                                        </p:tav>
                                        <p:tav tm="100000">
                                          <p:val>
                                            <p:fltVal val="0"/>
                                          </p:val>
                                        </p:tav>
                                      </p:tavLst>
                                    </p:anim>
                                    <p:anim calcmode="lin" valueType="num">
                                      <p:cBhvr>
                                        <p:cTn id="38" dur="800" decel="100000" fill="hold"/>
                                        <p:tgtEl>
                                          <p:spTgt spid="48129">
                                            <p:txEl>
                                              <p:pRg st="5" end="5"/>
                                            </p:txEl>
                                          </p:spTgt>
                                        </p:tgtEl>
                                        <p:attrNameLst>
                                          <p:attrName>ppt_x</p:attrName>
                                        </p:attrNameLst>
                                      </p:cBhvr>
                                      <p:tavLst>
                                        <p:tav tm="0">
                                          <p:val>
                                            <p:strVal val="#ppt_x+0.4"/>
                                          </p:val>
                                        </p:tav>
                                        <p:tav tm="100000">
                                          <p:val>
                                            <p:strVal val="#ppt_x-0.05"/>
                                          </p:val>
                                        </p:tav>
                                      </p:tavLst>
                                    </p:anim>
                                    <p:anim calcmode="lin" valueType="num">
                                      <p:cBhvr>
                                        <p:cTn id="39" dur="800" decel="100000" fill="hold"/>
                                        <p:tgtEl>
                                          <p:spTgt spid="48129">
                                            <p:txEl>
                                              <p:pRg st="5" end="5"/>
                                            </p:txEl>
                                          </p:spTgt>
                                        </p:tgtEl>
                                        <p:attrNameLst>
                                          <p:attrName>ppt_y</p:attrName>
                                        </p:attrNameLst>
                                      </p:cBhvr>
                                      <p:tavLst>
                                        <p:tav tm="0">
                                          <p:val>
                                            <p:strVal val="#ppt_y-0.4"/>
                                          </p:val>
                                        </p:tav>
                                        <p:tav tm="100000">
                                          <p:val>
                                            <p:strVal val="#ppt_y+0.1"/>
                                          </p:val>
                                        </p:tav>
                                      </p:tavLst>
                                    </p:anim>
                                    <p:anim calcmode="lin" valueType="num">
                                      <p:cBhvr>
                                        <p:cTn id="40" dur="200" accel="100000" fill="hold">
                                          <p:stCondLst>
                                            <p:cond delay="800"/>
                                          </p:stCondLst>
                                        </p:cTn>
                                        <p:tgtEl>
                                          <p:spTgt spid="48129">
                                            <p:txEl>
                                              <p:pRg st="5" end="5"/>
                                            </p:txEl>
                                          </p:spTgt>
                                        </p:tgtEl>
                                        <p:attrNameLst>
                                          <p:attrName>ppt_x</p:attrName>
                                        </p:attrNameLst>
                                      </p:cBhvr>
                                      <p:tavLst>
                                        <p:tav tm="0">
                                          <p:val>
                                            <p:strVal val="#ppt_x-0.05"/>
                                          </p:val>
                                        </p:tav>
                                        <p:tav tm="100000">
                                          <p:val>
                                            <p:strVal val="#ppt_x"/>
                                          </p:val>
                                        </p:tav>
                                      </p:tavLst>
                                    </p:anim>
                                    <p:anim calcmode="lin" valueType="num">
                                      <p:cBhvr>
                                        <p:cTn id="41" dur="200" accel="100000" fill="hold">
                                          <p:stCondLst>
                                            <p:cond delay="800"/>
                                          </p:stCondLst>
                                        </p:cTn>
                                        <p:tgtEl>
                                          <p:spTgt spid="48129">
                                            <p:txEl>
                                              <p:pRg st="5" end="5"/>
                                            </p:txEl>
                                          </p:spTgt>
                                        </p:tgtEl>
                                        <p:attrNameLst>
                                          <p:attrName>ppt_y</p:attrName>
                                        </p:attrNameLst>
                                      </p:cBhvr>
                                      <p:tavLst>
                                        <p:tav tm="0">
                                          <p:val>
                                            <p:strVal val="#ppt_y+0.1"/>
                                          </p:val>
                                        </p:tav>
                                        <p:tav tm="100000">
                                          <p:val>
                                            <p:strVal val="#ppt_y"/>
                                          </p:val>
                                        </p:tav>
                                      </p:tavLst>
                                    </p:anim>
                                  </p:childTnLst>
                                </p:cTn>
                              </p:par>
                              <p:par>
                                <p:cTn id="42" presetID="30" presetClass="entr" presetSubtype="0" fill="hold" nodeType="withEffect">
                                  <p:stCondLst>
                                    <p:cond delay="0"/>
                                  </p:stCondLst>
                                  <p:childTnLst>
                                    <p:set>
                                      <p:cBhvr>
                                        <p:cTn id="43" dur="1" fill="hold">
                                          <p:stCondLst>
                                            <p:cond delay="0"/>
                                          </p:stCondLst>
                                        </p:cTn>
                                        <p:tgtEl>
                                          <p:spTgt spid="48129">
                                            <p:txEl>
                                              <p:pRg st="6" end="6"/>
                                            </p:txEl>
                                          </p:spTgt>
                                        </p:tgtEl>
                                        <p:attrNameLst>
                                          <p:attrName>style.visibility</p:attrName>
                                        </p:attrNameLst>
                                      </p:cBhvr>
                                      <p:to>
                                        <p:strVal val="visible"/>
                                      </p:to>
                                    </p:set>
                                    <p:animEffect transition="in" filter="fade">
                                      <p:cBhvr>
                                        <p:cTn id="44" dur="800" decel="100000"/>
                                        <p:tgtEl>
                                          <p:spTgt spid="48129">
                                            <p:txEl>
                                              <p:pRg st="6" end="6"/>
                                            </p:txEl>
                                          </p:spTgt>
                                        </p:tgtEl>
                                      </p:cBhvr>
                                    </p:animEffect>
                                    <p:anim calcmode="lin" valueType="num">
                                      <p:cBhvr>
                                        <p:cTn id="45" dur="800" decel="100000" fill="hold"/>
                                        <p:tgtEl>
                                          <p:spTgt spid="48129">
                                            <p:txEl>
                                              <p:pRg st="6" end="6"/>
                                            </p:txEl>
                                          </p:spTgt>
                                        </p:tgtEl>
                                        <p:attrNameLst>
                                          <p:attrName>style.rotation</p:attrName>
                                        </p:attrNameLst>
                                      </p:cBhvr>
                                      <p:tavLst>
                                        <p:tav tm="0">
                                          <p:val>
                                            <p:fltVal val="-90"/>
                                          </p:val>
                                        </p:tav>
                                        <p:tav tm="100000">
                                          <p:val>
                                            <p:fltVal val="0"/>
                                          </p:val>
                                        </p:tav>
                                      </p:tavLst>
                                    </p:anim>
                                    <p:anim calcmode="lin" valueType="num">
                                      <p:cBhvr>
                                        <p:cTn id="46" dur="800" decel="100000" fill="hold"/>
                                        <p:tgtEl>
                                          <p:spTgt spid="48129">
                                            <p:txEl>
                                              <p:pRg st="6" end="6"/>
                                            </p:txEl>
                                          </p:spTgt>
                                        </p:tgtEl>
                                        <p:attrNameLst>
                                          <p:attrName>ppt_x</p:attrName>
                                        </p:attrNameLst>
                                      </p:cBhvr>
                                      <p:tavLst>
                                        <p:tav tm="0">
                                          <p:val>
                                            <p:strVal val="#ppt_x+0.4"/>
                                          </p:val>
                                        </p:tav>
                                        <p:tav tm="100000">
                                          <p:val>
                                            <p:strVal val="#ppt_x-0.05"/>
                                          </p:val>
                                        </p:tav>
                                      </p:tavLst>
                                    </p:anim>
                                    <p:anim calcmode="lin" valueType="num">
                                      <p:cBhvr>
                                        <p:cTn id="47" dur="800" decel="100000" fill="hold"/>
                                        <p:tgtEl>
                                          <p:spTgt spid="48129">
                                            <p:txEl>
                                              <p:pRg st="6" end="6"/>
                                            </p:txEl>
                                          </p:spTgt>
                                        </p:tgtEl>
                                        <p:attrNameLst>
                                          <p:attrName>ppt_y</p:attrName>
                                        </p:attrNameLst>
                                      </p:cBhvr>
                                      <p:tavLst>
                                        <p:tav tm="0">
                                          <p:val>
                                            <p:strVal val="#ppt_y-0.4"/>
                                          </p:val>
                                        </p:tav>
                                        <p:tav tm="100000">
                                          <p:val>
                                            <p:strVal val="#ppt_y+0.1"/>
                                          </p:val>
                                        </p:tav>
                                      </p:tavLst>
                                    </p:anim>
                                    <p:anim calcmode="lin" valueType="num">
                                      <p:cBhvr>
                                        <p:cTn id="48" dur="200" accel="100000" fill="hold">
                                          <p:stCondLst>
                                            <p:cond delay="800"/>
                                          </p:stCondLst>
                                        </p:cTn>
                                        <p:tgtEl>
                                          <p:spTgt spid="48129">
                                            <p:txEl>
                                              <p:pRg st="6" end="6"/>
                                            </p:txEl>
                                          </p:spTgt>
                                        </p:tgtEl>
                                        <p:attrNameLst>
                                          <p:attrName>ppt_x</p:attrName>
                                        </p:attrNameLst>
                                      </p:cBhvr>
                                      <p:tavLst>
                                        <p:tav tm="0">
                                          <p:val>
                                            <p:strVal val="#ppt_x-0.05"/>
                                          </p:val>
                                        </p:tav>
                                        <p:tav tm="100000">
                                          <p:val>
                                            <p:strVal val="#ppt_x"/>
                                          </p:val>
                                        </p:tav>
                                      </p:tavLst>
                                    </p:anim>
                                    <p:anim calcmode="lin" valueType="num">
                                      <p:cBhvr>
                                        <p:cTn id="49" dur="200" accel="100000" fill="hold">
                                          <p:stCondLst>
                                            <p:cond delay="800"/>
                                          </p:stCondLst>
                                        </p:cTn>
                                        <p:tgtEl>
                                          <p:spTgt spid="48129">
                                            <p:txEl>
                                              <p:pRg st="6" end="6"/>
                                            </p:txEl>
                                          </p:spTgt>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descr="http://www.etftrends.com/wp-content/uploads/2009/08/Regulations.jpg"/>
          <p:cNvPicPr>
            <a:picLocks noChangeAspect="1" noChangeArrowheads="1"/>
          </p:cNvPicPr>
          <p:nvPr/>
        </p:nvPicPr>
        <p:blipFill>
          <a:blip r:embed="rId2" cstate="print"/>
          <a:srcRect/>
          <a:stretch>
            <a:fillRect/>
          </a:stretch>
        </p:blipFill>
        <p:spPr bwMode="auto">
          <a:xfrm>
            <a:off x="0" y="2057400"/>
            <a:ext cx="3667125" cy="2433246"/>
          </a:xfrm>
          <a:prstGeom prst="rect">
            <a:avLst/>
          </a:prstGeom>
          <a:noFill/>
        </p:spPr>
      </p:pic>
      <p:grpSp>
        <p:nvGrpSpPr>
          <p:cNvPr id="2" name="Group 3"/>
          <p:cNvGrpSpPr/>
          <p:nvPr/>
        </p:nvGrpSpPr>
        <p:grpSpPr>
          <a:xfrm>
            <a:off x="6858000" y="228600"/>
            <a:ext cx="1904999" cy="847996"/>
            <a:chOff x="6858000" y="228600"/>
            <a:chExt cx="1904999" cy="847996"/>
          </a:xfrm>
        </p:grpSpPr>
        <p:pic>
          <p:nvPicPr>
            <p:cNvPr id="7" name="Picture 6" descr="C:\Documents and Settings\kzs145\Desktop\psu_wht.emf"/>
            <p:cNvPicPr>
              <a:picLocks noChangeAspect="1" noChangeArrowheads="1"/>
            </p:cNvPicPr>
            <p:nvPr/>
          </p:nvPicPr>
          <p:blipFill>
            <a:blip r:embed="rId3" cstate="print"/>
            <a:srcRect/>
            <a:stretch>
              <a:fillRect/>
            </a:stretch>
          </p:blipFill>
          <p:spPr bwMode="auto">
            <a:xfrm>
              <a:off x="6858000" y="228600"/>
              <a:ext cx="1904999" cy="847996"/>
            </a:xfrm>
            <a:prstGeom prst="rect">
              <a:avLst/>
            </a:prstGeom>
            <a:noFill/>
            <a:ln w="9525">
              <a:noFill/>
              <a:miter lim="800000"/>
              <a:headEnd/>
              <a:tailEnd/>
            </a:ln>
          </p:spPr>
        </p:pic>
        <p:sp>
          <p:nvSpPr>
            <p:cNvPr id="3" name="TextBox 2"/>
            <p:cNvSpPr txBox="1"/>
            <p:nvPr/>
          </p:nvSpPr>
          <p:spPr>
            <a:xfrm>
              <a:off x="8001000" y="468868"/>
              <a:ext cx="745717" cy="261610"/>
            </a:xfrm>
            <a:prstGeom prst="rect">
              <a:avLst/>
            </a:prstGeom>
            <a:noFill/>
          </p:spPr>
          <p:txBody>
            <a:bodyPr wrap="none" rtlCol="0">
              <a:spAutoFit/>
            </a:bodyPr>
            <a:lstStyle/>
            <a:p>
              <a:r>
                <a:rPr lang="en-US" sz="1100" b="1" dirty="0" smtClean="0">
                  <a:solidFill>
                    <a:schemeClr val="bg1"/>
                  </a:solidFill>
                  <a:latin typeface="Book Antiqua" pitchFamily="18" charset="0"/>
                </a:rPr>
                <a:t>EME 580</a:t>
              </a:r>
              <a:endParaRPr lang="en-US" sz="1100" b="1" dirty="0">
                <a:solidFill>
                  <a:schemeClr val="bg1"/>
                </a:solidFill>
                <a:latin typeface="Book Antiqua" pitchFamily="18" charset="0"/>
              </a:endParaRPr>
            </a:p>
          </p:txBody>
        </p:sp>
      </p:grpSp>
      <p:sp>
        <p:nvSpPr>
          <p:cNvPr id="10" name="Rectangle 9"/>
          <p:cNvSpPr/>
          <p:nvPr/>
        </p:nvSpPr>
        <p:spPr>
          <a:xfrm>
            <a:off x="152400" y="605135"/>
            <a:ext cx="1563377" cy="461665"/>
          </a:xfrm>
          <a:prstGeom prst="rect">
            <a:avLst/>
          </a:prstGeom>
        </p:spPr>
        <p:txBody>
          <a:bodyPr wrap="none">
            <a:spAutoFit/>
          </a:bodyPr>
          <a:lstStyle/>
          <a:p>
            <a:r>
              <a:rPr lang="en-US" sz="2400" b="1" dirty="0" smtClean="0">
                <a:solidFill>
                  <a:schemeClr val="bg1"/>
                </a:solidFill>
                <a:latin typeface="Centaur" pitchFamily="18" charset="0"/>
              </a:rPr>
              <a:t>Regulations:</a:t>
            </a:r>
            <a:endParaRPr lang="en-US" sz="2400" dirty="0" smtClean="0">
              <a:solidFill>
                <a:schemeClr val="bg1"/>
              </a:solidFill>
              <a:latin typeface="Centaur" pitchFamily="18" charset="0"/>
            </a:endParaRPr>
          </a:p>
        </p:txBody>
      </p:sp>
      <p:sp>
        <p:nvSpPr>
          <p:cNvPr id="49153" name="Rectangle 1"/>
          <p:cNvSpPr>
            <a:spLocks noChangeArrowheads="1"/>
          </p:cNvSpPr>
          <p:nvPr/>
        </p:nvSpPr>
        <p:spPr bwMode="auto">
          <a:xfrm>
            <a:off x="3886200" y="1828800"/>
            <a:ext cx="5029200" cy="409342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341313" lvl="0" indent="-341313" algn="just">
              <a:buFont typeface="Wingdings" pitchFamily="2" charset="2"/>
              <a:buChar char="Ø"/>
            </a:pPr>
            <a:r>
              <a:rPr lang="en-US" sz="2000" dirty="0" smtClean="0">
                <a:latin typeface="Centaur" pitchFamily="18" charset="0"/>
              </a:rPr>
              <a:t>Permit the optimal development of the oil and gas resources of Pennsylvania consistent with the protection of the health, safety, environment and property of the citizens of the Commonwealth.</a:t>
            </a:r>
          </a:p>
          <a:p>
            <a:pPr marL="341313" lvl="0" indent="-341313" algn="just"/>
            <a:endParaRPr lang="en-US" sz="2000" dirty="0" smtClean="0">
              <a:latin typeface="Centaur" pitchFamily="18" charset="0"/>
            </a:endParaRPr>
          </a:p>
          <a:p>
            <a:pPr marL="341313" lvl="0" indent="-341313" algn="just">
              <a:buFont typeface="Wingdings" pitchFamily="2" charset="2"/>
              <a:buChar char="Ø"/>
            </a:pPr>
            <a:r>
              <a:rPr lang="en-US" sz="2000" dirty="0" smtClean="0">
                <a:latin typeface="Centaur" pitchFamily="18" charset="0"/>
              </a:rPr>
              <a:t>Protect the safety of personnel and facilities employed in the exploration, development, storage and production of natural gas or oil or the mining of coal.</a:t>
            </a:r>
          </a:p>
          <a:p>
            <a:pPr marL="341313" lvl="0" indent="-341313" algn="just"/>
            <a:endParaRPr lang="en-US" sz="2000" dirty="0" smtClean="0">
              <a:latin typeface="Centaur" pitchFamily="18" charset="0"/>
            </a:endParaRPr>
          </a:p>
          <a:p>
            <a:pPr marL="341313" lvl="0" indent="-341313" algn="just">
              <a:buFont typeface="Wingdings" pitchFamily="2" charset="2"/>
              <a:buChar char="Ø"/>
            </a:pPr>
            <a:r>
              <a:rPr lang="en-US" sz="2000" dirty="0" smtClean="0">
                <a:latin typeface="Centaur" pitchFamily="18" charset="0"/>
              </a:rPr>
              <a:t>Protect the safety and property rights of persons residing in areas where such exploration, development, storage or production occurs.</a:t>
            </a:r>
          </a:p>
        </p:txBody>
      </p:sp>
      <p:sp>
        <p:nvSpPr>
          <p:cNvPr id="8" name="Rectangle 7"/>
          <p:cNvSpPr/>
          <p:nvPr/>
        </p:nvSpPr>
        <p:spPr>
          <a:xfrm>
            <a:off x="381000" y="1447800"/>
            <a:ext cx="4572000" cy="646331"/>
          </a:xfrm>
          <a:prstGeom prst="rect">
            <a:avLst/>
          </a:prstGeom>
        </p:spPr>
        <p:txBody>
          <a:bodyPr>
            <a:spAutoFit/>
          </a:bodyPr>
          <a:lstStyle/>
          <a:p>
            <a:r>
              <a:rPr lang="en-US" dirty="0" smtClean="0">
                <a:latin typeface="Centaur" pitchFamily="18" charset="0"/>
              </a:rPr>
              <a:t>The Pennsylvania’s </a:t>
            </a:r>
            <a:r>
              <a:rPr lang="en-US" b="1" dirty="0" smtClean="0">
                <a:latin typeface="Centaur" pitchFamily="18" charset="0"/>
              </a:rPr>
              <a:t>Oil</a:t>
            </a:r>
            <a:r>
              <a:rPr lang="en-US" dirty="0" smtClean="0">
                <a:latin typeface="Centaur" pitchFamily="18" charset="0"/>
              </a:rPr>
              <a:t> </a:t>
            </a:r>
            <a:r>
              <a:rPr lang="en-US" b="1" dirty="0" smtClean="0">
                <a:latin typeface="Centaur" pitchFamily="18" charset="0"/>
              </a:rPr>
              <a:t>and Gas Act, 1984 </a:t>
            </a:r>
          </a:p>
          <a:p>
            <a:r>
              <a:rPr lang="en-US" b="1" dirty="0" smtClean="0">
                <a:latin typeface="Centaur" pitchFamily="18" charset="0"/>
              </a:rPr>
              <a:t>(Act 223),</a:t>
            </a:r>
            <a:r>
              <a:rPr lang="en-US" dirty="0" smtClean="0">
                <a:latin typeface="Centaur" pitchFamily="18" charset="0"/>
              </a:rPr>
              <a:t> Title 58. Sec. 601.102. </a:t>
            </a:r>
            <a:endParaRPr lang="en-US" dirty="0">
              <a:latin typeface="Centaur" pitchFamily="18" charset="0"/>
            </a:endParaRPr>
          </a:p>
        </p:txBody>
      </p:sp>
      <p:sp>
        <p:nvSpPr>
          <p:cNvPr id="9" name="Rectangle 8"/>
          <p:cNvSpPr/>
          <p:nvPr/>
        </p:nvSpPr>
        <p:spPr>
          <a:xfrm>
            <a:off x="1752600" y="5934670"/>
            <a:ext cx="7162800" cy="646331"/>
          </a:xfrm>
          <a:prstGeom prst="rect">
            <a:avLst/>
          </a:prstGeom>
        </p:spPr>
        <p:txBody>
          <a:bodyPr wrap="square">
            <a:spAutoFit/>
          </a:bodyPr>
          <a:lstStyle/>
          <a:p>
            <a:pPr marL="341313" lvl="0" indent="-341313" algn="just">
              <a:buFont typeface="Wingdings" pitchFamily="2" charset="2"/>
              <a:buChar char="Ø"/>
            </a:pPr>
            <a:r>
              <a:rPr lang="en-US" dirty="0" smtClean="0">
                <a:latin typeface="Centaur" pitchFamily="18" charset="0"/>
              </a:rPr>
              <a:t>Protect the natural resources, environmental rights and values secured by the Pennsylvania Constitution.</a:t>
            </a:r>
          </a:p>
        </p:txBody>
      </p:sp>
    </p:spTree>
    <p:extLst>
      <p:ext uri="{BB962C8B-B14F-4D97-AF65-F5344CB8AC3E}">
        <p14:creationId xmlns:p14="http://schemas.microsoft.com/office/powerpoint/2010/main" val="179863978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80" name="Picture 4" descr="http://t1.gstatic.com/images?q=tbn:ANd9GcQPC6SBXkPpPvxUtiIa4Jf_AzP-LaI6VeiyiAYpnrEe6p5owFAD&amp;t=1"/>
          <p:cNvPicPr>
            <a:picLocks noChangeAspect="1" noChangeArrowheads="1"/>
          </p:cNvPicPr>
          <p:nvPr/>
        </p:nvPicPr>
        <p:blipFill>
          <a:blip r:embed="rId2" cstate="print"/>
          <a:srcRect/>
          <a:stretch>
            <a:fillRect/>
          </a:stretch>
        </p:blipFill>
        <p:spPr bwMode="auto">
          <a:xfrm>
            <a:off x="6934200" y="1905000"/>
            <a:ext cx="2133600" cy="2143125"/>
          </a:xfrm>
          <a:prstGeom prst="rect">
            <a:avLst/>
          </a:prstGeom>
          <a:noFill/>
        </p:spPr>
      </p:pic>
      <p:grpSp>
        <p:nvGrpSpPr>
          <p:cNvPr id="2" name="Group 3"/>
          <p:cNvGrpSpPr/>
          <p:nvPr/>
        </p:nvGrpSpPr>
        <p:grpSpPr>
          <a:xfrm>
            <a:off x="6858000" y="228600"/>
            <a:ext cx="1904999" cy="847996"/>
            <a:chOff x="6858000" y="228600"/>
            <a:chExt cx="1904999" cy="847996"/>
          </a:xfrm>
        </p:grpSpPr>
        <p:pic>
          <p:nvPicPr>
            <p:cNvPr id="7" name="Picture 6" descr="C:\Documents and Settings\kzs145\Desktop\psu_wht.emf"/>
            <p:cNvPicPr>
              <a:picLocks noChangeAspect="1" noChangeArrowheads="1"/>
            </p:cNvPicPr>
            <p:nvPr/>
          </p:nvPicPr>
          <p:blipFill>
            <a:blip r:embed="rId3" cstate="print"/>
            <a:srcRect/>
            <a:stretch>
              <a:fillRect/>
            </a:stretch>
          </p:blipFill>
          <p:spPr bwMode="auto">
            <a:xfrm>
              <a:off x="6858000" y="228600"/>
              <a:ext cx="1904999" cy="847996"/>
            </a:xfrm>
            <a:prstGeom prst="rect">
              <a:avLst/>
            </a:prstGeom>
            <a:noFill/>
            <a:ln w="9525">
              <a:noFill/>
              <a:miter lim="800000"/>
              <a:headEnd/>
              <a:tailEnd/>
            </a:ln>
          </p:spPr>
        </p:pic>
        <p:sp>
          <p:nvSpPr>
            <p:cNvPr id="3" name="TextBox 2"/>
            <p:cNvSpPr txBox="1"/>
            <p:nvPr/>
          </p:nvSpPr>
          <p:spPr>
            <a:xfrm>
              <a:off x="8001000" y="468868"/>
              <a:ext cx="745717" cy="261610"/>
            </a:xfrm>
            <a:prstGeom prst="rect">
              <a:avLst/>
            </a:prstGeom>
            <a:noFill/>
          </p:spPr>
          <p:txBody>
            <a:bodyPr wrap="none" rtlCol="0">
              <a:spAutoFit/>
            </a:bodyPr>
            <a:lstStyle/>
            <a:p>
              <a:r>
                <a:rPr lang="en-US" sz="1100" b="1" dirty="0" smtClean="0">
                  <a:solidFill>
                    <a:schemeClr val="bg1"/>
                  </a:solidFill>
                  <a:latin typeface="Book Antiqua" pitchFamily="18" charset="0"/>
                </a:rPr>
                <a:t>EME 580</a:t>
              </a:r>
              <a:endParaRPr lang="en-US" sz="1100" b="1" dirty="0">
                <a:solidFill>
                  <a:schemeClr val="bg1"/>
                </a:solidFill>
                <a:latin typeface="Book Antiqua" pitchFamily="18" charset="0"/>
              </a:endParaRPr>
            </a:p>
          </p:txBody>
        </p:sp>
      </p:grpSp>
      <p:sp>
        <p:nvSpPr>
          <p:cNvPr id="10" name="Rectangle 9"/>
          <p:cNvSpPr/>
          <p:nvPr/>
        </p:nvSpPr>
        <p:spPr>
          <a:xfrm>
            <a:off x="152400" y="605135"/>
            <a:ext cx="1563377" cy="461665"/>
          </a:xfrm>
          <a:prstGeom prst="rect">
            <a:avLst/>
          </a:prstGeom>
        </p:spPr>
        <p:txBody>
          <a:bodyPr wrap="none">
            <a:spAutoFit/>
          </a:bodyPr>
          <a:lstStyle/>
          <a:p>
            <a:r>
              <a:rPr lang="en-US" sz="2400" b="1" dirty="0" smtClean="0">
                <a:solidFill>
                  <a:schemeClr val="bg1"/>
                </a:solidFill>
                <a:latin typeface="Centaur" pitchFamily="18" charset="0"/>
              </a:rPr>
              <a:t>Regulations:</a:t>
            </a:r>
            <a:endParaRPr lang="en-US" sz="2400" dirty="0" smtClean="0">
              <a:solidFill>
                <a:schemeClr val="bg1"/>
              </a:solidFill>
              <a:latin typeface="Centaur" pitchFamily="18" charset="0"/>
            </a:endParaRPr>
          </a:p>
        </p:txBody>
      </p:sp>
      <p:sp>
        <p:nvSpPr>
          <p:cNvPr id="49153" name="Rectangle 1"/>
          <p:cNvSpPr>
            <a:spLocks noChangeArrowheads="1"/>
          </p:cNvSpPr>
          <p:nvPr/>
        </p:nvSpPr>
        <p:spPr bwMode="auto">
          <a:xfrm>
            <a:off x="304800" y="2057400"/>
            <a:ext cx="6705600" cy="34778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341313" indent="-341313">
              <a:buFont typeface="Wingdings" pitchFamily="2" charset="2"/>
              <a:buChar char="Ø"/>
            </a:pPr>
            <a:r>
              <a:rPr lang="en-US" sz="2000" dirty="0" smtClean="0">
                <a:latin typeface="Centaur" pitchFamily="18" charset="0"/>
              </a:rPr>
              <a:t>Conserve and improve the purity of the waters of the Commonwealth for the protection of public health, animal and aquatic life, and for industrial consumption, and recreation; </a:t>
            </a:r>
          </a:p>
          <a:p>
            <a:pPr marL="341313" indent="-341313">
              <a:buFont typeface="Wingdings" pitchFamily="2" charset="2"/>
              <a:buChar char="Ø"/>
            </a:pPr>
            <a:r>
              <a:rPr lang="en-US" sz="2000" dirty="0" smtClean="0">
                <a:latin typeface="Centaur" pitchFamily="18" charset="0"/>
              </a:rPr>
              <a:t>Providing protection of water supply and water quality;</a:t>
            </a:r>
          </a:p>
          <a:p>
            <a:pPr marL="341313" indent="-341313">
              <a:buFont typeface="Wingdings" pitchFamily="2" charset="2"/>
              <a:buChar char="Ø"/>
            </a:pPr>
            <a:r>
              <a:rPr lang="en-US" sz="2000" dirty="0" smtClean="0">
                <a:latin typeface="Centaur" pitchFamily="18" charset="0"/>
              </a:rPr>
              <a:t>Providing for the jurisdiction of courts in the enforcement thereof; </a:t>
            </a:r>
          </a:p>
          <a:p>
            <a:pPr marL="341313" indent="-341313">
              <a:buFont typeface="Wingdings" pitchFamily="2" charset="2"/>
              <a:buChar char="Ø"/>
            </a:pPr>
            <a:r>
              <a:rPr lang="en-US" sz="2000" dirty="0" smtClean="0">
                <a:latin typeface="Centaur" pitchFamily="18" charset="0"/>
              </a:rPr>
              <a:t>Providing additional remedies for abating pollution of waters;</a:t>
            </a:r>
          </a:p>
          <a:p>
            <a:pPr marL="341313" indent="-341313">
              <a:buFont typeface="Wingdings" pitchFamily="2" charset="2"/>
              <a:buChar char="Ø"/>
            </a:pPr>
            <a:r>
              <a:rPr lang="en-US" sz="2000" dirty="0" smtClean="0">
                <a:latin typeface="Centaur" pitchFamily="18" charset="0"/>
              </a:rPr>
              <a:t>Imposing certain penalties; </a:t>
            </a:r>
          </a:p>
          <a:p>
            <a:pPr marL="341313" indent="-341313">
              <a:buFont typeface="Wingdings" pitchFamily="2" charset="2"/>
              <a:buChar char="Ø"/>
            </a:pPr>
            <a:r>
              <a:rPr lang="en-US" sz="2000" dirty="0" smtClean="0">
                <a:latin typeface="Centaur" pitchFamily="18" charset="0"/>
              </a:rPr>
              <a:t>Regulating discharges of sewage and industrial wastes; </a:t>
            </a:r>
          </a:p>
          <a:p>
            <a:pPr marL="341313" indent="-341313">
              <a:buFont typeface="Wingdings" pitchFamily="2" charset="2"/>
              <a:buChar char="Ø"/>
            </a:pPr>
            <a:r>
              <a:rPr lang="en-US" sz="2000" dirty="0" smtClean="0">
                <a:latin typeface="Centaur" pitchFamily="18" charset="0"/>
              </a:rPr>
              <a:t>Placing responsibilities upon landowners and land occupiers</a:t>
            </a:r>
          </a:p>
          <a:p>
            <a:pPr marL="341313" indent="-341313">
              <a:buFont typeface="Wingdings" pitchFamily="2" charset="2"/>
              <a:buChar char="Ø"/>
            </a:pPr>
            <a:r>
              <a:rPr lang="en-US" sz="2000" dirty="0" smtClean="0">
                <a:latin typeface="Centaur" pitchFamily="18" charset="0"/>
              </a:rPr>
              <a:t>and to maintain primary jurisdiction over surface exploration in Pennsylvania”.  </a:t>
            </a:r>
            <a:endParaRPr lang="en-US" sz="2000" dirty="0">
              <a:latin typeface="Centaur" pitchFamily="18" charset="0"/>
            </a:endParaRPr>
          </a:p>
        </p:txBody>
      </p:sp>
      <p:sp>
        <p:nvSpPr>
          <p:cNvPr id="8" name="Rectangle 7"/>
          <p:cNvSpPr/>
          <p:nvPr/>
        </p:nvSpPr>
        <p:spPr>
          <a:xfrm>
            <a:off x="228600" y="1371600"/>
            <a:ext cx="4572000" cy="646331"/>
          </a:xfrm>
          <a:prstGeom prst="rect">
            <a:avLst/>
          </a:prstGeom>
        </p:spPr>
        <p:txBody>
          <a:bodyPr>
            <a:spAutoFit/>
          </a:bodyPr>
          <a:lstStyle/>
          <a:p>
            <a:r>
              <a:rPr lang="en-US" b="1" dirty="0" smtClean="0">
                <a:latin typeface="Centaur" pitchFamily="18" charset="0"/>
              </a:rPr>
              <a:t>The Clean Streams Law </a:t>
            </a:r>
            <a:r>
              <a:rPr lang="en-US" dirty="0" smtClean="0">
                <a:latin typeface="Centaur" pitchFamily="18" charset="0"/>
              </a:rPr>
              <a:t>P.L 1987,</a:t>
            </a:r>
          </a:p>
          <a:p>
            <a:r>
              <a:rPr lang="en-US" dirty="0" smtClean="0">
                <a:latin typeface="Centaur" pitchFamily="18" charset="0"/>
              </a:rPr>
              <a:t> Act 394 of 1937, as amended:</a:t>
            </a:r>
            <a:endParaRPr lang="en-US" dirty="0">
              <a:latin typeface="Centaur" pitchFamily="18" charset="0"/>
            </a:endParaRPr>
          </a:p>
        </p:txBody>
      </p:sp>
    </p:spTree>
    <p:extLst>
      <p:ext uri="{BB962C8B-B14F-4D97-AF65-F5344CB8AC3E}">
        <p14:creationId xmlns:p14="http://schemas.microsoft.com/office/powerpoint/2010/main" val="179863978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49153">
                                            <p:txEl>
                                              <p:pRg st="0" end="0"/>
                                            </p:txEl>
                                          </p:spTgt>
                                        </p:tgtEl>
                                        <p:attrNameLst>
                                          <p:attrName>style.visibility</p:attrName>
                                        </p:attrNameLst>
                                      </p:cBhvr>
                                      <p:to>
                                        <p:strVal val="visible"/>
                                      </p:to>
                                    </p:set>
                                    <p:animEffect transition="in" filter="diamond(in)">
                                      <p:cBhvr>
                                        <p:cTn id="7" dur="2000"/>
                                        <p:tgtEl>
                                          <p:spTgt spid="4915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nodeType="clickEffect">
                                  <p:stCondLst>
                                    <p:cond delay="0"/>
                                  </p:stCondLst>
                                  <p:childTnLst>
                                    <p:set>
                                      <p:cBhvr>
                                        <p:cTn id="11" dur="1" fill="hold">
                                          <p:stCondLst>
                                            <p:cond delay="0"/>
                                          </p:stCondLst>
                                        </p:cTn>
                                        <p:tgtEl>
                                          <p:spTgt spid="49153">
                                            <p:txEl>
                                              <p:pRg st="1" end="1"/>
                                            </p:txEl>
                                          </p:spTgt>
                                        </p:tgtEl>
                                        <p:attrNameLst>
                                          <p:attrName>style.visibility</p:attrName>
                                        </p:attrNameLst>
                                      </p:cBhvr>
                                      <p:to>
                                        <p:strVal val="visible"/>
                                      </p:to>
                                    </p:set>
                                    <p:animEffect transition="in" filter="diamond(in)">
                                      <p:cBhvr>
                                        <p:cTn id="12" dur="2000"/>
                                        <p:tgtEl>
                                          <p:spTgt spid="4915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8" presetClass="entr" presetSubtype="16" fill="hold" nodeType="clickEffect">
                                  <p:stCondLst>
                                    <p:cond delay="0"/>
                                  </p:stCondLst>
                                  <p:childTnLst>
                                    <p:set>
                                      <p:cBhvr>
                                        <p:cTn id="16" dur="1" fill="hold">
                                          <p:stCondLst>
                                            <p:cond delay="0"/>
                                          </p:stCondLst>
                                        </p:cTn>
                                        <p:tgtEl>
                                          <p:spTgt spid="49153">
                                            <p:txEl>
                                              <p:pRg st="2" end="2"/>
                                            </p:txEl>
                                          </p:spTgt>
                                        </p:tgtEl>
                                        <p:attrNameLst>
                                          <p:attrName>style.visibility</p:attrName>
                                        </p:attrNameLst>
                                      </p:cBhvr>
                                      <p:to>
                                        <p:strVal val="visible"/>
                                      </p:to>
                                    </p:set>
                                    <p:animEffect transition="in" filter="diamond(in)">
                                      <p:cBhvr>
                                        <p:cTn id="17" dur="2000"/>
                                        <p:tgtEl>
                                          <p:spTgt spid="49153">
                                            <p:txEl>
                                              <p:pRg st="2" end="2"/>
                                            </p:txEl>
                                          </p:spTgt>
                                        </p:tgtEl>
                                      </p:cBhvr>
                                    </p:animEffect>
                                  </p:childTnLst>
                                </p:cTn>
                              </p:par>
                              <p:par>
                                <p:cTn id="18" presetID="8" presetClass="entr" presetSubtype="16" fill="hold" nodeType="withEffect">
                                  <p:stCondLst>
                                    <p:cond delay="0"/>
                                  </p:stCondLst>
                                  <p:childTnLst>
                                    <p:set>
                                      <p:cBhvr>
                                        <p:cTn id="19" dur="1" fill="hold">
                                          <p:stCondLst>
                                            <p:cond delay="0"/>
                                          </p:stCondLst>
                                        </p:cTn>
                                        <p:tgtEl>
                                          <p:spTgt spid="49153">
                                            <p:txEl>
                                              <p:pRg st="3" end="3"/>
                                            </p:txEl>
                                          </p:spTgt>
                                        </p:tgtEl>
                                        <p:attrNameLst>
                                          <p:attrName>style.visibility</p:attrName>
                                        </p:attrNameLst>
                                      </p:cBhvr>
                                      <p:to>
                                        <p:strVal val="visible"/>
                                      </p:to>
                                    </p:set>
                                    <p:animEffect transition="in" filter="diamond(in)">
                                      <p:cBhvr>
                                        <p:cTn id="20" dur="2000"/>
                                        <p:tgtEl>
                                          <p:spTgt spid="49153">
                                            <p:txEl>
                                              <p:pRg st="3" end="3"/>
                                            </p:txEl>
                                          </p:spTgt>
                                        </p:tgtEl>
                                      </p:cBhvr>
                                    </p:animEffect>
                                  </p:childTnLst>
                                </p:cTn>
                              </p:par>
                              <p:par>
                                <p:cTn id="21" presetID="8" presetClass="entr" presetSubtype="16" fill="hold" nodeType="withEffect">
                                  <p:stCondLst>
                                    <p:cond delay="0"/>
                                  </p:stCondLst>
                                  <p:childTnLst>
                                    <p:set>
                                      <p:cBhvr>
                                        <p:cTn id="22" dur="1" fill="hold">
                                          <p:stCondLst>
                                            <p:cond delay="0"/>
                                          </p:stCondLst>
                                        </p:cTn>
                                        <p:tgtEl>
                                          <p:spTgt spid="49153">
                                            <p:txEl>
                                              <p:pRg st="4" end="4"/>
                                            </p:txEl>
                                          </p:spTgt>
                                        </p:tgtEl>
                                        <p:attrNameLst>
                                          <p:attrName>style.visibility</p:attrName>
                                        </p:attrNameLst>
                                      </p:cBhvr>
                                      <p:to>
                                        <p:strVal val="visible"/>
                                      </p:to>
                                    </p:set>
                                    <p:animEffect transition="in" filter="diamond(in)">
                                      <p:cBhvr>
                                        <p:cTn id="23" dur="2000"/>
                                        <p:tgtEl>
                                          <p:spTgt spid="49153">
                                            <p:txEl>
                                              <p:pRg st="4" end="4"/>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8" presetClass="entr" presetSubtype="16" fill="hold" nodeType="clickEffect">
                                  <p:stCondLst>
                                    <p:cond delay="0"/>
                                  </p:stCondLst>
                                  <p:childTnLst>
                                    <p:set>
                                      <p:cBhvr>
                                        <p:cTn id="27" dur="1" fill="hold">
                                          <p:stCondLst>
                                            <p:cond delay="0"/>
                                          </p:stCondLst>
                                        </p:cTn>
                                        <p:tgtEl>
                                          <p:spTgt spid="49153">
                                            <p:txEl>
                                              <p:pRg st="5" end="5"/>
                                            </p:txEl>
                                          </p:spTgt>
                                        </p:tgtEl>
                                        <p:attrNameLst>
                                          <p:attrName>style.visibility</p:attrName>
                                        </p:attrNameLst>
                                      </p:cBhvr>
                                      <p:to>
                                        <p:strVal val="visible"/>
                                      </p:to>
                                    </p:set>
                                    <p:animEffect transition="in" filter="diamond(in)">
                                      <p:cBhvr>
                                        <p:cTn id="28" dur="2000"/>
                                        <p:tgtEl>
                                          <p:spTgt spid="49153">
                                            <p:txEl>
                                              <p:pRg st="5" end="5"/>
                                            </p:txEl>
                                          </p:spTgt>
                                        </p:tgtEl>
                                      </p:cBhvr>
                                    </p:animEffect>
                                  </p:childTnLst>
                                </p:cTn>
                              </p:par>
                              <p:par>
                                <p:cTn id="29" presetID="8" presetClass="entr" presetSubtype="16" fill="hold" nodeType="withEffect">
                                  <p:stCondLst>
                                    <p:cond delay="0"/>
                                  </p:stCondLst>
                                  <p:childTnLst>
                                    <p:set>
                                      <p:cBhvr>
                                        <p:cTn id="30" dur="1" fill="hold">
                                          <p:stCondLst>
                                            <p:cond delay="0"/>
                                          </p:stCondLst>
                                        </p:cTn>
                                        <p:tgtEl>
                                          <p:spTgt spid="49153">
                                            <p:txEl>
                                              <p:pRg st="6" end="6"/>
                                            </p:txEl>
                                          </p:spTgt>
                                        </p:tgtEl>
                                        <p:attrNameLst>
                                          <p:attrName>style.visibility</p:attrName>
                                        </p:attrNameLst>
                                      </p:cBhvr>
                                      <p:to>
                                        <p:strVal val="visible"/>
                                      </p:to>
                                    </p:set>
                                    <p:animEffect transition="in" filter="diamond(in)">
                                      <p:cBhvr>
                                        <p:cTn id="31" dur="2000"/>
                                        <p:tgtEl>
                                          <p:spTgt spid="49153">
                                            <p:txEl>
                                              <p:pRg st="6" end="6"/>
                                            </p:txEl>
                                          </p:spTgt>
                                        </p:tgtEl>
                                      </p:cBhvr>
                                    </p:animEffect>
                                  </p:childTnLst>
                                </p:cTn>
                              </p:par>
                              <p:par>
                                <p:cTn id="32" presetID="8" presetClass="entr" presetSubtype="16" fill="hold" nodeType="withEffect">
                                  <p:stCondLst>
                                    <p:cond delay="0"/>
                                  </p:stCondLst>
                                  <p:childTnLst>
                                    <p:set>
                                      <p:cBhvr>
                                        <p:cTn id="33" dur="1" fill="hold">
                                          <p:stCondLst>
                                            <p:cond delay="0"/>
                                          </p:stCondLst>
                                        </p:cTn>
                                        <p:tgtEl>
                                          <p:spTgt spid="49153">
                                            <p:txEl>
                                              <p:pRg st="7" end="7"/>
                                            </p:txEl>
                                          </p:spTgt>
                                        </p:tgtEl>
                                        <p:attrNameLst>
                                          <p:attrName>style.visibility</p:attrName>
                                        </p:attrNameLst>
                                      </p:cBhvr>
                                      <p:to>
                                        <p:strVal val="visible"/>
                                      </p:to>
                                    </p:set>
                                    <p:animEffect transition="in" filter="diamond(in)">
                                      <p:cBhvr>
                                        <p:cTn id="34" dur="2000"/>
                                        <p:tgtEl>
                                          <p:spTgt spid="4915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
          <p:cNvGrpSpPr/>
          <p:nvPr/>
        </p:nvGrpSpPr>
        <p:grpSpPr>
          <a:xfrm>
            <a:off x="6858000" y="228600"/>
            <a:ext cx="1904999" cy="847996"/>
            <a:chOff x="6858000" y="228600"/>
            <a:chExt cx="1904999" cy="847996"/>
          </a:xfrm>
        </p:grpSpPr>
        <p:pic>
          <p:nvPicPr>
            <p:cNvPr id="7" name="Picture 6" descr="C:\Documents and Settings\kzs145\Desktop\psu_wht.emf"/>
            <p:cNvPicPr>
              <a:picLocks noChangeAspect="1" noChangeArrowheads="1"/>
            </p:cNvPicPr>
            <p:nvPr/>
          </p:nvPicPr>
          <p:blipFill>
            <a:blip r:embed="rId2" cstate="print"/>
            <a:srcRect/>
            <a:stretch>
              <a:fillRect/>
            </a:stretch>
          </p:blipFill>
          <p:spPr bwMode="auto">
            <a:xfrm>
              <a:off x="6858000" y="228600"/>
              <a:ext cx="1904999" cy="847996"/>
            </a:xfrm>
            <a:prstGeom prst="rect">
              <a:avLst/>
            </a:prstGeom>
            <a:noFill/>
            <a:ln w="9525">
              <a:noFill/>
              <a:miter lim="800000"/>
              <a:headEnd/>
              <a:tailEnd/>
            </a:ln>
          </p:spPr>
        </p:pic>
        <p:sp>
          <p:nvSpPr>
            <p:cNvPr id="3" name="TextBox 2"/>
            <p:cNvSpPr txBox="1"/>
            <p:nvPr/>
          </p:nvSpPr>
          <p:spPr>
            <a:xfrm>
              <a:off x="8001000" y="468868"/>
              <a:ext cx="745717" cy="261610"/>
            </a:xfrm>
            <a:prstGeom prst="rect">
              <a:avLst/>
            </a:prstGeom>
            <a:noFill/>
          </p:spPr>
          <p:txBody>
            <a:bodyPr wrap="none" rtlCol="0">
              <a:spAutoFit/>
            </a:bodyPr>
            <a:lstStyle/>
            <a:p>
              <a:r>
                <a:rPr lang="en-US" sz="1100" b="1" dirty="0" smtClean="0">
                  <a:solidFill>
                    <a:schemeClr val="bg1"/>
                  </a:solidFill>
                  <a:latin typeface="Book Antiqua" pitchFamily="18" charset="0"/>
                </a:rPr>
                <a:t>EME 580</a:t>
              </a:r>
              <a:endParaRPr lang="en-US" sz="1100" b="1" dirty="0">
                <a:solidFill>
                  <a:schemeClr val="bg1"/>
                </a:solidFill>
                <a:latin typeface="Book Antiqua" pitchFamily="18" charset="0"/>
              </a:endParaRPr>
            </a:p>
          </p:txBody>
        </p:sp>
      </p:grpSp>
      <p:sp>
        <p:nvSpPr>
          <p:cNvPr id="10" name="Rectangle 9"/>
          <p:cNvSpPr/>
          <p:nvPr/>
        </p:nvSpPr>
        <p:spPr>
          <a:xfrm>
            <a:off x="152400" y="605135"/>
            <a:ext cx="4421660" cy="461665"/>
          </a:xfrm>
          <a:prstGeom prst="rect">
            <a:avLst/>
          </a:prstGeom>
        </p:spPr>
        <p:txBody>
          <a:bodyPr wrap="none">
            <a:spAutoFit/>
          </a:bodyPr>
          <a:lstStyle/>
          <a:p>
            <a:r>
              <a:rPr lang="en-US" sz="2400" b="1" dirty="0" smtClean="0">
                <a:solidFill>
                  <a:schemeClr val="bg1"/>
                </a:solidFill>
                <a:latin typeface="Centaur" pitchFamily="18" charset="0"/>
              </a:rPr>
              <a:t>Benefit of the Forward Osmosis Unit:</a:t>
            </a:r>
            <a:endParaRPr lang="en-US" sz="2400" dirty="0">
              <a:solidFill>
                <a:schemeClr val="bg1"/>
              </a:solidFill>
              <a:latin typeface="Centaur" pitchFamily="18" charset="0"/>
            </a:endParaRPr>
          </a:p>
        </p:txBody>
      </p:sp>
      <p:sp>
        <p:nvSpPr>
          <p:cNvPr id="49153" name="Rectangle 1"/>
          <p:cNvSpPr>
            <a:spLocks noChangeArrowheads="1"/>
          </p:cNvSpPr>
          <p:nvPr/>
        </p:nvSpPr>
        <p:spPr bwMode="auto">
          <a:xfrm>
            <a:off x="228600" y="1600200"/>
            <a:ext cx="8610600" cy="286232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463550" marR="0" lvl="0" indent="-463550" algn="just" defTabSz="914400" rtl="0" eaLnBrk="1" fontAlgn="base" latinLnBrk="0" hangingPunct="1">
              <a:lnSpc>
                <a:spcPct val="150000"/>
              </a:lnSpc>
              <a:spcBef>
                <a:spcPct val="0"/>
              </a:spcBef>
              <a:spcAft>
                <a:spcPct val="0"/>
              </a:spcAft>
              <a:buClrTx/>
              <a:buSzTx/>
              <a:buFont typeface="Wingdings" pitchFamily="2" charset="2"/>
              <a:buChar char="Ø"/>
              <a:tabLst/>
            </a:pPr>
            <a:r>
              <a:rPr kumimoji="0" lang="en-US" sz="2000" b="0" i="0" u="none" strike="noStrike" cap="none" normalizeH="0" baseline="0" dirty="0" smtClean="0">
                <a:ln>
                  <a:noFill/>
                </a:ln>
                <a:solidFill>
                  <a:schemeClr val="tx1"/>
                </a:solidFill>
                <a:effectLst/>
                <a:latin typeface="Centaur" pitchFamily="18" charset="0"/>
                <a:ea typeface="Times New Roman" pitchFamily="18" charset="0"/>
                <a:cs typeface="Times New Roman" pitchFamily="18" charset="0"/>
              </a:rPr>
              <a:t>Save</a:t>
            </a:r>
            <a:r>
              <a:rPr kumimoji="0" lang="en-US" sz="2000" b="0" i="0" u="none" strike="noStrike" cap="none" normalizeH="0" dirty="0" smtClean="0">
                <a:ln>
                  <a:noFill/>
                </a:ln>
                <a:solidFill>
                  <a:schemeClr val="tx1"/>
                </a:solidFill>
                <a:effectLst/>
                <a:latin typeface="Centaur" pitchFamily="18" charset="0"/>
                <a:ea typeface="Times New Roman" pitchFamily="18" charset="0"/>
                <a:cs typeface="Times New Roman" pitchFamily="18" charset="0"/>
              </a:rPr>
              <a:t> </a:t>
            </a:r>
            <a:r>
              <a:rPr kumimoji="0" lang="en-US" sz="2000" b="0" i="0" u="none" strike="noStrike" cap="none" normalizeH="0" baseline="0" dirty="0" smtClean="0">
                <a:ln>
                  <a:noFill/>
                </a:ln>
                <a:solidFill>
                  <a:schemeClr val="tx1"/>
                </a:solidFill>
                <a:effectLst/>
                <a:latin typeface="Centaur" pitchFamily="18" charset="0"/>
                <a:ea typeface="Times New Roman" pitchFamily="18" charset="0"/>
                <a:cs typeface="Times New Roman" pitchFamily="18" charset="0"/>
              </a:rPr>
              <a:t>about three-quarters of a billion gallons of fresh water per year. </a:t>
            </a:r>
          </a:p>
          <a:p>
            <a:pPr marL="463550" marR="0" lvl="0" indent="-463550" algn="just" defTabSz="914400" rtl="0" eaLnBrk="1" fontAlgn="base" latinLnBrk="0" hangingPunct="1">
              <a:lnSpc>
                <a:spcPct val="150000"/>
              </a:lnSpc>
              <a:spcBef>
                <a:spcPct val="0"/>
              </a:spcBef>
              <a:spcAft>
                <a:spcPct val="0"/>
              </a:spcAft>
              <a:buClrTx/>
              <a:buSzTx/>
              <a:buFont typeface="Wingdings" pitchFamily="2" charset="2"/>
              <a:buChar char="Ø"/>
              <a:tabLst/>
            </a:pPr>
            <a:r>
              <a:rPr lang="en-US" sz="2000" dirty="0" smtClean="0">
                <a:latin typeface="Centaur" pitchFamily="18" charset="0"/>
                <a:ea typeface="Times New Roman" pitchFamily="18" charset="0"/>
                <a:cs typeface="Times New Roman" pitchFamily="18" charset="0"/>
              </a:rPr>
              <a:t>E</a:t>
            </a:r>
            <a:r>
              <a:rPr kumimoji="0" lang="en-US" sz="2000" b="0" i="0" u="none" strike="noStrike" cap="none" normalizeH="0" baseline="0" dirty="0" smtClean="0">
                <a:ln>
                  <a:noFill/>
                </a:ln>
                <a:solidFill>
                  <a:schemeClr val="tx1"/>
                </a:solidFill>
                <a:effectLst/>
                <a:latin typeface="Centaur" pitchFamily="18" charset="0"/>
                <a:ea typeface="Times New Roman" pitchFamily="18" charset="0"/>
                <a:cs typeface="Times New Roman" pitchFamily="18" charset="0"/>
              </a:rPr>
              <a:t>liminates 66,600 </a:t>
            </a:r>
            <a:r>
              <a:rPr kumimoji="0" lang="en-US" sz="2000" b="0" i="0" u="none" strike="noStrike" cap="none" normalizeH="0" baseline="0" dirty="0" err="1" smtClean="0">
                <a:ln>
                  <a:noFill/>
                </a:ln>
                <a:solidFill>
                  <a:schemeClr val="tx1"/>
                </a:solidFill>
                <a:effectLst/>
                <a:latin typeface="Centaur" pitchFamily="18" charset="0"/>
                <a:ea typeface="Times New Roman" pitchFamily="18" charset="0"/>
                <a:cs typeface="Times New Roman" pitchFamily="18" charset="0"/>
              </a:rPr>
              <a:t>bbls</a:t>
            </a:r>
            <a:r>
              <a:rPr kumimoji="0" lang="en-US" sz="2000" b="0" i="0" u="none" strike="noStrike" cap="none" normalizeH="0" baseline="0" dirty="0" smtClean="0">
                <a:ln>
                  <a:noFill/>
                </a:ln>
                <a:solidFill>
                  <a:schemeClr val="tx1"/>
                </a:solidFill>
                <a:effectLst/>
                <a:latin typeface="Centaur" pitchFamily="18" charset="0"/>
                <a:ea typeface="Times New Roman" pitchFamily="18" charset="0"/>
                <a:cs typeface="Times New Roman" pitchFamily="18" charset="0"/>
              </a:rPr>
              <a:t> of waste water per horizontal well of trucking related road damages and emission, leading to reduction in the carbon footprint of the industry.  </a:t>
            </a:r>
          </a:p>
          <a:p>
            <a:pPr marL="463550" marR="0" lvl="0" indent="-463550" algn="just" defTabSz="914400" rtl="0" eaLnBrk="1" fontAlgn="base" latinLnBrk="0" hangingPunct="1">
              <a:lnSpc>
                <a:spcPct val="150000"/>
              </a:lnSpc>
              <a:spcBef>
                <a:spcPct val="0"/>
              </a:spcBef>
              <a:spcAft>
                <a:spcPct val="0"/>
              </a:spcAft>
              <a:buClrTx/>
              <a:buSzTx/>
              <a:buFont typeface="Wingdings" pitchFamily="2" charset="2"/>
              <a:buChar char="Ø"/>
              <a:tabLst/>
            </a:pPr>
            <a:r>
              <a:rPr kumimoji="0" lang="en-US" sz="2000" b="0" i="0" u="none" strike="noStrike" cap="none" normalizeH="0" baseline="0" dirty="0" smtClean="0">
                <a:ln>
                  <a:noFill/>
                </a:ln>
                <a:solidFill>
                  <a:schemeClr val="tx1"/>
                </a:solidFill>
                <a:effectLst/>
                <a:latin typeface="Centaur" pitchFamily="18" charset="0"/>
                <a:ea typeface="Times New Roman" pitchFamily="18" charset="0"/>
                <a:cs typeface="Times New Roman" pitchFamily="18" charset="0"/>
              </a:rPr>
              <a:t>Approximately 175 truck loads can be eliminated per fracture job</a:t>
            </a:r>
          </a:p>
          <a:p>
            <a:pPr marL="463550" marR="0" lvl="0" indent="-463550" algn="just" defTabSz="914400" rtl="0" eaLnBrk="1" fontAlgn="base" latinLnBrk="0" hangingPunct="1">
              <a:lnSpc>
                <a:spcPct val="150000"/>
              </a:lnSpc>
              <a:spcBef>
                <a:spcPct val="0"/>
              </a:spcBef>
              <a:spcAft>
                <a:spcPct val="0"/>
              </a:spcAft>
              <a:buClrTx/>
              <a:buSzTx/>
              <a:buFont typeface="Wingdings" pitchFamily="2" charset="2"/>
              <a:buChar char="Ø"/>
              <a:tabLst/>
            </a:pPr>
            <a:r>
              <a:rPr kumimoji="0" lang="en-US" sz="2000" b="0" i="0" u="none" strike="noStrike" cap="none" normalizeH="0" baseline="0" dirty="0" smtClean="0">
                <a:ln>
                  <a:noFill/>
                </a:ln>
                <a:solidFill>
                  <a:schemeClr val="tx1"/>
                </a:solidFill>
                <a:effectLst/>
                <a:latin typeface="Centaur" pitchFamily="18" charset="0"/>
                <a:ea typeface="Times New Roman" pitchFamily="18" charset="0"/>
                <a:cs typeface="Times New Roman" pitchFamily="18" charset="0"/>
              </a:rPr>
              <a:t>4,375 gallons of diesel emissions eliminated per 66,600 </a:t>
            </a:r>
            <a:r>
              <a:rPr kumimoji="0" lang="en-US" sz="2000" b="0" i="0" u="none" strike="noStrike" cap="none" normalizeH="0" baseline="0" dirty="0" err="1" smtClean="0">
                <a:ln>
                  <a:noFill/>
                </a:ln>
                <a:solidFill>
                  <a:schemeClr val="tx1"/>
                </a:solidFill>
                <a:effectLst/>
                <a:latin typeface="Centaur" pitchFamily="18" charset="0"/>
                <a:ea typeface="Times New Roman" pitchFamily="18" charset="0"/>
                <a:cs typeface="Times New Roman" pitchFamily="18" charset="0"/>
              </a:rPr>
              <a:t>bbls</a:t>
            </a:r>
            <a:r>
              <a:rPr kumimoji="0" lang="en-US" sz="2000" b="0" i="0" u="none" strike="noStrike" cap="none" normalizeH="0" baseline="0" dirty="0" smtClean="0">
                <a:ln>
                  <a:noFill/>
                </a:ln>
                <a:solidFill>
                  <a:schemeClr val="tx1"/>
                </a:solidFill>
                <a:effectLst/>
                <a:latin typeface="Centaur" pitchFamily="18" charset="0"/>
                <a:ea typeface="Times New Roman" pitchFamily="18" charset="0"/>
                <a:cs typeface="Times New Roman" pitchFamily="18" charset="0"/>
              </a:rPr>
              <a:t> of waste water reclaimed. </a:t>
            </a:r>
          </a:p>
          <a:p>
            <a:pPr marL="463550" marR="0" lvl="0" indent="-463550" algn="just" defTabSz="914400" rtl="0" eaLnBrk="1" fontAlgn="base" latinLnBrk="0" hangingPunct="1">
              <a:lnSpc>
                <a:spcPct val="150000"/>
              </a:lnSpc>
              <a:spcBef>
                <a:spcPct val="0"/>
              </a:spcBef>
              <a:spcAft>
                <a:spcPct val="0"/>
              </a:spcAft>
              <a:buClrTx/>
              <a:buSzTx/>
              <a:buFont typeface="Wingdings" pitchFamily="2" charset="2"/>
              <a:buChar char="Ø"/>
              <a:tabLst/>
            </a:pPr>
            <a:r>
              <a:rPr lang="en-US" sz="2000" dirty="0" smtClean="0">
                <a:latin typeface="Centaur" pitchFamily="18" charset="0"/>
                <a:ea typeface="Times New Roman" pitchFamily="18" charset="0"/>
                <a:cs typeface="Times New Roman" pitchFamily="18" charset="0"/>
              </a:rPr>
              <a:t>S</a:t>
            </a:r>
            <a:r>
              <a:rPr kumimoji="0" lang="en-US" sz="2000" b="0" i="0" u="none" strike="noStrike" cap="none" normalizeH="0" baseline="0" dirty="0" smtClean="0">
                <a:ln>
                  <a:noFill/>
                </a:ln>
                <a:solidFill>
                  <a:schemeClr val="tx1"/>
                </a:solidFill>
                <a:effectLst/>
                <a:latin typeface="Centaur" pitchFamily="18" charset="0"/>
                <a:ea typeface="Times New Roman" pitchFamily="18" charset="0"/>
                <a:cs typeface="Times New Roman" pitchFamily="18" charset="0"/>
              </a:rPr>
              <a:t>ave approximately 6.2 million gallons of diesel use each year.   </a:t>
            </a:r>
          </a:p>
        </p:txBody>
      </p:sp>
      <p:sp>
        <p:nvSpPr>
          <p:cNvPr id="8" name="Rectangle 7"/>
          <p:cNvSpPr/>
          <p:nvPr/>
        </p:nvSpPr>
        <p:spPr>
          <a:xfrm>
            <a:off x="304800" y="4535269"/>
            <a:ext cx="8458200" cy="707886"/>
          </a:xfrm>
          <a:prstGeom prst="rect">
            <a:avLst/>
          </a:prstGeom>
        </p:spPr>
        <p:txBody>
          <a:bodyPr wrap="square">
            <a:spAutoFit/>
          </a:bodyPr>
          <a:lstStyle/>
          <a:p>
            <a:pPr lvl="0" algn="just" fontAlgn="base">
              <a:spcBef>
                <a:spcPct val="0"/>
              </a:spcBef>
              <a:spcAft>
                <a:spcPct val="0"/>
              </a:spcAft>
            </a:pPr>
            <a:r>
              <a:rPr lang="en-US" sz="2000" dirty="0" smtClean="0">
                <a:latin typeface="Centaur" pitchFamily="18" charset="0"/>
                <a:ea typeface="Times New Roman" pitchFamily="18" charset="0"/>
                <a:cs typeface="Times New Roman" pitchFamily="18" charset="0"/>
              </a:rPr>
              <a:t>Considering the fact that there are about 25 known shale basins in the United States where the forward osmosis technology alongside the power generation can be employed. </a:t>
            </a:r>
            <a:endParaRPr lang="en-US" sz="2000" dirty="0" smtClean="0">
              <a:latin typeface="Centaur" pitchFamily="18" charset="0"/>
              <a:cs typeface="Arial" pitchFamily="34" charset="0"/>
            </a:endParaRPr>
          </a:p>
        </p:txBody>
      </p:sp>
      <p:sp>
        <p:nvSpPr>
          <p:cNvPr id="9" name="Rectangle 8"/>
          <p:cNvSpPr/>
          <p:nvPr/>
        </p:nvSpPr>
        <p:spPr>
          <a:xfrm>
            <a:off x="1447800" y="5562600"/>
            <a:ext cx="7543800" cy="707886"/>
          </a:xfrm>
          <a:prstGeom prst="rect">
            <a:avLst/>
          </a:prstGeom>
        </p:spPr>
        <p:style>
          <a:lnRef idx="3">
            <a:schemeClr val="lt1"/>
          </a:lnRef>
          <a:fillRef idx="1">
            <a:schemeClr val="accent4"/>
          </a:fillRef>
          <a:effectRef idx="1">
            <a:schemeClr val="accent4"/>
          </a:effectRef>
          <a:fontRef idx="minor">
            <a:schemeClr val="lt1"/>
          </a:fontRef>
        </p:style>
        <p:txBody>
          <a:bodyPr wrap="square">
            <a:spAutoFit/>
          </a:bodyPr>
          <a:lstStyle/>
          <a:p>
            <a:r>
              <a:rPr lang="en-US" sz="2000" b="1" dirty="0" smtClean="0">
                <a:latin typeface="Centaur" pitchFamily="18" charset="0"/>
                <a:ea typeface="Times New Roman" pitchFamily="18" charset="0"/>
                <a:cs typeface="Times New Roman" pitchFamily="18" charset="0"/>
              </a:rPr>
              <a:t>Conversely, the forward osmosis technology is not limited to shale development but is applicable in conventional oil and gas plays also.</a:t>
            </a:r>
            <a:endParaRPr lang="en-US" sz="2000" b="1" dirty="0"/>
          </a:p>
        </p:txBody>
      </p:sp>
    </p:spTree>
    <p:extLst>
      <p:ext uri="{BB962C8B-B14F-4D97-AF65-F5344CB8AC3E}">
        <p14:creationId xmlns:p14="http://schemas.microsoft.com/office/powerpoint/2010/main" val="179863978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
          <p:cNvGrpSpPr/>
          <p:nvPr/>
        </p:nvGrpSpPr>
        <p:grpSpPr>
          <a:xfrm>
            <a:off x="6858000" y="228600"/>
            <a:ext cx="1904999" cy="847996"/>
            <a:chOff x="6858000" y="228600"/>
            <a:chExt cx="1904999" cy="847996"/>
          </a:xfrm>
        </p:grpSpPr>
        <p:pic>
          <p:nvPicPr>
            <p:cNvPr id="7" name="Picture 6" descr="C:\Documents and Settings\kzs145\Desktop\psu_wht.emf"/>
            <p:cNvPicPr>
              <a:picLocks noChangeAspect="1" noChangeArrowheads="1"/>
            </p:cNvPicPr>
            <p:nvPr/>
          </p:nvPicPr>
          <p:blipFill>
            <a:blip r:embed="rId2" cstate="print"/>
            <a:srcRect/>
            <a:stretch>
              <a:fillRect/>
            </a:stretch>
          </p:blipFill>
          <p:spPr bwMode="auto">
            <a:xfrm>
              <a:off x="6858000" y="228600"/>
              <a:ext cx="1904999" cy="847996"/>
            </a:xfrm>
            <a:prstGeom prst="rect">
              <a:avLst/>
            </a:prstGeom>
            <a:noFill/>
            <a:ln w="9525">
              <a:noFill/>
              <a:miter lim="800000"/>
              <a:headEnd/>
              <a:tailEnd/>
            </a:ln>
          </p:spPr>
        </p:pic>
        <p:sp>
          <p:nvSpPr>
            <p:cNvPr id="3" name="TextBox 2"/>
            <p:cNvSpPr txBox="1"/>
            <p:nvPr/>
          </p:nvSpPr>
          <p:spPr>
            <a:xfrm>
              <a:off x="8001000" y="468868"/>
              <a:ext cx="745717" cy="261610"/>
            </a:xfrm>
            <a:prstGeom prst="rect">
              <a:avLst/>
            </a:prstGeom>
            <a:noFill/>
          </p:spPr>
          <p:txBody>
            <a:bodyPr wrap="none" rtlCol="0">
              <a:spAutoFit/>
            </a:bodyPr>
            <a:lstStyle/>
            <a:p>
              <a:r>
                <a:rPr lang="en-US" sz="1100" b="1" dirty="0" smtClean="0">
                  <a:solidFill>
                    <a:schemeClr val="bg1"/>
                  </a:solidFill>
                  <a:latin typeface="Book Antiqua" pitchFamily="18" charset="0"/>
                </a:rPr>
                <a:t>EME 580</a:t>
              </a:r>
              <a:endParaRPr lang="en-US" sz="1100" b="1" dirty="0">
                <a:solidFill>
                  <a:schemeClr val="bg1"/>
                </a:solidFill>
                <a:latin typeface="Book Antiqua" pitchFamily="18" charset="0"/>
              </a:endParaRPr>
            </a:p>
          </p:txBody>
        </p:sp>
      </p:grpSp>
      <p:sp>
        <p:nvSpPr>
          <p:cNvPr id="10" name="Rectangle 9"/>
          <p:cNvSpPr/>
          <p:nvPr/>
        </p:nvSpPr>
        <p:spPr>
          <a:xfrm>
            <a:off x="152400" y="605135"/>
            <a:ext cx="1453090" cy="461665"/>
          </a:xfrm>
          <a:prstGeom prst="rect">
            <a:avLst/>
          </a:prstGeom>
        </p:spPr>
        <p:txBody>
          <a:bodyPr wrap="none">
            <a:spAutoFit/>
          </a:bodyPr>
          <a:lstStyle/>
          <a:p>
            <a:r>
              <a:rPr lang="en-US" sz="2400" b="1" dirty="0" smtClean="0">
                <a:solidFill>
                  <a:schemeClr val="bg1"/>
                </a:solidFill>
                <a:latin typeface="Centaur" pitchFamily="18" charset="0"/>
              </a:rPr>
              <a:t>Conclusion</a:t>
            </a:r>
            <a:endParaRPr lang="en-US" sz="2400" dirty="0">
              <a:solidFill>
                <a:schemeClr val="bg1"/>
              </a:solidFill>
              <a:latin typeface="Centaur" pitchFamily="18" charset="0"/>
            </a:endParaRPr>
          </a:p>
        </p:txBody>
      </p:sp>
      <p:sp>
        <p:nvSpPr>
          <p:cNvPr id="11" name="Rectangle 10"/>
          <p:cNvSpPr/>
          <p:nvPr/>
        </p:nvSpPr>
        <p:spPr>
          <a:xfrm>
            <a:off x="304800" y="1600200"/>
            <a:ext cx="8610600" cy="2588657"/>
          </a:xfrm>
          <a:prstGeom prst="rect">
            <a:avLst/>
          </a:prstGeom>
        </p:spPr>
        <p:txBody>
          <a:bodyPr wrap="square">
            <a:spAutoFit/>
          </a:bodyPr>
          <a:lstStyle/>
          <a:p>
            <a:pPr algn="just">
              <a:lnSpc>
                <a:spcPct val="150000"/>
              </a:lnSpc>
            </a:pPr>
            <a:r>
              <a:rPr lang="en-US" sz="2200" dirty="0" smtClean="0">
                <a:latin typeface="Centaur" pitchFamily="18" charset="0"/>
              </a:rPr>
              <a:t>The naturally low permeability shale must be fractured to guarantee higher productivity and the fracturing process involves the use of millions of gallons of water that must be recovered as flow back or produced waste water. Public and regulatory pressure is demanding that operators in the oil and gas industry improve water management practices.  </a:t>
            </a:r>
          </a:p>
        </p:txBody>
      </p:sp>
      <p:sp>
        <p:nvSpPr>
          <p:cNvPr id="12" name="Rectangle 11"/>
          <p:cNvSpPr/>
          <p:nvPr/>
        </p:nvSpPr>
        <p:spPr>
          <a:xfrm>
            <a:off x="304800" y="4149804"/>
            <a:ext cx="8458200" cy="1107996"/>
          </a:xfrm>
          <a:prstGeom prst="rect">
            <a:avLst/>
          </a:prstGeom>
        </p:spPr>
        <p:txBody>
          <a:bodyPr wrap="square">
            <a:spAutoFit/>
          </a:bodyPr>
          <a:lstStyle/>
          <a:p>
            <a:pPr algn="just">
              <a:lnSpc>
                <a:spcPct val="150000"/>
              </a:lnSpc>
            </a:pPr>
            <a:r>
              <a:rPr lang="en-US" sz="2200" dirty="0" smtClean="0">
                <a:latin typeface="Centaur" pitchFamily="18" charset="0"/>
              </a:rPr>
              <a:t>Exploring several results of laboratory and field testing from early commercial jobs indicate that, </a:t>
            </a:r>
            <a:endParaRPr lang="en-US" sz="2200" dirty="0">
              <a:latin typeface="Centaur" pitchFamily="18" charset="0"/>
            </a:endParaRPr>
          </a:p>
        </p:txBody>
      </p:sp>
      <p:sp>
        <p:nvSpPr>
          <p:cNvPr id="8" name="Rectangle 7"/>
          <p:cNvSpPr/>
          <p:nvPr/>
        </p:nvSpPr>
        <p:spPr>
          <a:xfrm>
            <a:off x="1676400" y="5105400"/>
            <a:ext cx="7239000" cy="1615827"/>
          </a:xfrm>
          <a:prstGeom prst="rect">
            <a:avLst/>
          </a:prstGeom>
        </p:spPr>
        <p:txBody>
          <a:bodyPr wrap="square">
            <a:spAutoFit/>
          </a:bodyPr>
          <a:lstStyle/>
          <a:p>
            <a:pPr>
              <a:lnSpc>
                <a:spcPct val="150000"/>
              </a:lnSpc>
            </a:pPr>
            <a:r>
              <a:rPr lang="en-US" sz="2200" dirty="0" smtClean="0">
                <a:latin typeface="Centaur" pitchFamily="18" charset="0"/>
              </a:rPr>
              <a:t>flexible, portable and scalable Forward Osmosis units are applicable to resourcefully and efficiently reclaim water-based waste for valuable reuse as a high quality completion fluid. </a:t>
            </a:r>
            <a:endParaRPr lang="en-US" sz="2200" dirty="0"/>
          </a:p>
        </p:txBody>
      </p:sp>
    </p:spTree>
    <p:extLst>
      <p:ext uri="{BB962C8B-B14F-4D97-AF65-F5344CB8AC3E}">
        <p14:creationId xmlns:p14="http://schemas.microsoft.com/office/powerpoint/2010/main" val="179863978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
          <p:cNvGrpSpPr/>
          <p:nvPr/>
        </p:nvGrpSpPr>
        <p:grpSpPr>
          <a:xfrm>
            <a:off x="6858000" y="228600"/>
            <a:ext cx="1904999" cy="847996"/>
            <a:chOff x="6858000" y="228600"/>
            <a:chExt cx="1904999" cy="847996"/>
          </a:xfrm>
        </p:grpSpPr>
        <p:pic>
          <p:nvPicPr>
            <p:cNvPr id="7" name="Picture 6" descr="C:\Documents and Settings\kzs145\Desktop\psu_wht.emf"/>
            <p:cNvPicPr>
              <a:picLocks noChangeAspect="1" noChangeArrowheads="1"/>
            </p:cNvPicPr>
            <p:nvPr/>
          </p:nvPicPr>
          <p:blipFill>
            <a:blip r:embed="rId2" cstate="print"/>
            <a:srcRect/>
            <a:stretch>
              <a:fillRect/>
            </a:stretch>
          </p:blipFill>
          <p:spPr bwMode="auto">
            <a:xfrm>
              <a:off x="6858000" y="228600"/>
              <a:ext cx="1904999" cy="847996"/>
            </a:xfrm>
            <a:prstGeom prst="rect">
              <a:avLst/>
            </a:prstGeom>
            <a:noFill/>
            <a:ln w="9525">
              <a:noFill/>
              <a:miter lim="800000"/>
              <a:headEnd/>
              <a:tailEnd/>
            </a:ln>
          </p:spPr>
        </p:pic>
        <p:sp>
          <p:nvSpPr>
            <p:cNvPr id="3" name="TextBox 2"/>
            <p:cNvSpPr txBox="1"/>
            <p:nvPr/>
          </p:nvSpPr>
          <p:spPr>
            <a:xfrm>
              <a:off x="8001000" y="468868"/>
              <a:ext cx="745717" cy="261610"/>
            </a:xfrm>
            <a:prstGeom prst="rect">
              <a:avLst/>
            </a:prstGeom>
            <a:noFill/>
          </p:spPr>
          <p:txBody>
            <a:bodyPr wrap="none" rtlCol="0">
              <a:spAutoFit/>
            </a:bodyPr>
            <a:lstStyle/>
            <a:p>
              <a:r>
                <a:rPr lang="en-US" sz="1100" b="1" dirty="0" smtClean="0">
                  <a:solidFill>
                    <a:schemeClr val="bg1"/>
                  </a:solidFill>
                  <a:latin typeface="Book Antiqua" pitchFamily="18" charset="0"/>
                </a:rPr>
                <a:t>EME 580</a:t>
              </a:r>
              <a:endParaRPr lang="en-US" sz="1100" b="1" dirty="0">
                <a:solidFill>
                  <a:schemeClr val="bg1"/>
                </a:solidFill>
                <a:latin typeface="Book Antiqua" pitchFamily="18" charset="0"/>
              </a:endParaRPr>
            </a:p>
          </p:txBody>
        </p:sp>
      </p:grpSp>
      <p:sp>
        <p:nvSpPr>
          <p:cNvPr id="10" name="Rectangle 9"/>
          <p:cNvSpPr/>
          <p:nvPr/>
        </p:nvSpPr>
        <p:spPr>
          <a:xfrm>
            <a:off x="152400" y="605135"/>
            <a:ext cx="2315634" cy="461665"/>
          </a:xfrm>
          <a:prstGeom prst="rect">
            <a:avLst/>
          </a:prstGeom>
        </p:spPr>
        <p:txBody>
          <a:bodyPr wrap="none">
            <a:spAutoFit/>
          </a:bodyPr>
          <a:lstStyle/>
          <a:p>
            <a:r>
              <a:rPr lang="en-US" sz="2400" b="1" dirty="0" smtClean="0">
                <a:solidFill>
                  <a:schemeClr val="bg1"/>
                </a:solidFill>
                <a:latin typeface="Centaur" pitchFamily="18" charset="0"/>
              </a:rPr>
              <a:t>Recommendations:</a:t>
            </a:r>
            <a:endParaRPr lang="en-US" sz="2400" dirty="0">
              <a:solidFill>
                <a:schemeClr val="bg1"/>
              </a:solidFill>
              <a:latin typeface="Centaur" pitchFamily="18" charset="0"/>
            </a:endParaRPr>
          </a:p>
        </p:txBody>
      </p:sp>
      <p:sp>
        <p:nvSpPr>
          <p:cNvPr id="12" name="Rectangle 11"/>
          <p:cNvSpPr/>
          <p:nvPr/>
        </p:nvSpPr>
        <p:spPr>
          <a:xfrm>
            <a:off x="381000" y="1676400"/>
            <a:ext cx="8458200" cy="3985706"/>
          </a:xfrm>
          <a:prstGeom prst="rect">
            <a:avLst/>
          </a:prstGeom>
        </p:spPr>
        <p:txBody>
          <a:bodyPr wrap="square">
            <a:spAutoFit/>
          </a:bodyPr>
          <a:lstStyle/>
          <a:p>
            <a:pPr algn="just"/>
            <a:r>
              <a:rPr lang="en-US" sz="2200" dirty="0" smtClean="0">
                <a:latin typeface="Centaur" pitchFamily="18" charset="0"/>
              </a:rPr>
              <a:t>It is recommended that future design and development of the forward osmosis blue energy integrated system (FOBES) for waste water treatment should consider improved material use and better energy generation methodologies from the chemical potential energy between waste water and an improved draw solution. </a:t>
            </a:r>
          </a:p>
          <a:p>
            <a:pPr algn="just">
              <a:lnSpc>
                <a:spcPct val="150000"/>
              </a:lnSpc>
            </a:pPr>
            <a:endParaRPr lang="en-US" sz="2200" dirty="0" smtClean="0">
              <a:latin typeface="Centaur" pitchFamily="18" charset="0"/>
            </a:endParaRPr>
          </a:p>
          <a:p>
            <a:pPr algn="just"/>
            <a:r>
              <a:rPr lang="en-US" sz="2200" dirty="0" smtClean="0">
                <a:latin typeface="Centaur" pitchFamily="18" charset="0"/>
              </a:rPr>
              <a:t>Additional improvement on the selected membrane would be helpful in enhancing the efficiency of the integrated process. </a:t>
            </a:r>
          </a:p>
          <a:p>
            <a:pPr algn="just"/>
            <a:endParaRPr lang="en-US" sz="2200" dirty="0" smtClean="0">
              <a:latin typeface="Centaur" pitchFamily="18" charset="0"/>
            </a:endParaRPr>
          </a:p>
          <a:p>
            <a:pPr algn="just"/>
            <a:r>
              <a:rPr lang="en-US" sz="2200" dirty="0" smtClean="0">
                <a:latin typeface="Centaur" pitchFamily="18" charset="0"/>
              </a:rPr>
              <a:t>Investments into the development of forward osmosis membranes with higher solute rejection and higher water flux are highly recommended. </a:t>
            </a:r>
            <a:endParaRPr lang="en-US" sz="2200" dirty="0">
              <a:latin typeface="Centaur" pitchFamily="18" charset="0"/>
            </a:endParaRPr>
          </a:p>
        </p:txBody>
      </p:sp>
    </p:spTree>
    <p:extLst>
      <p:ext uri="{BB962C8B-B14F-4D97-AF65-F5344CB8AC3E}">
        <p14:creationId xmlns:p14="http://schemas.microsoft.com/office/powerpoint/2010/main" val="179863978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theme/theme1.xml><?xml version="1.0" encoding="utf-8"?>
<a:theme xmlns:a="http://schemas.openxmlformats.org/drawingml/2006/main" name="conserv">
  <a:themeElements>
    <a:clrScheme name="Pushpin">
      <a:dk1>
        <a:sysClr val="windowText" lastClr="000000"/>
      </a:dk1>
      <a:lt1>
        <a:sysClr val="window" lastClr="FFFFFF"/>
      </a:lt1>
      <a:dk2>
        <a:srgbClr val="465E9C"/>
      </a:dk2>
      <a:lt2>
        <a:srgbClr val="CCDDEA"/>
      </a:lt2>
      <a:accent1>
        <a:srgbClr val="FDA023"/>
      </a:accent1>
      <a:accent2>
        <a:srgbClr val="AA2B1E"/>
      </a:accent2>
      <a:accent3>
        <a:srgbClr val="71685C"/>
      </a:accent3>
      <a:accent4>
        <a:srgbClr val="64A73B"/>
      </a:accent4>
      <a:accent5>
        <a:srgbClr val="EB5605"/>
      </a:accent5>
      <a:accent6>
        <a:srgbClr val="B9CA1A"/>
      </a:accent6>
      <a:hlink>
        <a:srgbClr val="D83E2C"/>
      </a:hlink>
      <a:folHlink>
        <a:srgbClr val="ED7D2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68764FC4-B7CA-4029-92FF-166BDEE0009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conserv</Template>
  <TotalTime>1221</TotalTime>
  <Words>5795</Words>
  <Application>Microsoft Office PowerPoint</Application>
  <PresentationFormat>On-screen Show (4:3)</PresentationFormat>
  <Paragraphs>1087</Paragraphs>
  <Slides>99</Slides>
  <Notes>1</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99</vt:i4>
      </vt:variant>
    </vt:vector>
  </HeadingPairs>
  <TitlesOfParts>
    <vt:vector size="101" baseType="lpstr">
      <vt:lpstr>conserv</vt:lpstr>
      <vt:lpstr>Acrobat Document</vt:lpstr>
      <vt:lpstr>Optimization of Well Stimulation Fluids in the Marcellus Shale Gas Development Using Integrated Technologies</vt:lpstr>
      <vt:lpstr>Problem Statement</vt:lpstr>
      <vt:lpstr>Integrated Planning Approach</vt:lpstr>
      <vt:lpstr>Efficient Centralized Solutions </vt:lpstr>
      <vt:lpstr>The Big Concern!</vt:lpstr>
      <vt:lpstr>PowerPoint Presentation</vt:lpstr>
      <vt:lpstr>PowerPoint Presentation</vt:lpstr>
      <vt:lpstr>PowerPoint Presentation</vt:lpstr>
      <vt:lpstr>Why Unconventional? </vt:lpstr>
      <vt:lpstr>Why Now?</vt:lpstr>
      <vt:lpstr>PowerPoint Presentation</vt:lpstr>
      <vt:lpstr>PowerPoint Presentation</vt:lpstr>
      <vt:lpstr>Marcellus Shale Action in PA</vt:lpstr>
      <vt:lpstr>PowerPoint Presentation</vt:lpstr>
      <vt:lpstr>The Big Concern!</vt:lpstr>
      <vt:lpstr>PowerPoint Presentation</vt:lpstr>
      <vt:lpstr>PowerPoint Presentation</vt:lpstr>
      <vt:lpstr> Well Simulation</vt:lpstr>
      <vt:lpstr>PowerPoint Presentation</vt:lpstr>
      <vt:lpstr>Horizontal well</vt:lpstr>
      <vt:lpstr>Dual horizontal well</vt:lpstr>
      <vt:lpstr>Dual horizontal with 80ft distance</vt:lpstr>
      <vt:lpstr>Dual horizontal with 80ft distance</vt:lpstr>
      <vt:lpstr>Two dual horizontal wells in the 640 acre ft.</vt:lpstr>
      <vt:lpstr>Multi-lateral well</vt:lpstr>
      <vt:lpstr>Multi-lateral well</vt:lpstr>
      <vt:lpstr>Drilling</vt:lpstr>
      <vt:lpstr>Drilling Fluid</vt:lpstr>
      <vt:lpstr>Drilling fluid composition</vt:lpstr>
      <vt:lpstr>Casing</vt:lpstr>
      <vt:lpstr>Cementing</vt:lpstr>
      <vt:lpstr>Minimizing negative impacts through fracture fluid Design</vt:lpstr>
      <vt:lpstr>Additive Selection </vt:lpstr>
      <vt:lpstr>Additive Selection </vt:lpstr>
      <vt:lpstr>Additive Selection </vt:lpstr>
      <vt:lpstr>Additive Selection </vt:lpstr>
      <vt:lpstr>Additive Selection </vt:lpstr>
      <vt:lpstr>Additive Selection </vt:lpstr>
      <vt:lpstr>Additive Selection </vt:lpstr>
      <vt:lpstr>Additive Selection </vt:lpstr>
      <vt:lpstr>Additive Selection </vt:lpstr>
      <vt:lpstr>Additive Selection </vt:lpstr>
      <vt:lpstr>Additive Concentration </vt:lpstr>
      <vt:lpstr>    Proppant Selection</vt:lpstr>
      <vt:lpstr>Proppant Selection : Ceramic proppant</vt:lpstr>
      <vt:lpstr>Proppant Selection :  Ceramic proppant</vt:lpstr>
      <vt:lpstr>Fracturing Fluid Composition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Forward Osmosis</vt:lpstr>
      <vt:lpstr>Forward Osmosis over Water Treatment Methods </vt:lpstr>
      <vt:lpstr>Forward Osmosis</vt:lpstr>
      <vt:lpstr>PowerPoint Presentation</vt:lpstr>
      <vt:lpstr>Forward Osmosis</vt:lpstr>
      <vt:lpstr>Thin-Film Composite MP Membrane</vt:lpstr>
      <vt:lpstr>Ammonium Bicarbonate Draw Solution</vt:lpstr>
      <vt:lpstr>System Components</vt:lpstr>
      <vt:lpstr>Forward Osmosis </vt:lpstr>
      <vt:lpstr>Forward Osmosis Process Schematic</vt:lpstr>
      <vt:lpstr>BLUE ENERGY GENERATION</vt:lpstr>
      <vt:lpstr>FACTORS FAVORING BLUE ENERGY GENERATION</vt:lpstr>
      <vt:lpstr>REVERSE ELECTRODIALYSIS (RED)</vt:lpstr>
      <vt:lpstr> PRESSURE RETARDED OSMOSIS (PRO)</vt:lpstr>
      <vt:lpstr>BLUE ENERGY PARAMETERS: THE THEORY</vt:lpstr>
      <vt:lpstr>Salt permeability</vt:lpstr>
      <vt:lpstr>Concentration Polarization</vt:lpstr>
      <vt:lpstr>POWER DENSITY (W) IN PRO</vt:lpstr>
      <vt:lpstr>FORWARD OSMOSIS (FO) THEORY</vt:lpstr>
      <vt:lpstr>THIN-FILM COMPOSITE (TFC) MEMBRANE</vt:lpstr>
      <vt:lpstr>COMPARISON OF DIFFERENT TFC MEMBRANES</vt:lpstr>
      <vt:lpstr>MEMBRANE PARAMETERS</vt:lpstr>
      <vt:lpstr>OTHER DESIGN CONSIDERATIONS</vt:lpstr>
      <vt:lpstr>MEMBRANE DESIGN CAPACITY</vt:lpstr>
      <vt:lpstr>TURBINE CONSIDERATIONS</vt:lpstr>
      <vt:lpstr>POWER STORAGE CONSIDERATIONS</vt:lpstr>
      <vt:lpstr>DESIGN ASSUMPTIONS</vt:lpstr>
      <vt:lpstr>CONTINGENCY PLAN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Application of Forward Osmosis &amp; Blue Energy Generation for Waste Water Reclamation in Bradford County, PA</dc:title>
  <dc:creator>Richard olawoyin</dc:creator>
  <cp:lastModifiedBy>rzo5017</cp:lastModifiedBy>
  <cp:revision>68</cp:revision>
  <dcterms:created xsi:type="dcterms:W3CDTF">2011-04-23T04:05:41Z</dcterms:created>
  <dcterms:modified xsi:type="dcterms:W3CDTF">2011-04-28T16:52:36Z</dcterms:modified>
  <cp:category>2010 global</cp:category>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TC101881357</vt:lpwstr>
  </property>
</Properties>
</file>