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20BE34-3FBC-4AC2-869B-AEBF36CC67A4}" type="datetimeFigureOut">
              <a:rPr lang="fr-FR" smtClean="0"/>
              <a:t>29/04/2008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7A7BF-DA53-4264-9605-55D51D2A4382}" type="slidenum">
              <a:rPr lang="fr-FR" smtClean="0"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1.xls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8.emf"/><Relationship Id="rId4" Type="http://schemas.openxmlformats.org/officeDocument/2006/relationships/image" Target="../media/image13.png"/><Relationship Id="rId9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23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7150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Coal combustion/gasification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Carbon reactions: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Synthetic gas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Fuel gas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Activated carbon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Metallurgical processes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Regeneration of coked catalysts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Abundant and widely distributed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	Substitute  to oil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Substitute to natural gas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Processing controlled to remove 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	CO2 Capture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	Gas cleaning</a:t>
            </a:r>
          </a:p>
          <a:p>
            <a:pPr algn="l">
              <a:spcBef>
                <a:spcPct val="0"/>
              </a:spcBef>
            </a:pPr>
            <a:r>
              <a:rPr lang="en-US" sz="2800" b="1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		</a:t>
            </a:r>
          </a:p>
          <a:p>
            <a:pPr algn="l">
              <a:spcBef>
                <a:spcPct val="0"/>
              </a:spcBef>
            </a:pPr>
            <a:endParaRPr lang="fr-FR" sz="2800" b="1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1600200"/>
            <a:ext cx="6096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ight Arrow 4"/>
          <p:cNvSpPr/>
          <p:nvPr/>
        </p:nvSpPr>
        <p:spPr>
          <a:xfrm>
            <a:off x="381000" y="3886200"/>
            <a:ext cx="6096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ight Arrow 5"/>
          <p:cNvSpPr/>
          <p:nvPr/>
        </p:nvSpPr>
        <p:spPr>
          <a:xfrm>
            <a:off x="381000" y="5029200"/>
            <a:ext cx="6096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362456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Thank You!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Questions?</a:t>
            </a:r>
            <a:endParaRPr lang="fr-FR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Governing Equations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Modeling mass and heat transfer during gasification</a:t>
            </a:r>
          </a:p>
          <a:p>
            <a:r>
              <a:rPr lang="en-US" sz="2800" dirty="0" smtClean="0"/>
              <a:t>Governing Equations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Mass Transfer:</a:t>
            </a:r>
          </a:p>
          <a:p>
            <a:r>
              <a:rPr lang="en-US" sz="1800" dirty="0" err="1" smtClean="0"/>
              <a:t>C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smtClean="0"/>
              <a:t>concentration </a:t>
            </a:r>
            <a:r>
              <a:rPr lang="en-US" sz="1800" dirty="0" smtClean="0"/>
              <a:t>of specie j in the reactor</a:t>
            </a:r>
            <a:endParaRPr lang="fr-FR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u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 </a:t>
            </a:r>
            <a:r>
              <a:rPr lang="en-US" sz="1800" dirty="0" smtClean="0"/>
              <a:t>velocity </a:t>
            </a:r>
            <a:r>
              <a:rPr lang="en-US" sz="1800" dirty="0" smtClean="0"/>
              <a:t>of the particle</a:t>
            </a:r>
            <a:endParaRPr lang="fr-FR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 </a:t>
            </a:r>
            <a:r>
              <a:rPr lang="en-US" sz="1800" dirty="0" smtClean="0"/>
              <a:t>diffusion </a:t>
            </a:r>
            <a:r>
              <a:rPr lang="en-US" sz="1800" dirty="0" smtClean="0"/>
              <a:t>coefficient of the specie in the medium</a:t>
            </a:r>
            <a:endParaRPr lang="fr-FR" sz="1800" dirty="0" smtClean="0"/>
          </a:p>
          <a:p>
            <a:r>
              <a:rPr lang="en-US" sz="1800" dirty="0" err="1" smtClean="0"/>
              <a:t>R</a:t>
            </a:r>
            <a:r>
              <a:rPr lang="en-US" sz="1800" baseline="-25000" dirty="0" err="1" smtClean="0"/>
              <a:t>C,j</a:t>
            </a:r>
            <a:r>
              <a:rPr lang="en-US" sz="1800" dirty="0" smtClean="0"/>
              <a:t> </a:t>
            </a:r>
            <a:r>
              <a:rPr lang="en-US" sz="1800" dirty="0" smtClean="0"/>
              <a:t>rate </a:t>
            </a:r>
            <a:r>
              <a:rPr lang="en-US" sz="1800" dirty="0" smtClean="0"/>
              <a:t>of production or depletion of specie j from chemical reactions.</a:t>
            </a:r>
            <a:endParaRPr lang="fr-FR" sz="1800" dirty="0" smtClean="0"/>
          </a:p>
          <a:p>
            <a:r>
              <a:rPr lang="en-US" sz="2800" dirty="0" smtClean="0"/>
              <a:t>	Heat Transfer: 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convective </a:t>
            </a:r>
            <a:r>
              <a:rPr lang="en-US" sz="2000" dirty="0" smtClean="0"/>
              <a:t>heat </a:t>
            </a:r>
            <a:r>
              <a:rPr lang="en-US" sz="2000" dirty="0" smtClean="0"/>
              <a:t>transfer</a:t>
            </a:r>
          </a:p>
          <a:p>
            <a:endParaRPr lang="en-US" sz="2000" dirty="0" smtClean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</a:t>
            </a:r>
            <a:r>
              <a:rPr lang="en-US" sz="2000" dirty="0" smtClean="0"/>
              <a:t>radiation </a:t>
            </a:r>
            <a:r>
              <a:rPr lang="en-US" sz="2000" dirty="0" smtClean="0"/>
              <a:t>heat </a:t>
            </a:r>
            <a:r>
              <a:rPr lang="en-US" sz="2000" dirty="0" smtClean="0"/>
              <a:t>transfer</a:t>
            </a:r>
          </a:p>
          <a:p>
            <a:r>
              <a:rPr lang="en-US" sz="2000" dirty="0" err="1" smtClean="0"/>
              <a:t>R</a:t>
            </a:r>
            <a:r>
              <a:rPr lang="en-US" sz="2000" baseline="-25000" dirty="0" err="1" smtClean="0"/>
              <a:t>Rxn</a:t>
            </a:r>
            <a:r>
              <a:rPr lang="en-US" sz="2000" dirty="0" smtClean="0"/>
              <a:t> </a:t>
            </a:r>
            <a:r>
              <a:rPr lang="en-US" sz="2000" dirty="0" smtClean="0"/>
              <a:t>source </a:t>
            </a:r>
            <a:r>
              <a:rPr lang="en-US" sz="2000" dirty="0" smtClean="0"/>
              <a:t>of energy due to chemical reaction</a:t>
            </a:r>
            <a:endParaRPr lang="en-US" sz="2000" dirty="0" smtClean="0"/>
          </a:p>
          <a:p>
            <a:endParaRPr lang="fr-FR" sz="2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133600"/>
            <a:ext cx="2209800" cy="762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114800"/>
            <a:ext cx="2819400" cy="685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800600"/>
            <a:ext cx="2819400" cy="60007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029200"/>
            <a:ext cx="2590800" cy="381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486400"/>
            <a:ext cx="2667000" cy="3810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6858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Formulation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8991600" cy="6019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Feedstock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Fuel: Coal Water Slurry (CWS)		65% Coal and 35% H2O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	</a:t>
            </a:r>
            <a:r>
              <a:rPr lang="en-US" dirty="0" smtClean="0"/>
              <a:t>					</a:t>
            </a:r>
            <a:r>
              <a:rPr lang="en-US" dirty="0" err="1" smtClean="0"/>
              <a:t>ρ</a:t>
            </a:r>
            <a:r>
              <a:rPr lang="en-US" baseline="-25000" dirty="0" err="1" smtClean="0"/>
              <a:t>cws</a:t>
            </a:r>
            <a:r>
              <a:rPr lang="en-US" dirty="0" smtClean="0"/>
              <a:t> = </a:t>
            </a:r>
            <a:r>
              <a:rPr lang="en-US" dirty="0" err="1" smtClean="0"/>
              <a:t>ρ</a:t>
            </a:r>
            <a:r>
              <a:rPr lang="en-US" baseline="-25000" dirty="0" err="1" smtClean="0"/>
              <a:t>coal</a:t>
            </a:r>
            <a:r>
              <a:rPr lang="en-US" dirty="0" smtClean="0"/>
              <a:t> * 0.65 + </a:t>
            </a:r>
            <a:r>
              <a:rPr lang="en-US" dirty="0" smtClean="0"/>
              <a:t>0.35*</a:t>
            </a:r>
            <a:r>
              <a:rPr lang="en-US" dirty="0" err="1" smtClean="0"/>
              <a:t>ρ</a:t>
            </a:r>
            <a:r>
              <a:rPr lang="en-US" baseline="-25000" dirty="0" err="1" smtClean="0"/>
              <a:t>w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Gasifying agent: Oxygen</a:t>
            </a:r>
          </a:p>
          <a:p>
            <a:pPr marL="0" lvl="1" indent="0">
              <a:buClr>
                <a:schemeClr val="tx1"/>
              </a:buClr>
              <a:buSzPct val="95000"/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 Feed rate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CWS: </a:t>
            </a:r>
            <a:r>
              <a:rPr lang="en-US" dirty="0" smtClean="0"/>
              <a:t> 60 l/h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		Molar flow rate: Coal	  0.14 mol/s	H2O  0.42 mol/s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O2: 24.5 m</a:t>
            </a:r>
            <a:r>
              <a:rPr lang="en-US" baseline="30000" dirty="0" smtClean="0"/>
              <a:t>3</a:t>
            </a:r>
            <a:r>
              <a:rPr lang="fr-FR" dirty="0" smtClean="0"/>
              <a:t> / h </a:t>
            </a:r>
          </a:p>
          <a:p>
            <a:pPr lvl="1">
              <a:buClr>
                <a:schemeClr val="tx1"/>
              </a:buClr>
            </a:pPr>
            <a:r>
              <a:rPr lang="fr-FR" dirty="0" smtClean="0"/>
              <a:t>		</a:t>
            </a:r>
            <a:r>
              <a:rPr lang="fr-FR" dirty="0" err="1" smtClean="0"/>
              <a:t>Molar</a:t>
            </a:r>
            <a:r>
              <a:rPr lang="fr-FR" dirty="0" smtClean="0"/>
              <a:t> flow rate: 0.28 mol/s	</a:t>
            </a:r>
          </a:p>
          <a:p>
            <a:pPr marL="0" lvl="1" indent="0">
              <a:buClr>
                <a:schemeClr val="tx1"/>
              </a:buClr>
              <a:buSzPct val="95000"/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 Temperature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T0 </a:t>
            </a:r>
            <a:r>
              <a:rPr lang="en-US" dirty="0" smtClean="0"/>
              <a:t>= 1000 </a:t>
            </a:r>
            <a:r>
              <a:rPr lang="en-US" dirty="0" smtClean="0"/>
              <a:t>K</a:t>
            </a:r>
          </a:p>
          <a:p>
            <a:pPr marL="0" lvl="1" indent="0">
              <a:buClr>
                <a:schemeClr val="tx1"/>
              </a:buClr>
              <a:buSzPct val="95000"/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 Boundary conditions</a:t>
            </a:r>
          </a:p>
          <a:p>
            <a:pPr marL="0" lvl="1" indent="0">
              <a:buClr>
                <a:schemeClr val="tx1"/>
              </a:buClr>
              <a:buSzPct val="95000"/>
            </a:pPr>
            <a:r>
              <a:rPr lang="en-US" sz="2200" dirty="0" smtClean="0">
                <a:solidFill>
                  <a:schemeClr val="tx1"/>
                </a:solidFill>
              </a:rPr>
              <a:t>Mass</a:t>
            </a:r>
          </a:p>
          <a:p>
            <a:pPr marL="0" lvl="1" indent="0">
              <a:buClr>
                <a:schemeClr val="tx1"/>
              </a:buClr>
              <a:buSzPct val="95000"/>
            </a:pPr>
            <a:r>
              <a:rPr lang="en-US" sz="2200" dirty="0" smtClean="0">
                <a:solidFill>
                  <a:schemeClr val="tx1"/>
                </a:solidFill>
              </a:rPr>
              <a:t>    1, 4 Insulation/</a:t>
            </a:r>
            <a:r>
              <a:rPr lang="en-US" sz="2200" dirty="0" err="1" smtClean="0">
                <a:solidFill>
                  <a:schemeClr val="tx1"/>
                </a:solidFill>
              </a:rPr>
              <a:t>Symetry</a:t>
            </a:r>
            <a:r>
              <a:rPr lang="en-US" sz="2200" dirty="0" smtClean="0">
                <a:solidFill>
                  <a:schemeClr val="tx1"/>
                </a:solidFill>
              </a:rPr>
              <a:t>; 3 Concentration; 2 Convective flux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Heat</a:t>
            </a:r>
          </a:p>
          <a:p>
            <a:pPr marL="0" lvl="1" indent="0">
              <a:buClr>
                <a:schemeClr val="accent3"/>
              </a:buClr>
              <a:buSzPct val="95000"/>
            </a:pPr>
            <a:r>
              <a:rPr lang="en-US" sz="2200" dirty="0" smtClean="0">
                <a:solidFill>
                  <a:schemeClr val="tx1"/>
                </a:solidFill>
              </a:rPr>
              <a:t>    1</a:t>
            </a:r>
            <a:r>
              <a:rPr lang="en-US" sz="2200" dirty="0" smtClean="0">
                <a:solidFill>
                  <a:schemeClr val="tx1"/>
                </a:solidFill>
              </a:rPr>
              <a:t>, 4 Insulation/</a:t>
            </a:r>
            <a:r>
              <a:rPr lang="en-US" sz="2200" dirty="0" err="1" smtClean="0">
                <a:solidFill>
                  <a:schemeClr val="tx1"/>
                </a:solidFill>
              </a:rPr>
              <a:t>Symetry</a:t>
            </a:r>
            <a:r>
              <a:rPr lang="en-US" sz="2200" dirty="0" smtClean="0">
                <a:solidFill>
                  <a:schemeClr val="tx1"/>
                </a:solidFill>
              </a:rPr>
              <a:t>; 3 </a:t>
            </a:r>
            <a:r>
              <a:rPr lang="en-US" sz="2200" dirty="0" smtClean="0">
                <a:solidFill>
                  <a:schemeClr val="tx1"/>
                </a:solidFill>
              </a:rPr>
              <a:t>Temperature, 2 </a:t>
            </a:r>
            <a:r>
              <a:rPr lang="en-US" sz="2200" dirty="0" smtClean="0">
                <a:solidFill>
                  <a:schemeClr val="tx1"/>
                </a:solidFill>
              </a:rPr>
              <a:t>Convective flux</a:t>
            </a:r>
          </a:p>
          <a:p>
            <a:endParaRPr lang="fr-FR" sz="2400" dirty="0" smtClean="0"/>
          </a:p>
          <a:p>
            <a:pPr lvl="1">
              <a:buClr>
                <a:schemeClr val="tx1"/>
              </a:buClr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620000" y="3962400"/>
            <a:ext cx="381000" cy="2514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7696200" y="6488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73152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8382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Formulation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Diffusion Coefficient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  </a:t>
            </a:r>
            <a:r>
              <a:rPr lang="en-US" dirty="0" smtClean="0"/>
              <a:t>   Mixture of steam and O2, at 1000 K and 2 </a:t>
            </a:r>
            <a:r>
              <a:rPr lang="en-US" dirty="0" err="1" smtClean="0"/>
              <a:t>MPa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	</a:t>
            </a:r>
            <a:r>
              <a:rPr lang="en-US" dirty="0" smtClean="0"/>
              <a:t>D = </a:t>
            </a:r>
            <a:r>
              <a:rPr lang="en-US" dirty="0" smtClean="0"/>
              <a:t>0.000059 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Gas </a:t>
            </a:r>
            <a:r>
              <a:rPr lang="en-US" dirty="0" smtClean="0"/>
              <a:t>mixture </a:t>
            </a:r>
            <a:r>
              <a:rPr lang="en-US" dirty="0" smtClean="0"/>
              <a:t>density (Steam and O2)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Heat Capacity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 </a:t>
            </a:r>
            <a:r>
              <a:rPr lang="en-US" dirty="0" smtClean="0"/>
              <a:t>   O2 Heat Capacity at 1000K: </a:t>
            </a:r>
            <a:r>
              <a:rPr lang="en-US" dirty="0" smtClean="0"/>
              <a:t>C</a:t>
            </a:r>
            <a:r>
              <a:rPr lang="en-US" baseline="-25000" dirty="0" smtClean="0"/>
              <a:t>p</a:t>
            </a:r>
            <a:r>
              <a:rPr lang="en-US" dirty="0" smtClean="0"/>
              <a:t> = 1085 J kg</a:t>
            </a:r>
            <a:r>
              <a:rPr lang="en-US" baseline="30000" dirty="0" smtClean="0"/>
              <a:t>-1</a:t>
            </a:r>
            <a:r>
              <a:rPr lang="en-US" dirty="0" smtClean="0"/>
              <a:t> K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Thermal </a:t>
            </a:r>
            <a:r>
              <a:rPr lang="en-US" dirty="0" smtClean="0"/>
              <a:t>Conductivity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 </a:t>
            </a:r>
            <a:r>
              <a:rPr lang="en-US" dirty="0" smtClean="0"/>
              <a:t>   O2 Thermal Conductivity at 1000 K: </a:t>
            </a:r>
            <a:r>
              <a:rPr lang="en-US" dirty="0" smtClean="0"/>
              <a:t>λ = 0.074 W m</a:t>
            </a:r>
            <a:r>
              <a:rPr lang="en-US" baseline="30000" dirty="0" smtClean="0"/>
              <a:t>-1</a:t>
            </a:r>
            <a:r>
              <a:rPr lang="en-US" dirty="0" smtClean="0"/>
              <a:t> K</a:t>
            </a:r>
            <a:r>
              <a:rPr lang="en-US" baseline="30000" dirty="0" smtClean="0"/>
              <a:t>-1</a:t>
            </a:r>
            <a:endParaRPr lang="fr-FR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Reaction rate: </a:t>
            </a: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Heat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 </a:t>
            </a:r>
            <a:r>
              <a:rPr lang="en-US" dirty="0" smtClean="0"/>
              <a:t>	Species: 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	</a:t>
            </a:r>
            <a:r>
              <a:rPr lang="en-US" dirty="0" smtClean="0"/>
              <a:t>Reactions: </a:t>
            </a:r>
            <a:endParaRPr lang="fr-FR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438400"/>
            <a:ext cx="3962400" cy="6096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562600"/>
            <a:ext cx="2771775" cy="58102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6172200"/>
            <a:ext cx="1590675" cy="54292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800600"/>
            <a:ext cx="742950" cy="523875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096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Formulation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33400"/>
            <a:ext cx="8991600" cy="6324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Chemical reactions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/>
              <a:t> Water vaporization	</a:t>
            </a:r>
            <a:r>
              <a:rPr lang="en-US" sz="2800" dirty="0" smtClean="0"/>
              <a:t>(</a:t>
            </a:r>
            <a:r>
              <a:rPr lang="en-US" sz="2800" dirty="0" err="1" smtClean="0"/>
              <a:t>kw</a:t>
            </a:r>
            <a:r>
              <a:rPr lang="en-US" sz="2800" dirty="0" smtClean="0"/>
              <a:t>, Hw)</a:t>
            </a:r>
            <a:endParaRPr lang="en-U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/>
              <a:t> Coal devolatilization: </a:t>
            </a:r>
            <a:r>
              <a:rPr lang="en-US" sz="2000" dirty="0" smtClean="0"/>
              <a:t>Coal -&gt; Volatiles  + C  (v</a:t>
            </a:r>
            <a:r>
              <a:rPr lang="en-US" sz="2000" dirty="0" smtClean="0"/>
              <a:t>) 	(</a:t>
            </a:r>
            <a:r>
              <a:rPr lang="en-US" sz="2000" dirty="0" err="1" smtClean="0"/>
              <a:t>kv</a:t>
            </a:r>
            <a:r>
              <a:rPr lang="en-US" sz="2000" dirty="0" smtClean="0"/>
              <a:t>, </a:t>
            </a:r>
            <a:r>
              <a:rPr lang="en-US" sz="2000" dirty="0" err="1" smtClean="0"/>
              <a:t>Hv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>
              <a:buClr>
                <a:schemeClr val="tx1"/>
              </a:buClr>
            </a:pPr>
            <a:r>
              <a:rPr lang="en-US" sz="2000" dirty="0" smtClean="0"/>
              <a:t>Volatile composition: </a:t>
            </a:r>
            <a:r>
              <a:rPr lang="en-US" sz="2000" dirty="0" smtClean="0"/>
              <a:t>40.02 % CO, 27.5 %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20.12 %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12.36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% CH4 </a:t>
            </a:r>
            <a:endParaRPr lang="en-US" sz="2000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smtClean="0"/>
              <a:t>Char combustion and gasification:</a:t>
            </a:r>
          </a:p>
          <a:p>
            <a:r>
              <a:rPr lang="en-US" sz="2000" dirty="0" smtClean="0"/>
              <a:t>	C </a:t>
            </a:r>
            <a:r>
              <a:rPr lang="en-US" sz="2000" dirty="0" smtClean="0"/>
              <a:t>+ ½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====&gt; CO	</a:t>
            </a:r>
            <a:r>
              <a:rPr lang="en-US" sz="2000" dirty="0" smtClean="0"/>
              <a:t>	(</a:t>
            </a:r>
            <a:r>
              <a:rPr lang="en-US" sz="2000" dirty="0" smtClean="0"/>
              <a:t>1)	</a:t>
            </a:r>
            <a:r>
              <a:rPr lang="en-US" sz="2000" dirty="0" smtClean="0"/>
              <a:t>(k1, H1)	</a:t>
            </a:r>
            <a:r>
              <a:rPr lang="en-US" sz="2000" dirty="0" smtClean="0"/>
              <a:t>	</a:t>
            </a:r>
            <a:endParaRPr lang="fr-FR" sz="2000" dirty="0" smtClean="0"/>
          </a:p>
          <a:p>
            <a:r>
              <a:rPr lang="en-US" sz="2000" dirty="0" smtClean="0"/>
              <a:t>	C </a:t>
            </a:r>
            <a:r>
              <a:rPr lang="en-US" sz="2000" dirty="0" smtClean="0"/>
              <a:t>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 smtClean="0"/>
              <a:t> ====&gt; </a:t>
            </a:r>
            <a:r>
              <a:rPr lang="en-US" sz="2000" dirty="0" smtClean="0"/>
              <a:t>CO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	</a:t>
            </a:r>
            <a:r>
              <a:rPr lang="en-US" sz="2000" dirty="0" smtClean="0"/>
              <a:t>	(</a:t>
            </a:r>
            <a:r>
              <a:rPr lang="en-US" sz="2000" dirty="0" smtClean="0"/>
              <a:t>2)	</a:t>
            </a:r>
            <a:r>
              <a:rPr lang="en-US" sz="2000" dirty="0" smtClean="0"/>
              <a:t>(k2, H2)</a:t>
            </a:r>
            <a:r>
              <a:rPr lang="en-US" sz="2000" dirty="0" smtClean="0"/>
              <a:t>	</a:t>
            </a:r>
            <a:endParaRPr lang="fr-FR" sz="2000" dirty="0" smtClean="0"/>
          </a:p>
          <a:p>
            <a:r>
              <a:rPr lang="en-US" sz="2000" dirty="0" smtClean="0"/>
              <a:t>	C </a:t>
            </a:r>
            <a:r>
              <a:rPr lang="en-US" sz="2000" dirty="0" smtClean="0"/>
              <a:t>+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/>
              <a:t> ====&gt; </a:t>
            </a:r>
            <a:r>
              <a:rPr lang="en-US" sz="2000" dirty="0" smtClean="0"/>
              <a:t>2 CO	</a:t>
            </a:r>
            <a:r>
              <a:rPr lang="en-US" sz="2000" dirty="0" smtClean="0"/>
              <a:t>	(</a:t>
            </a:r>
            <a:r>
              <a:rPr lang="en-US" sz="2000" dirty="0" smtClean="0"/>
              <a:t>3)	</a:t>
            </a:r>
            <a:r>
              <a:rPr lang="en-US" sz="2000" dirty="0" smtClean="0"/>
              <a:t>(k3, H3)</a:t>
            </a:r>
            <a:r>
              <a:rPr lang="en-US" sz="2000" dirty="0" smtClean="0"/>
              <a:t>		</a:t>
            </a:r>
            <a:endParaRPr lang="fr-FR" sz="2000" dirty="0" smtClean="0"/>
          </a:p>
          <a:p>
            <a:r>
              <a:rPr lang="fr-FR" sz="2000" dirty="0" smtClean="0"/>
              <a:t>	C </a:t>
            </a:r>
            <a:r>
              <a:rPr lang="fr-FR" sz="2000" dirty="0" smtClean="0"/>
              <a:t>+ 2 H2 </a:t>
            </a:r>
            <a:r>
              <a:rPr lang="fr-FR" sz="2000" dirty="0" smtClean="0"/>
              <a:t> ====&gt; </a:t>
            </a:r>
            <a:r>
              <a:rPr lang="fr-FR" sz="2000" dirty="0" smtClean="0"/>
              <a:t>CH</a:t>
            </a:r>
            <a:r>
              <a:rPr lang="fr-FR" sz="2000" baseline="-25000" dirty="0" smtClean="0"/>
              <a:t>4</a:t>
            </a:r>
            <a:r>
              <a:rPr lang="fr-FR" sz="2000" dirty="0" smtClean="0"/>
              <a:t>	</a:t>
            </a:r>
            <a:r>
              <a:rPr lang="fr-FR" sz="2000" dirty="0" smtClean="0"/>
              <a:t>	(4)	(k4, H4)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/>
              <a:t> Volatiles  Combustion</a:t>
            </a:r>
          </a:p>
          <a:p>
            <a:r>
              <a:rPr lang="fr-FR" dirty="0" smtClean="0"/>
              <a:t>	H</a:t>
            </a:r>
            <a:r>
              <a:rPr lang="fr-FR" baseline="-25000" dirty="0" smtClean="0"/>
              <a:t>2</a:t>
            </a:r>
            <a:r>
              <a:rPr lang="fr-FR" dirty="0" smtClean="0"/>
              <a:t> </a:t>
            </a:r>
            <a:r>
              <a:rPr lang="fr-FR" dirty="0" smtClean="0"/>
              <a:t>+ ½ O</a:t>
            </a:r>
            <a:r>
              <a:rPr lang="fr-FR" baseline="-25000" dirty="0" smtClean="0"/>
              <a:t>2</a:t>
            </a:r>
            <a:r>
              <a:rPr lang="fr-FR" dirty="0" smtClean="0"/>
              <a:t> =====&gt; H</a:t>
            </a:r>
            <a:r>
              <a:rPr lang="fr-FR" baseline="-25000" dirty="0" smtClean="0"/>
              <a:t>2</a:t>
            </a:r>
            <a:r>
              <a:rPr lang="fr-FR" dirty="0" smtClean="0"/>
              <a:t>O	(5)	</a:t>
            </a:r>
            <a:r>
              <a:rPr lang="fr-FR" dirty="0" smtClean="0"/>
              <a:t>(k5, H5)</a:t>
            </a:r>
            <a:r>
              <a:rPr lang="fr-FR" dirty="0" smtClean="0"/>
              <a:t>	</a:t>
            </a:r>
          </a:p>
          <a:p>
            <a:r>
              <a:rPr lang="en-US" dirty="0" smtClean="0"/>
              <a:t>	CH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+ 2 O</a:t>
            </a:r>
            <a:r>
              <a:rPr lang="en-US" baseline="-25000" dirty="0" smtClean="0"/>
              <a:t>2</a:t>
            </a:r>
            <a:r>
              <a:rPr lang="en-US" dirty="0" smtClean="0"/>
              <a:t> ====&gt; 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 (6)	</a:t>
            </a:r>
            <a:r>
              <a:rPr lang="en-US" dirty="0" smtClean="0"/>
              <a:t>(k6, H6)</a:t>
            </a:r>
            <a:r>
              <a:rPr lang="en-US" dirty="0" smtClean="0"/>
              <a:t>	</a:t>
            </a:r>
            <a:endParaRPr lang="fr-FR" dirty="0" smtClean="0"/>
          </a:p>
          <a:p>
            <a:r>
              <a:rPr lang="en-US" dirty="0" smtClean="0"/>
              <a:t>	CO </a:t>
            </a:r>
            <a:r>
              <a:rPr lang="en-US" dirty="0" smtClean="0"/>
              <a:t>+ ½ O2 ====&gt; CO</a:t>
            </a:r>
            <a:r>
              <a:rPr lang="en-US" baseline="-25000" dirty="0" smtClean="0"/>
              <a:t>2</a:t>
            </a:r>
            <a:r>
              <a:rPr lang="en-US" dirty="0" smtClean="0"/>
              <a:t>	(7)	</a:t>
            </a:r>
            <a:r>
              <a:rPr lang="en-US" dirty="0" smtClean="0"/>
              <a:t>(k7, H7)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 smtClean="0"/>
              <a:t>Water gas shift </a:t>
            </a:r>
            <a:r>
              <a:rPr lang="en-US" sz="2800" dirty="0" smtClean="0"/>
              <a:t>reaction </a:t>
            </a:r>
          </a:p>
          <a:p>
            <a:pPr>
              <a:buClr>
                <a:schemeClr val="tx1"/>
              </a:buClr>
            </a:pPr>
            <a:r>
              <a:rPr lang="en-US" sz="2000" dirty="0" smtClean="0"/>
              <a:t>CO </a:t>
            </a:r>
            <a:r>
              <a:rPr lang="en-US" sz="2000" dirty="0" smtClean="0"/>
              <a:t>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====&gt;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(8) 	 (k8,H8)</a:t>
            </a:r>
            <a:endParaRPr lang="fr-FR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8382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Results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2971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762000"/>
            <a:ext cx="31242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762000"/>
            <a:ext cx="31242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743200"/>
            <a:ext cx="28194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3200" y="2743200"/>
            <a:ext cx="32766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019800" y="2743200"/>
          <a:ext cx="3124200" cy="1987550"/>
        </p:xfrm>
        <a:graphic>
          <a:graphicData uri="http://schemas.openxmlformats.org/presentationml/2006/ole">
            <p:oleObj spid="_x0000_s18440" name="Worksheet" r:id="rId8" imgW="1955400" imgH="1606263" progId="Excel.Sheet.8">
              <p:embed/>
            </p:oleObj>
          </a:graphicData>
        </a:graphic>
      </p:graphicFrame>
      <p:pic>
        <p:nvPicPr>
          <p:cNvPr id="12" name="Picture 11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724400"/>
            <a:ext cx="4876800" cy="198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62400" y="4800600"/>
            <a:ext cx="518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8382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Results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8991600" cy="5867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3600" dirty="0" smtClean="0"/>
              <a:t> Heat Transfer</a:t>
            </a:r>
            <a:endParaRPr lang="fr-FR" sz="36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362200"/>
            <a:ext cx="3333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0"/>
            <a:ext cx="5760720" cy="187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6096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Parametric Study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O2 Concentration increase from </a:t>
            </a:r>
          </a:p>
          <a:p>
            <a:r>
              <a:rPr lang="en-US" sz="1800" dirty="0" smtClean="0"/>
              <a:t>1.4 mol/cu meter               to 	2.4 mol/cu meter</a:t>
            </a:r>
            <a:endParaRPr lang="fr-FR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2971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143000"/>
            <a:ext cx="3333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124200"/>
            <a:ext cx="3333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124200"/>
            <a:ext cx="2971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248400" y="1371600"/>
          <a:ext cx="2895600" cy="1606550"/>
        </p:xfrm>
        <a:graphic>
          <a:graphicData uri="http://schemas.openxmlformats.org/presentationml/2006/ole">
            <p:oleObj spid="_x0000_s22535" name="Worksheet" r:id="rId7" imgW="1955400" imgH="1606263" progId="Excel.Sheet.8">
              <p:embed/>
            </p:oleObj>
          </a:graphicData>
        </a:graphic>
      </p:graphicFrame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5105399"/>
            <a:ext cx="3352800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105400"/>
            <a:ext cx="2971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0" y="3124200"/>
            <a:ext cx="3048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90600"/>
          </a:xfrm>
        </p:spPr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</a:rPr>
              <a:t>References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143000"/>
            <a:ext cx="7772400" cy="2667000"/>
          </a:xfrm>
        </p:spPr>
        <p:txBody>
          <a:bodyPr/>
          <a:lstStyle/>
          <a:p>
            <a:r>
              <a:rPr lang="en-US" dirty="0" err="1" smtClean="0"/>
              <a:t>Choi</a:t>
            </a:r>
            <a:r>
              <a:rPr lang="en-US" dirty="0" smtClean="0"/>
              <a:t>, Y.C., et al., </a:t>
            </a:r>
            <a:r>
              <a:rPr lang="en-US" i="1" dirty="0" smtClean="0"/>
              <a:t>Numerical study on the coal gasification characteristics in an entrained flow coal gasifier.</a:t>
            </a:r>
            <a:r>
              <a:rPr lang="en-US" dirty="0" smtClean="0"/>
              <a:t> Fuel, 2001. </a:t>
            </a:r>
            <a:r>
              <a:rPr lang="en-US" b="1" dirty="0" smtClean="0"/>
              <a:t>80</a:t>
            </a:r>
            <a:r>
              <a:rPr lang="en-US" dirty="0" smtClean="0"/>
              <a:t>(15): p. 2193-2201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Liu, X.J., W.R. Zhang, and T.J. Park, </a:t>
            </a:r>
            <a:r>
              <a:rPr lang="en-US" i="1" dirty="0" err="1" smtClean="0"/>
              <a:t>Modelling</a:t>
            </a:r>
            <a:r>
              <a:rPr lang="en-US" i="1" dirty="0" smtClean="0"/>
              <a:t> coal gasification in an entrained flow gasifier.</a:t>
            </a:r>
            <a:r>
              <a:rPr lang="en-US" dirty="0" smtClean="0"/>
              <a:t> Combustion Theory and </a:t>
            </a:r>
            <a:r>
              <a:rPr lang="en-US" dirty="0" err="1" smtClean="0"/>
              <a:t>Modelling</a:t>
            </a:r>
            <a:r>
              <a:rPr lang="en-US" dirty="0" smtClean="0"/>
              <a:t>, 2001. </a:t>
            </a:r>
            <a:r>
              <a:rPr lang="en-US" b="1" dirty="0" smtClean="0"/>
              <a:t>5</a:t>
            </a:r>
            <a:r>
              <a:rPr lang="en-US" dirty="0" smtClean="0"/>
              <a:t>(4): p. 595 - 608.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141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Microsoft Office Excel 97-2003 Worksheet</vt:lpstr>
      <vt:lpstr>Introduction</vt:lpstr>
      <vt:lpstr>Governing Equations</vt:lpstr>
      <vt:lpstr>Formulation</vt:lpstr>
      <vt:lpstr>Formulation</vt:lpstr>
      <vt:lpstr>Formulation</vt:lpstr>
      <vt:lpstr>Results</vt:lpstr>
      <vt:lpstr>Results</vt:lpstr>
      <vt:lpstr>Parametric Study</vt:lpstr>
      <vt:lpstr>References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APADER</dc:creator>
  <cp:lastModifiedBy>APADER</cp:lastModifiedBy>
  <cp:revision>28</cp:revision>
  <dcterms:created xsi:type="dcterms:W3CDTF">2008-04-29T22:49:30Z</dcterms:created>
  <dcterms:modified xsi:type="dcterms:W3CDTF">2008-04-30T02:07:46Z</dcterms:modified>
</cp:coreProperties>
</file>