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4"/>
  </p:handoutMasterIdLst>
  <p:sldIdLst>
    <p:sldId id="271" r:id="rId2"/>
    <p:sldId id="272" r:id="rId3"/>
    <p:sldId id="273" r:id="rId4"/>
    <p:sldId id="276" r:id="rId5"/>
    <p:sldId id="275" r:id="rId6"/>
    <p:sldId id="260" r:id="rId7"/>
    <p:sldId id="261" r:id="rId8"/>
    <p:sldId id="268" r:id="rId9"/>
    <p:sldId id="277" r:id="rId10"/>
    <p:sldId id="278" r:id="rId11"/>
    <p:sldId id="269" r:id="rId12"/>
    <p:sldId id="270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72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FDDD1-3405-44F6-B9C6-DBA8DE8A21D1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05E95-F06C-4075-B344-AA666DBCD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8A6DEB-107D-4437-87EF-419CA6FC5AE8}" type="datetimeFigureOut">
              <a:rPr lang="en-US" smtClean="0"/>
              <a:pPr/>
              <a:t>5/1/2008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387D25-E9DF-4725-B1AB-91E4CA9153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bjh285\Desktop\15%20minute%20vid.av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Biomass Pyrolysis Heat Transfer in an Electric Furnace Reactor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2743200"/>
          </a:xfrm>
        </p:spPr>
        <p:txBody>
          <a:bodyPr/>
          <a:lstStyle/>
          <a:p>
            <a:pPr marL="63500"/>
            <a:r>
              <a:rPr lang="en-US" sz="2800" smtClean="0"/>
              <a:t>Presented by:</a:t>
            </a:r>
          </a:p>
          <a:p>
            <a:pPr marL="63500"/>
            <a:r>
              <a:rPr lang="en-US" sz="2800" smtClean="0"/>
              <a:t>Brad Hartwell</a:t>
            </a:r>
          </a:p>
          <a:p>
            <a:pPr marL="63500"/>
            <a:r>
              <a:rPr lang="en-US" sz="2800" smtClean="0"/>
              <a:t>Bob Snow</a:t>
            </a:r>
          </a:p>
          <a:p>
            <a:pPr marL="63500"/>
            <a:endParaRPr lang="en-US" smtClean="0"/>
          </a:p>
          <a:p>
            <a:pPr marL="63500"/>
            <a:r>
              <a:rPr lang="en-US" sz="2000" smtClean="0">
                <a:solidFill>
                  <a:schemeClr val="tx1"/>
                </a:solidFill>
              </a:rPr>
              <a:t>April 29,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Study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8229600" cy="35814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019800"/>
            <a:ext cx="87260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  <a:tab pos="628650" algn="l"/>
              </a:tabLst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4: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Cross-sectional solution (along r-axis at z=0) of particle after 10 min. for furnace wall temperatures of </a:t>
            </a: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1000 K and </a:t>
            </a: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1200 K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size of particle both slows down the heat transfer and reduces the final internal temperature of the particle.</a:t>
            </a:r>
          </a:p>
          <a:p>
            <a:r>
              <a:rPr lang="en-US" dirty="0" smtClean="0"/>
              <a:t>Although the time of reaction is decreased with an increase in furnace temperature further investigation into an optimal temperature will need to be done.</a:t>
            </a:r>
          </a:p>
          <a:p>
            <a:r>
              <a:rPr lang="en-US" dirty="0" smtClean="0"/>
              <a:t>Thermal degradation of the particle is the next step to be considered when modeling this reaction.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900" dirty="0" smtClean="0"/>
              <a:t>1.	Demirbas, A. and Ia, </a:t>
            </a:r>
            <a:r>
              <a:rPr lang="en-US" sz="900" i="1" dirty="0" smtClean="0"/>
              <a:t>Effect of temperature on pyrolysis products from biomass.</a:t>
            </a:r>
            <a:r>
              <a:rPr lang="en-US" sz="900" dirty="0" smtClean="0"/>
              <a:t> Energy Sources Part a-Recovery Utilization and Environmental Effects, 2007. </a:t>
            </a:r>
            <a:r>
              <a:rPr lang="en-US" sz="900" b="1" dirty="0" smtClean="0"/>
              <a:t>29</a:t>
            </a:r>
            <a:r>
              <a:rPr lang="en-US" sz="900" dirty="0" smtClean="0"/>
              <a:t>(4): p. 329-336.</a:t>
            </a:r>
          </a:p>
          <a:p>
            <a:pPr>
              <a:buNone/>
            </a:pPr>
            <a:r>
              <a:rPr lang="en-US" sz="900" dirty="0" smtClean="0"/>
              <a:t>2.	Lede, J., et al., </a:t>
            </a:r>
            <a:r>
              <a:rPr lang="en-US" sz="900" i="1" dirty="0" smtClean="0"/>
              <a:t>Properties of bio-oils produced by biomass fast pyrolysis in a cyclone reactor.</a:t>
            </a:r>
            <a:r>
              <a:rPr lang="en-US" sz="900" dirty="0" smtClean="0"/>
              <a:t> Fuel, 2007. </a:t>
            </a:r>
            <a:r>
              <a:rPr lang="en-US" sz="900" b="1" dirty="0" smtClean="0"/>
              <a:t>86</a:t>
            </a:r>
            <a:r>
              <a:rPr lang="en-US" sz="900" dirty="0" smtClean="0"/>
              <a:t>(12-13): p. 1800-1810.</a:t>
            </a:r>
          </a:p>
          <a:p>
            <a:pPr>
              <a:buNone/>
            </a:pPr>
            <a:r>
              <a:rPr lang="en-US" sz="900" dirty="0" smtClean="0"/>
              <a:t>3.	Yaman, S., </a:t>
            </a:r>
            <a:r>
              <a:rPr lang="en-US" sz="900" i="1" dirty="0" smtClean="0"/>
              <a:t>Pyrolysis of biomass to produce fuels and chemical feedstocks.</a:t>
            </a:r>
            <a:r>
              <a:rPr lang="en-US" sz="900" dirty="0" smtClean="0"/>
              <a:t> Energy Conversion and Management, 2004. </a:t>
            </a:r>
            <a:r>
              <a:rPr lang="en-US" sz="900" b="1" dirty="0" smtClean="0"/>
              <a:t>45</a:t>
            </a:r>
            <a:r>
              <a:rPr lang="en-US" sz="900" dirty="0" smtClean="0"/>
              <a:t>(5): p. 651-671.</a:t>
            </a:r>
          </a:p>
          <a:p>
            <a:pPr>
              <a:buNone/>
            </a:pPr>
            <a:r>
              <a:rPr lang="en-US" sz="900" dirty="0" smtClean="0"/>
              <a:t>4.	Dominguez, A., et al., </a:t>
            </a:r>
            <a:r>
              <a:rPr lang="en-US" sz="900" i="1" dirty="0" smtClean="0"/>
              <a:t>Production of bio-fuels by high temperature pyrolysis of sewage sludge using conventional and microwave heating.</a:t>
            </a:r>
            <a:r>
              <a:rPr lang="en-US" sz="900" dirty="0" smtClean="0"/>
              <a:t> Bioresource Technology, 2006. </a:t>
            </a:r>
            <a:r>
              <a:rPr lang="en-US" sz="900" b="1" dirty="0" smtClean="0"/>
              <a:t>97</a:t>
            </a:r>
            <a:r>
              <a:rPr lang="en-US" sz="900" dirty="0" smtClean="0"/>
              <a:t>(10): p. 1185-1193.</a:t>
            </a:r>
          </a:p>
          <a:p>
            <a:pPr>
              <a:buNone/>
            </a:pPr>
            <a:r>
              <a:rPr lang="en-US" sz="900" dirty="0" smtClean="0"/>
              <a:t>5.	Park, E.S., B.S. Kang, and J.S. Kim, </a:t>
            </a:r>
            <a:r>
              <a:rPr lang="en-US" sz="900" i="1" dirty="0" smtClean="0"/>
              <a:t>Recovery of oils with high caloric value and low contaminant content by pyrolysis of digested and dried sewage sludge containing polymer flocculants.</a:t>
            </a:r>
            <a:r>
              <a:rPr lang="en-US" sz="900" dirty="0" smtClean="0"/>
              <a:t> Energy &amp; Fuels, 2008. </a:t>
            </a:r>
            <a:r>
              <a:rPr lang="en-US" sz="900" b="1" dirty="0" smtClean="0"/>
              <a:t>22</a:t>
            </a:r>
            <a:r>
              <a:rPr lang="en-US" sz="900" dirty="0" smtClean="0"/>
              <a:t>(2): p. 1335-1340.</a:t>
            </a:r>
          </a:p>
          <a:p>
            <a:pPr>
              <a:buNone/>
            </a:pPr>
            <a:r>
              <a:rPr lang="en-US" sz="900" dirty="0" smtClean="0"/>
              <a:t>6.	Babu, B.V., A.S. Chaurasia, and Ch, </a:t>
            </a:r>
            <a:r>
              <a:rPr lang="en-US" sz="900" i="1" dirty="0" smtClean="0"/>
              <a:t>Heat transfer and kinetics in the pyrolysis of shrinking biomass particle.</a:t>
            </a:r>
            <a:r>
              <a:rPr lang="en-US" sz="900" dirty="0" smtClean="0"/>
              <a:t> Chemical Engineering Science, 2004. </a:t>
            </a:r>
            <a:r>
              <a:rPr lang="en-US" sz="900" b="1" dirty="0" smtClean="0"/>
              <a:t>59</a:t>
            </a:r>
            <a:r>
              <a:rPr lang="en-US" sz="900" dirty="0" smtClean="0"/>
              <a:t>(10): p. 1999-2012.</a:t>
            </a:r>
          </a:p>
          <a:p>
            <a:pPr>
              <a:buNone/>
            </a:pPr>
            <a:r>
              <a:rPr lang="en-US" sz="900" dirty="0" smtClean="0"/>
              <a:t>7.	Chaurasia, A.S. and B.D. Kulkarni, </a:t>
            </a:r>
            <a:r>
              <a:rPr lang="en-US" sz="900" i="1" dirty="0" smtClean="0"/>
              <a:t>Most sensitive parameters in pyrolysis of shrinking biomass particle.</a:t>
            </a:r>
            <a:r>
              <a:rPr lang="en-US" sz="900" dirty="0" smtClean="0"/>
              <a:t> Energy Conversion and Management, 2007. </a:t>
            </a:r>
            <a:r>
              <a:rPr lang="en-US" sz="900" b="1" dirty="0" smtClean="0"/>
              <a:t>48</a:t>
            </a:r>
            <a:r>
              <a:rPr lang="en-US" sz="900" dirty="0" smtClean="0"/>
              <a:t>(3): p. 836-849.</a:t>
            </a:r>
          </a:p>
          <a:p>
            <a:pPr>
              <a:buNone/>
            </a:pPr>
            <a:r>
              <a:rPr lang="en-US" sz="900" dirty="0" smtClean="0"/>
              <a:t>8.	Cai, J.M. and R.H. Liu, </a:t>
            </a:r>
            <a:r>
              <a:rPr lang="en-US" sz="900" i="1" dirty="0" smtClean="0"/>
              <a:t>Parametric study of the nonisothermal nth-order distributed activation energy model involved the Weibull distribution for biomass pyrolysis.</a:t>
            </a:r>
            <a:r>
              <a:rPr lang="en-US" sz="900" dirty="0" smtClean="0"/>
              <a:t> Journal of Thermal Analysis and Calorimetry, 2007. </a:t>
            </a:r>
            <a:r>
              <a:rPr lang="en-US" sz="900" b="1" dirty="0" smtClean="0"/>
              <a:t>89</a:t>
            </a:r>
            <a:r>
              <a:rPr lang="en-US" sz="900" dirty="0" smtClean="0"/>
              <a:t>(3): p. 971-975.</a:t>
            </a:r>
          </a:p>
          <a:p>
            <a:pPr>
              <a:buNone/>
            </a:pPr>
            <a:r>
              <a:rPr lang="en-US" sz="900" dirty="0" smtClean="0"/>
              <a:t>9.	Senneca, O., </a:t>
            </a:r>
            <a:r>
              <a:rPr lang="en-US" sz="900" i="1" dirty="0" smtClean="0"/>
              <a:t>Kinetics of pyrolysis, combustion and gasification of three biomass fuels.</a:t>
            </a:r>
            <a:r>
              <a:rPr lang="en-US" sz="900" dirty="0" smtClean="0"/>
              <a:t> Fuel Processing Technology, 2007. </a:t>
            </a:r>
            <a:r>
              <a:rPr lang="en-US" sz="900" b="1" dirty="0" smtClean="0"/>
              <a:t>88</a:t>
            </a:r>
            <a:r>
              <a:rPr lang="en-US" sz="900" dirty="0" smtClean="0"/>
              <a:t>(1): p. 87-97.</a:t>
            </a:r>
          </a:p>
          <a:p>
            <a:pPr>
              <a:buNone/>
            </a:pPr>
            <a:r>
              <a:rPr lang="en-US" sz="900" dirty="0" smtClean="0"/>
              <a:t>10.	Zhang, X.D., et al., </a:t>
            </a:r>
            <a:r>
              <a:rPr lang="en-US" sz="900" i="1" dirty="0" smtClean="0"/>
              <a:t>Study on biomass pyrolysis kinetics.</a:t>
            </a:r>
            <a:r>
              <a:rPr lang="en-US" sz="900" dirty="0" smtClean="0"/>
              <a:t> Journal of Engineering for Gas Turbines and Power-Transactions of the Asme, 2006. </a:t>
            </a:r>
            <a:r>
              <a:rPr lang="en-US" sz="900" b="1" dirty="0" smtClean="0"/>
              <a:t>128</a:t>
            </a:r>
            <a:r>
              <a:rPr lang="en-US" sz="900" dirty="0" smtClean="0"/>
              <a:t>(3): p. 493-496.</a:t>
            </a:r>
          </a:p>
          <a:p>
            <a:pPr>
              <a:buNone/>
            </a:pPr>
            <a:r>
              <a:rPr lang="en-US" sz="900" dirty="0" smtClean="0"/>
              <a:t>11.	Thipkhunthod, P., et al., </a:t>
            </a:r>
            <a:r>
              <a:rPr lang="en-US" sz="900" i="1" dirty="0" smtClean="0"/>
              <a:t>Describing sewage sludge pyrolysis kinetics by a combination of biomass fractions decomposition.</a:t>
            </a:r>
            <a:r>
              <a:rPr lang="en-US" sz="900" dirty="0" smtClean="0"/>
              <a:t> Journal of Analytical and Applied Pyrolysis, 2007. </a:t>
            </a:r>
            <a:r>
              <a:rPr lang="en-US" sz="900" b="1" dirty="0" smtClean="0"/>
              <a:t>79</a:t>
            </a:r>
            <a:r>
              <a:rPr lang="en-US" sz="900" dirty="0" smtClean="0"/>
              <a:t>(1-2): p. 78-85.</a:t>
            </a:r>
          </a:p>
          <a:p>
            <a:pPr>
              <a:buNone/>
            </a:pPr>
            <a:r>
              <a:rPr lang="en-US" sz="900" dirty="0" smtClean="0"/>
              <a:t>12.	Zhang, J., et al., </a:t>
            </a:r>
            <a:r>
              <a:rPr lang="en-US" sz="900" i="1" dirty="0" smtClean="0"/>
              <a:t>Product analysis and thermodynamic simulations from the pyrolysis of several biomass feedstocks.</a:t>
            </a:r>
            <a:r>
              <a:rPr lang="en-US" sz="900" dirty="0" smtClean="0"/>
              <a:t> Energy &amp; Fuels, 2007. </a:t>
            </a:r>
            <a:r>
              <a:rPr lang="en-US" sz="900" b="1" dirty="0" smtClean="0"/>
              <a:t>21</a:t>
            </a:r>
            <a:r>
              <a:rPr lang="en-US" sz="900" dirty="0" smtClean="0"/>
              <a:t>(4): p. 2373-2385.</a:t>
            </a:r>
          </a:p>
          <a:p>
            <a:pPr>
              <a:buNone/>
            </a:pPr>
            <a:r>
              <a:rPr lang="en-US" sz="900" dirty="0" smtClean="0"/>
              <a:t>13.	Shao, J., et al., </a:t>
            </a:r>
            <a:r>
              <a:rPr lang="en-US" sz="900" i="1" dirty="0" smtClean="0"/>
              <a:t>Pyrolysis characteristics and kinetics of sewage sludge by thermogravimetry Fourier transform infrared analysis.</a:t>
            </a:r>
            <a:r>
              <a:rPr lang="en-US" sz="900" dirty="0" smtClean="0"/>
              <a:t> Energy &amp; Fuels, 2008. </a:t>
            </a:r>
            <a:r>
              <a:rPr lang="en-US" sz="900" b="1" dirty="0" smtClean="0"/>
              <a:t>22</a:t>
            </a:r>
            <a:r>
              <a:rPr lang="en-US" sz="900" dirty="0" smtClean="0"/>
              <a:t>(1): p. 38-45.</a:t>
            </a:r>
          </a:p>
          <a:p>
            <a:pPr>
              <a:buNone/>
            </a:pPr>
            <a:r>
              <a:rPr lang="en-US" sz="900" dirty="0" smtClean="0"/>
              <a:t>14.	Miao, X.L., et al., </a:t>
            </a:r>
            <a:r>
              <a:rPr lang="en-US" sz="900" i="1" dirty="0" smtClean="0"/>
              <a:t>Fast pyrolysis of microalgae to produce renewable fuels.</a:t>
            </a:r>
            <a:r>
              <a:rPr lang="en-US" sz="900" dirty="0" smtClean="0"/>
              <a:t> Journal of Analytical and Applied Pyrolysis, 2004. </a:t>
            </a:r>
            <a:r>
              <a:rPr lang="en-US" sz="900" b="1" dirty="0" smtClean="0"/>
              <a:t>71</a:t>
            </a:r>
            <a:r>
              <a:rPr lang="en-US" sz="900" dirty="0" smtClean="0"/>
              <a:t>(2): p. 855-863.</a:t>
            </a:r>
          </a:p>
          <a:p>
            <a:pPr>
              <a:buNone/>
            </a:pPr>
            <a:r>
              <a:rPr lang="en-US" sz="900" dirty="0" smtClean="0"/>
              <a:t>15.	Di Blasi, C., et al., </a:t>
            </a:r>
            <a:r>
              <a:rPr lang="en-US" sz="900" i="1" dirty="0" smtClean="0"/>
              <a:t>Pyrolytic behavior and products of some wood varieties.</a:t>
            </a:r>
            <a:r>
              <a:rPr lang="en-US" sz="900" dirty="0" smtClean="0"/>
              <a:t> Combustion and Flame, 2001. </a:t>
            </a:r>
            <a:r>
              <a:rPr lang="en-US" sz="900" b="1" dirty="0" smtClean="0"/>
              <a:t>124</a:t>
            </a:r>
            <a:r>
              <a:rPr lang="en-US" sz="900" dirty="0" smtClean="0"/>
              <a:t>(1-2): p. 165-177.</a:t>
            </a:r>
          </a:p>
          <a:p>
            <a:pPr>
              <a:buNone/>
            </a:pPr>
            <a:r>
              <a:rPr lang="en-US" sz="900" dirty="0" smtClean="0"/>
              <a:t>16.	Chen, G., et al., </a:t>
            </a:r>
            <a:r>
              <a:rPr lang="en-US" sz="900" i="1" dirty="0" smtClean="0"/>
              <a:t>Biomass pyrolysis/gasification for product gas production: the overall investigation of parametric effects.</a:t>
            </a:r>
            <a:r>
              <a:rPr lang="en-US" sz="900" dirty="0" smtClean="0"/>
              <a:t> Energy Conversion and Management, 2003. </a:t>
            </a:r>
            <a:r>
              <a:rPr lang="en-US" sz="900" b="1" dirty="0" smtClean="0"/>
              <a:t>44</a:t>
            </a:r>
            <a:r>
              <a:rPr lang="en-US" sz="900" dirty="0" smtClean="0"/>
              <a:t>(11): p. 1875-1884.</a:t>
            </a:r>
          </a:p>
          <a:p>
            <a:pPr>
              <a:buNone/>
            </a:pPr>
            <a:r>
              <a:rPr lang="en-US" sz="900" dirty="0" smtClean="0"/>
              <a:t>17.	Miao, X.L., Q.Y. Wu, and Wd, </a:t>
            </a:r>
            <a:r>
              <a:rPr lang="en-US" sz="900" i="1" dirty="0" smtClean="0"/>
              <a:t>High yield bio-oil production from fast pyrolysis by metabolic controlling of Chlorella protothecoides.</a:t>
            </a:r>
            <a:r>
              <a:rPr lang="en-US" sz="900" dirty="0" smtClean="0"/>
              <a:t> Journal of Biotechnology, 2004. </a:t>
            </a:r>
            <a:r>
              <a:rPr lang="en-US" sz="900" b="1" dirty="0" smtClean="0"/>
              <a:t>110</a:t>
            </a:r>
            <a:r>
              <a:rPr lang="en-US" sz="900" dirty="0" smtClean="0"/>
              <a:t>(1): p. 85-93.</a:t>
            </a:r>
          </a:p>
          <a:p>
            <a:pPr>
              <a:buNone/>
            </a:pPr>
            <a:r>
              <a:rPr lang="en-US" sz="900" dirty="0" smtClean="0"/>
              <a:t>18.	Zhang, Y., et al., </a:t>
            </a:r>
            <a:r>
              <a:rPr lang="en-US" sz="900" i="1" dirty="0" smtClean="0"/>
              <a:t>Peculiarities of rapid pyrolysis of biomass covering medium- and high-temperature ranges.</a:t>
            </a:r>
            <a:r>
              <a:rPr lang="en-US" sz="900" dirty="0" smtClean="0"/>
              <a:t> Energy &amp; Fuels, 2006. </a:t>
            </a:r>
            <a:r>
              <a:rPr lang="en-US" sz="900" b="1" dirty="0" smtClean="0"/>
              <a:t>20</a:t>
            </a:r>
            <a:r>
              <a:rPr lang="en-US" sz="900" dirty="0" smtClean="0"/>
              <a:t>(6): p. 2705-2712.</a:t>
            </a:r>
          </a:p>
          <a:p>
            <a:pPr>
              <a:buNone/>
            </a:pPr>
            <a:r>
              <a:rPr lang="en-US" sz="900" dirty="0" smtClean="0"/>
              <a:t>19.	Dominguez, A., et al., </a:t>
            </a:r>
            <a:r>
              <a:rPr lang="en-US" sz="900" i="1" dirty="0" smtClean="0"/>
              <a:t>Conventional and microwave induced pyrolysis of coffee hulls for the production of a hydrogen rich fuel gas.</a:t>
            </a:r>
            <a:r>
              <a:rPr lang="en-US" sz="900" dirty="0" smtClean="0"/>
              <a:t> Journal of Analytical and Applied Pyrolysis, 2007. </a:t>
            </a:r>
            <a:r>
              <a:rPr lang="en-US" sz="900" b="1" dirty="0" smtClean="0"/>
              <a:t>79</a:t>
            </a:r>
            <a:r>
              <a:rPr lang="en-US" sz="900" dirty="0" smtClean="0"/>
              <a:t>(1-2): p. 128-135.</a:t>
            </a:r>
          </a:p>
          <a:p>
            <a:pPr>
              <a:buNone/>
            </a:pPr>
            <a:r>
              <a:rPr lang="en-US" sz="900" dirty="0" smtClean="0"/>
              <a:t>20.	Ischia, M., et al., </a:t>
            </a:r>
            <a:r>
              <a:rPr lang="en-US" sz="900" i="1" dirty="0" smtClean="0"/>
              <a:t>Pyrolysis study of sewage sludge by TG-MS and TG-GC-MS coupled analyses.</a:t>
            </a:r>
            <a:r>
              <a:rPr lang="en-US" sz="900" dirty="0" smtClean="0"/>
              <a:t> Journal of Thermal Analysis and Calorimetry, 2007. </a:t>
            </a:r>
            <a:r>
              <a:rPr lang="en-US" sz="900" b="1" dirty="0" smtClean="0"/>
              <a:t>87</a:t>
            </a:r>
            <a:r>
              <a:rPr lang="en-US" sz="900" dirty="0" smtClean="0"/>
              <a:t>(2): p. 567-574.</a:t>
            </a:r>
          </a:p>
          <a:p>
            <a:pPr>
              <a:buNone/>
            </a:pP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Pyrolysis – thermal decomposition in an 			    oxygen-free environment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  <a:p>
            <a:r>
              <a:rPr lang="en-US" dirty="0" err="1" smtClean="0"/>
              <a:t>Pyrolyzing</a:t>
            </a:r>
            <a:r>
              <a:rPr lang="en-US" dirty="0" smtClean="0"/>
              <a:t> biomass produces different fuels</a:t>
            </a:r>
          </a:p>
          <a:p>
            <a:pPr lvl="1"/>
            <a:r>
              <a:rPr lang="en-US" dirty="0" smtClean="0"/>
              <a:t>Bio-oil - heating oil; refined into diesel</a:t>
            </a:r>
          </a:p>
          <a:p>
            <a:pPr lvl="1"/>
            <a:r>
              <a:rPr lang="en-US" dirty="0" err="1" smtClean="0"/>
              <a:t>Syn</a:t>
            </a:r>
            <a:r>
              <a:rPr lang="en-US" dirty="0" smtClean="0"/>
              <a:t>-gas – hydrogen extraction; processed into any fuel</a:t>
            </a:r>
          </a:p>
          <a:p>
            <a:pPr lvl="1">
              <a:buFont typeface="Georgia" pitchFamily="18" charset="0"/>
              <a:buNone/>
            </a:pPr>
            <a:endParaRPr lang="en-US" dirty="0" smtClean="0"/>
          </a:p>
          <a:p>
            <a:pPr>
              <a:buFont typeface="Georgia" pitchFamily="18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smtClean="0"/>
              <a:t>Aim of Study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458200" cy="3983038"/>
          </a:xfrm>
        </p:spPr>
        <p:txBody>
          <a:bodyPr/>
          <a:lstStyle/>
          <a:p>
            <a:r>
              <a:rPr lang="en-US" dirty="0" smtClean="0"/>
              <a:t>Want to see effects of the following on heat transfer</a:t>
            </a:r>
          </a:p>
          <a:p>
            <a:pPr lvl="1"/>
            <a:r>
              <a:rPr lang="en-US" dirty="0" smtClean="0"/>
              <a:t>Particle size</a:t>
            </a:r>
          </a:p>
          <a:p>
            <a:pPr lvl="1"/>
            <a:r>
              <a:rPr lang="en-US" dirty="0" smtClean="0"/>
              <a:t>Furnace wall temperature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Heat transfer solution can be used to find optimal reactor operating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Governing Equations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Navier</a:t>
            </a:r>
            <a:r>
              <a:rPr lang="en-US" dirty="0" smtClean="0"/>
              <a:t>-Stokes fluid flow over a </a:t>
            </a:r>
            <a:r>
              <a:rPr lang="en-US" dirty="0" smtClean="0"/>
              <a:t>sphere: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Convection-conduction </a:t>
            </a:r>
            <a:r>
              <a:rPr lang="en-US" dirty="0" smtClean="0"/>
              <a:t>heat transfer: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Coupling</a:t>
            </a:r>
            <a:r>
              <a:rPr lang="en-US" sz="1800" dirty="0" smtClean="0"/>
              <a:t>:  v is input into CC and T is input into NS (</a:t>
            </a:r>
            <a:r>
              <a:rPr lang="el-GR" sz="1800" dirty="0" smtClean="0"/>
              <a:t>ρ</a:t>
            </a:r>
            <a:r>
              <a:rPr lang="en-US" sz="1800" dirty="0" smtClean="0"/>
              <a:t>, </a:t>
            </a:r>
            <a:r>
              <a:rPr lang="el-GR" sz="1800" dirty="0" smtClean="0"/>
              <a:t>μ</a:t>
            </a:r>
            <a:r>
              <a:rPr lang="en-US" sz="1800" dirty="0" smtClean="0"/>
              <a:t>)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72363" y="1020763"/>
            <a:ext cx="1290637" cy="5672137"/>
            <a:chOff x="2590800" y="2590800"/>
            <a:chExt cx="533400" cy="2362200"/>
          </a:xfrm>
        </p:grpSpPr>
        <p:sp>
          <p:nvSpPr>
            <p:cNvPr id="5" name="Can 4"/>
            <p:cNvSpPr/>
            <p:nvPr/>
          </p:nvSpPr>
          <p:spPr>
            <a:xfrm>
              <a:off x="2590800" y="2590800"/>
              <a:ext cx="533400" cy="2362200"/>
            </a:xfrm>
            <a:prstGeom prst="can">
              <a:avLst>
                <a:gd name="adj" fmla="val 4681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751840" y="3657856"/>
              <a:ext cx="228319" cy="228088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H="1">
            <a:off x="8129588" y="774700"/>
            <a:ext cx="1587" cy="6083300"/>
          </a:xfrm>
          <a:prstGeom prst="straightConnector1">
            <a:avLst/>
          </a:prstGeom>
          <a:noFill/>
          <a:ln w="12700" algn="ctr">
            <a:solidFill>
              <a:schemeClr val="accent1"/>
            </a:solidFill>
            <a:prstDash val="dash"/>
            <a:round/>
            <a:headEnd type="arrow" w="med" len="med"/>
            <a:tailEnd type="arrow" w="med" len="med"/>
          </a:ln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8001000" y="3200400"/>
            <a:ext cx="1905000" cy="1588"/>
          </a:xfrm>
          <a:prstGeom prst="straightConnector1">
            <a:avLst/>
          </a:prstGeom>
          <a:noFill/>
          <a:ln w="31750" algn="ctr">
            <a:noFill/>
            <a:round/>
            <a:headEnd/>
            <a:tailEnd type="arrow" w="med" len="med"/>
          </a:ln>
        </p:spPr>
      </p:cxn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051800" y="5562600"/>
            <a:ext cx="990600" cy="1022350"/>
            <a:chOff x="3120" y="3312"/>
            <a:chExt cx="624" cy="644"/>
          </a:xfrm>
        </p:grpSpPr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3168" y="38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V="1">
              <a:off x="3168" y="35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3120" y="3312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3552" y="3744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7543800" y="5410200"/>
            <a:ext cx="306388" cy="1587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8152606" y="5410994"/>
            <a:ext cx="306388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8381206" y="5410994"/>
            <a:ext cx="306388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7772400" y="5410200"/>
            <a:ext cx="306388" cy="1587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23910" y="48768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N2 gas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877628" y="3733800"/>
            <a:ext cx="538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Pine</a:t>
            </a:r>
            <a:endParaRPr lang="en-US" sz="14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438400"/>
            <a:ext cx="4433455" cy="609600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343400"/>
            <a:ext cx="5169877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362200" y="304800"/>
            <a:ext cx="4800600" cy="1066800"/>
          </a:xfrm>
        </p:spPr>
        <p:txBody>
          <a:bodyPr/>
          <a:lstStyle/>
          <a:p>
            <a:r>
              <a:rPr lang="en-US" smtClean="0"/>
              <a:t>Formulation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90282" y="715879"/>
            <a:ext cx="1290918" cy="5672889"/>
            <a:chOff x="2590800" y="2590800"/>
            <a:chExt cx="533400" cy="2362200"/>
          </a:xfrm>
        </p:grpSpPr>
        <p:sp>
          <p:nvSpPr>
            <p:cNvPr id="5" name="Can 4"/>
            <p:cNvSpPr/>
            <p:nvPr/>
          </p:nvSpPr>
          <p:spPr>
            <a:xfrm>
              <a:off x="2590916" y="2590835"/>
              <a:ext cx="533284" cy="2361887"/>
            </a:xfrm>
            <a:prstGeom prst="can">
              <a:avLst>
                <a:gd name="adj" fmla="val 4681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740472" y="3657750"/>
              <a:ext cx="228269" cy="228058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7439" name="TextBox 16"/>
          <p:cNvSpPr txBox="1">
            <a:spLocks noChangeArrowheads="1"/>
          </p:cNvSpPr>
          <p:nvPr/>
        </p:nvSpPr>
        <p:spPr bwMode="auto">
          <a:xfrm>
            <a:off x="381000" y="381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2209800"/>
            <a:ext cx="669925" cy="2895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371600" y="2895600"/>
            <a:ext cx="19050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819400" y="1676400"/>
            <a:ext cx="2514600" cy="4419600"/>
            <a:chOff x="3505200" y="1524000"/>
            <a:chExt cx="2514600" cy="44196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572000" y="1905000"/>
              <a:ext cx="1066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H="1">
              <a:off x="2434431" y="3966369"/>
              <a:ext cx="3833813" cy="1587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572000" y="2057400"/>
              <a:ext cx="1066800" cy="3886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Pie 13"/>
            <p:cNvSpPr/>
            <p:nvPr/>
          </p:nvSpPr>
          <p:spPr>
            <a:xfrm>
              <a:off x="5257800" y="3590925"/>
              <a:ext cx="762000" cy="685800"/>
            </a:xfrm>
            <a:prstGeom prst="pie">
              <a:avLst>
                <a:gd name="adj1" fmla="val 5334525"/>
                <a:gd name="adj2" fmla="val 16200000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31" name="TextBox 29"/>
            <p:cNvSpPr txBox="1">
              <a:spLocks noChangeArrowheads="1"/>
            </p:cNvSpPr>
            <p:nvPr/>
          </p:nvSpPr>
          <p:spPr bwMode="auto">
            <a:xfrm>
              <a:off x="4724400" y="1524000"/>
              <a:ext cx="9681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Georgia" pitchFamily="18" charset="0"/>
                </a:rPr>
                <a:t>5 cm</a:t>
              </a:r>
            </a:p>
          </p:txBody>
        </p:sp>
        <p:sp>
          <p:nvSpPr>
            <p:cNvPr id="17432" name="TextBox 30"/>
            <p:cNvSpPr txBox="1">
              <a:spLocks noChangeArrowheads="1"/>
            </p:cNvSpPr>
            <p:nvPr/>
          </p:nvSpPr>
          <p:spPr bwMode="auto">
            <a:xfrm>
              <a:off x="3505200" y="3429000"/>
              <a:ext cx="9681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Georgia" pitchFamily="18" charset="0"/>
                </a:rPr>
                <a:t>20 cm</a:t>
              </a:r>
            </a:p>
          </p:txBody>
        </p:sp>
        <p:sp>
          <p:nvSpPr>
            <p:cNvPr id="17433" name="TextBox 31"/>
            <p:cNvSpPr txBox="1">
              <a:spLocks noChangeArrowheads="1"/>
            </p:cNvSpPr>
            <p:nvPr/>
          </p:nvSpPr>
          <p:spPr bwMode="auto">
            <a:xfrm>
              <a:off x="4648200" y="4114800"/>
              <a:ext cx="9683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Georgia" pitchFamily="18" charset="0"/>
                </a:rPr>
                <a:t>r = 2 cm</a:t>
              </a:r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>
            <a:off x="5181600" y="2895600"/>
            <a:ext cx="1371600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6629400" y="2057400"/>
            <a:ext cx="1889125" cy="4038600"/>
            <a:chOff x="6629400" y="2286000"/>
            <a:chExt cx="1888375" cy="4038600"/>
          </a:xfrm>
        </p:grpSpPr>
        <p:sp>
          <p:nvSpPr>
            <p:cNvPr id="40" name="Rectangle 39"/>
            <p:cNvSpPr/>
            <p:nvPr/>
          </p:nvSpPr>
          <p:spPr>
            <a:xfrm>
              <a:off x="7010249" y="2286000"/>
              <a:ext cx="1142546" cy="4038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Pie 40"/>
            <p:cNvSpPr/>
            <p:nvPr/>
          </p:nvSpPr>
          <p:spPr>
            <a:xfrm>
              <a:off x="7756078" y="4038600"/>
              <a:ext cx="761697" cy="685800"/>
            </a:xfrm>
            <a:prstGeom prst="pie">
              <a:avLst>
                <a:gd name="adj1" fmla="val 5334525"/>
                <a:gd name="adj2" fmla="val 16200000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29400" y="3581400"/>
              <a:ext cx="461665" cy="1269325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T = 1000 K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5029842" y="4267994"/>
              <a:ext cx="3962400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7195852" y="6096000"/>
              <a:ext cx="306388" cy="1586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7483869" y="6096794"/>
              <a:ext cx="306388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 flipH="1" flipV="1">
              <a:off x="7764744" y="6096794"/>
              <a:ext cx="306388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 rot="5400000">
              <a:off x="7290748" y="5086902"/>
              <a:ext cx="615553" cy="1262150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N2 gas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latin typeface="+mn-lt"/>
                </a:rPr>
                <a:t>v: </a:t>
              </a:r>
              <a:r>
                <a:rPr lang="en-US" sz="1400" dirty="0">
                  <a:latin typeface="+mn-lt"/>
                </a:rPr>
                <a:t>1.25 cm/s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 rot="5400000">
              <a:off x="7314696" y="3310354"/>
              <a:ext cx="677108" cy="609600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latin typeface="+mn-lt"/>
                </a:rPr>
                <a:t>No slip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10800000">
              <a:off x="7010249" y="3581400"/>
              <a:ext cx="457018" cy="1588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16200000" flipH="1">
              <a:off x="7718749" y="3940996"/>
              <a:ext cx="190500" cy="134884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7815350" y="3760125"/>
            <a:ext cx="400110" cy="59793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Pine</a:t>
            </a:r>
          </a:p>
        </p:txBody>
      </p:sp>
      <p:sp>
        <p:nvSpPr>
          <p:cNvPr id="79" name="TextBox 78"/>
          <p:cNvSpPr txBox="1"/>
          <p:nvPr/>
        </p:nvSpPr>
        <p:spPr>
          <a:xfrm rot="5400000">
            <a:off x="7366456" y="1320344"/>
            <a:ext cx="430887" cy="11430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No Stress</a:t>
            </a: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8102600" y="5257800"/>
            <a:ext cx="990600" cy="1022350"/>
            <a:chOff x="3120" y="3312"/>
            <a:chExt cx="624" cy="644"/>
          </a:xfrm>
        </p:grpSpPr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3168" y="38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 flipV="1">
              <a:off x="3168" y="35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3120" y="3312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3552" y="3744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r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86690" y="5334000"/>
            <a:ext cx="942110" cy="687388"/>
            <a:chOff x="7696200" y="4876800"/>
            <a:chExt cx="942110" cy="687388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 rot="5400000" flipH="1" flipV="1">
              <a:off x="7543800" y="5410200"/>
              <a:ext cx="306388" cy="1587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 bwMode="auto">
            <a:xfrm rot="5400000" flipH="1" flipV="1">
              <a:off x="8152606" y="5410994"/>
              <a:ext cx="306388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 bwMode="auto">
            <a:xfrm rot="5400000" flipH="1" flipV="1">
              <a:off x="8381206" y="5410994"/>
              <a:ext cx="306388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7772400" y="5410200"/>
              <a:ext cx="306388" cy="1587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723910" y="4876800"/>
              <a:ext cx="914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N2 gas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52601" y="888023"/>
            <a:ext cx="7391400" cy="5969977"/>
            <a:chOff x="1752601" y="888023"/>
            <a:chExt cx="7391400" cy="596997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52601" y="888023"/>
              <a:ext cx="7391400" cy="596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505200" y="3810000"/>
              <a:ext cx="464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 </a:t>
              </a:r>
              <a:r>
                <a:rPr lang="en-US" sz="1100" dirty="0" smtClean="0">
                  <a:latin typeface="Times New Roman" pitchFamily="18" charset="0"/>
                  <a:cs typeface="Times New Roman" pitchFamily="18" charset="0"/>
                </a:rPr>
                <a:t>625 K                                               675 K                                              700 K</a:t>
              </a:r>
            </a:p>
            <a:p>
              <a:endParaRPr lang="en-US" sz="1200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172200"/>
            <a:ext cx="206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*Sample r = 2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Solution cont.</a:t>
            </a:r>
            <a:endParaRPr lang="en-US" dirty="0"/>
          </a:p>
        </p:txBody>
      </p:sp>
      <p:pic>
        <p:nvPicPr>
          <p:cNvPr id="6" name="15 minute vid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90600" y="1371600"/>
            <a:ext cx="6898217" cy="51736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Study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133600"/>
            <a:ext cx="5294547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0" y="62484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3:</a:t>
            </a:r>
            <a:r>
              <a:rPr lang="en-US" dirty="0"/>
              <a:t> Effect of particle size on solution after 10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990600"/>
            <a:ext cx="5943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60198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Conductive flux along:  </a:t>
            </a:r>
            <a:r>
              <a:rPr lang="en-US" b="1" dirty="0" smtClean="0"/>
              <a:t>A)</a:t>
            </a:r>
            <a:r>
              <a:rPr lang="en-US" dirty="0" smtClean="0"/>
              <a:t> z-axis (r=0); </a:t>
            </a:r>
            <a:r>
              <a:rPr lang="en-US" b="1" dirty="0" smtClean="0"/>
              <a:t>B)</a:t>
            </a:r>
            <a:r>
              <a:rPr lang="en-US" dirty="0" smtClean="0"/>
              <a:t> z-axis r=0 for </a:t>
            </a:r>
            <a:r>
              <a:rPr lang="en-US" dirty="0" err="1" smtClean="0"/>
              <a:t>cond-conv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		          C)</a:t>
            </a:r>
            <a:r>
              <a:rPr lang="en-US" dirty="0" smtClean="0"/>
              <a:t> z-axis (r=0.021);  </a:t>
            </a:r>
            <a:r>
              <a:rPr lang="en-US" b="1" dirty="0" smtClean="0"/>
              <a:t>D)</a:t>
            </a:r>
            <a:r>
              <a:rPr lang="en-US" dirty="0" smtClean="0"/>
              <a:t> r-axis (z=0).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491</TotalTime>
  <Words>268</Words>
  <Application>Microsoft Office PowerPoint</Application>
  <PresentationFormat>On-screen Show (4:3)</PresentationFormat>
  <Paragraphs>83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Biomass Pyrolysis Heat Transfer in an Electric Furnace Reactor</vt:lpstr>
      <vt:lpstr>Introduction</vt:lpstr>
      <vt:lpstr>Aim of Study</vt:lpstr>
      <vt:lpstr>Governing Equations</vt:lpstr>
      <vt:lpstr>Formulation</vt:lpstr>
      <vt:lpstr>Solution</vt:lpstr>
      <vt:lpstr>Solution cont.</vt:lpstr>
      <vt:lpstr>Parametric Study</vt:lpstr>
      <vt:lpstr>Validation</vt:lpstr>
      <vt:lpstr>Parametric Study</vt:lpstr>
      <vt:lpstr>Conclusion</vt:lpstr>
      <vt:lpstr>References</vt:lpstr>
    </vt:vector>
  </TitlesOfParts>
  <Company>penn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bjh285</dc:creator>
  <cp:lastModifiedBy>bjh285</cp:lastModifiedBy>
  <cp:revision>54</cp:revision>
  <dcterms:created xsi:type="dcterms:W3CDTF">2008-04-28T17:48:34Z</dcterms:created>
  <dcterms:modified xsi:type="dcterms:W3CDTF">2008-05-01T19:16:41Z</dcterms:modified>
</cp:coreProperties>
</file>