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60"/>
  </p:normalViewPr>
  <p:slideViewPr>
    <p:cSldViewPr>
      <p:cViewPr varScale="1">
        <p:scale>
          <a:sx n="104" d="100"/>
          <a:sy n="104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0683-FF24-4A47-BB0B-E05C8A9FA04E}" type="datetimeFigureOut">
              <a:rPr lang="en-US" smtClean="0"/>
              <a:pPr/>
              <a:t>5/1/2007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9434-7F54-4CC1-9992-AAB31299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6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.gi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Adsorptive Desulfurization of Liquid Hydrocarbons: Langmuir Adsorption modeling using COMSOL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Ram</a:t>
            </a:r>
          </a:p>
          <a:p>
            <a:r>
              <a:rPr lang="en-US" sz="3000" dirty="0" smtClean="0"/>
              <a:t>EGEE 520</a:t>
            </a:r>
          </a:p>
          <a:p>
            <a:r>
              <a:rPr lang="en-US" sz="3000" dirty="0" smtClean="0"/>
              <a:t>Spring 2007</a:t>
            </a:r>
            <a:endParaRPr lang="en-US" sz="3000" dirty="0"/>
          </a:p>
        </p:txBody>
      </p:sp>
      <p:pic>
        <p:nvPicPr>
          <p:cNvPr id="5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Conclusion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Langmuir adsorption isotherm was modeled using COMSOL</a:t>
            </a:r>
          </a:p>
          <a:p>
            <a:r>
              <a:rPr lang="en-US" sz="2400" dirty="0" smtClean="0"/>
              <a:t>Reasonable breakthrough points were obtained</a:t>
            </a:r>
          </a:p>
          <a:p>
            <a:r>
              <a:rPr lang="en-US" sz="2400" dirty="0" smtClean="0"/>
              <a:t>Experimental data with Langmuir adsorption parameters will provide a more realistic output in terms of capacity and breakthrough</a:t>
            </a:r>
          </a:p>
          <a:p>
            <a:r>
              <a:rPr lang="en-US" sz="2400" dirty="0" smtClean="0"/>
              <a:t>With inclusion of </a:t>
            </a:r>
            <a:r>
              <a:rPr lang="en-US" sz="2400" dirty="0" err="1" smtClean="0"/>
              <a:t>Navier</a:t>
            </a:r>
            <a:r>
              <a:rPr lang="en-US" sz="2400" dirty="0" smtClean="0"/>
              <a:t> Stokes equation and with more than 2 components, reliable data can be obtained but will take more simulation time</a:t>
            </a:r>
          </a:p>
          <a:p>
            <a:r>
              <a:rPr lang="en-US" sz="2400" dirty="0" smtClean="0"/>
              <a:t>The final model in this simulation took about 60 minutes to converge</a:t>
            </a:r>
            <a:endParaRPr lang="en-US" sz="2400" dirty="0"/>
          </a:p>
        </p:txBody>
      </p:sp>
      <p:pic>
        <p:nvPicPr>
          <p:cNvPr id="4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Thank You!!!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Any Questions???</a:t>
            </a:r>
            <a:endParaRPr lang="en-US" sz="3000" dirty="0"/>
          </a:p>
        </p:txBody>
      </p:sp>
      <p:pic>
        <p:nvPicPr>
          <p:cNvPr id="6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references are available in the final report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Introduction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Adsorption – area of interest</a:t>
            </a:r>
          </a:p>
          <a:p>
            <a:pPr lvl="1"/>
            <a:r>
              <a:rPr lang="en-US" sz="2000" dirty="0" smtClean="0"/>
              <a:t>Simplicity, lower energy consumption and strict regulations</a:t>
            </a:r>
          </a:p>
          <a:p>
            <a:r>
              <a:rPr lang="en-US" sz="2400" dirty="0" smtClean="0"/>
              <a:t>For softening of water,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&amp;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 adsorption, </a:t>
            </a:r>
            <a:r>
              <a:rPr lang="en-US" sz="2400" dirty="0" err="1" smtClean="0"/>
              <a:t>demetallization</a:t>
            </a:r>
            <a:r>
              <a:rPr lang="en-US" sz="2400" dirty="0" smtClean="0"/>
              <a:t> of waste streams, pre-treatment for fuel cell application, for refining of liquid and gaseous fuels.</a:t>
            </a:r>
          </a:p>
          <a:p>
            <a:r>
              <a:rPr lang="en-US" sz="2400" dirty="0" smtClean="0"/>
              <a:t>Ultra clean fuels – S content in ppm levels (&lt;10 ppm)</a:t>
            </a:r>
          </a:p>
          <a:p>
            <a:pPr lvl="1"/>
            <a:r>
              <a:rPr lang="en-US" sz="2000" dirty="0" smtClean="0"/>
              <a:t>Reduces SO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emission (precursor to acid rain)</a:t>
            </a:r>
          </a:p>
          <a:p>
            <a:pPr lvl="1"/>
            <a:r>
              <a:rPr lang="en-US" sz="2000" dirty="0" smtClean="0"/>
              <a:t>Improves the life of the catalytic converter</a:t>
            </a:r>
          </a:p>
          <a:p>
            <a:r>
              <a:rPr lang="en-US" sz="2400" dirty="0" smtClean="0"/>
              <a:t>Conventional process has limitations and consumes lot of energy</a:t>
            </a:r>
          </a:p>
          <a:p>
            <a:r>
              <a:rPr lang="en-US" sz="2400" dirty="0" smtClean="0"/>
              <a:t>Alternate methods – Adsorption, oxidation, extraction…</a:t>
            </a:r>
            <a:endParaRPr lang="en-US" sz="2400" dirty="0"/>
          </a:p>
        </p:txBody>
      </p:sp>
      <p:pic>
        <p:nvPicPr>
          <p:cNvPr id="5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Governing Equations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convection &amp; diffusion model with Langmuir adsorption isotherm model</a:t>
            </a:r>
          </a:p>
          <a:p>
            <a:endParaRPr lang="en-US" sz="2400" dirty="0" smtClean="0"/>
          </a:p>
          <a:p>
            <a:r>
              <a:rPr lang="en-US" sz="2400" dirty="0" smtClean="0"/>
              <a:t>Dispersion coefficient is given by the theoretical plate equivalent,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=</a:t>
            </a:r>
            <a:r>
              <a:rPr lang="en-US" sz="2400" dirty="0" err="1" smtClean="0"/>
              <a:t>H</a:t>
            </a:r>
            <a:r>
              <a:rPr lang="en-US" sz="2400" i="1" dirty="0" err="1" smtClean="0"/>
              <a:t>v</a:t>
            </a:r>
            <a:r>
              <a:rPr lang="en-US" sz="2400" dirty="0" smtClean="0"/>
              <a:t>/2</a:t>
            </a:r>
          </a:p>
          <a:p>
            <a:r>
              <a:rPr lang="en-US" sz="2400" dirty="0" smtClean="0"/>
              <a:t>Adsorption equilibrium is immediate between the adsorbate and adsorbent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Navier’s</a:t>
            </a:r>
            <a:r>
              <a:rPr lang="en-US" sz="2400" dirty="0" smtClean="0"/>
              <a:t> Stoke equation was dropped and flow was assumed to follow a linear profile throughout. 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2" descr="C:\Documents and Settings\rzs142egee\My Documents\My Pictures\eqn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00300"/>
            <a:ext cx="4724400" cy="495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C:\Documents and Settings\rzs142egee\My Documents\My Pictures\eqn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371725"/>
            <a:ext cx="876300" cy="52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5" name="Picture 5" descr="C:\Documents and Settings\rzs142egee\My Documents\My Pictures\eqn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352925"/>
            <a:ext cx="1085850" cy="52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Formulation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geometry_section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11868"/>
            <a:ext cx="3657600" cy="274320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2983468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410200" y="2983468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038600" y="1764268"/>
            <a:ext cx="2133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114800" y="3135868"/>
            <a:ext cx="1981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32999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 Inlet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1611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Insulated Wall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4583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Insulated Wall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345233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Outlet, convective flux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48006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bed reactor with L/D ratio of 300</a:t>
            </a:r>
          </a:p>
          <a:p>
            <a:r>
              <a:rPr lang="en-US" dirty="0" smtClean="0"/>
              <a:t>Feed is continuous or pulse mode</a:t>
            </a:r>
          </a:p>
          <a:p>
            <a:r>
              <a:rPr lang="en-US" dirty="0" smtClean="0"/>
              <a:t>Isothermal throughout the process</a:t>
            </a:r>
          </a:p>
          <a:p>
            <a:r>
              <a:rPr lang="en-US" dirty="0" smtClean="0"/>
              <a:t>Adsorbent is homogeneous, uniform packing, no channeling etc</a:t>
            </a:r>
          </a:p>
          <a:p>
            <a:r>
              <a:rPr lang="en-US" dirty="0" smtClean="0"/>
              <a:t>Components to be adsorbed are identified by their physical properties</a:t>
            </a:r>
            <a:endParaRPr lang="en-US" dirty="0"/>
          </a:p>
        </p:txBody>
      </p:sp>
      <p:pic>
        <p:nvPicPr>
          <p:cNvPr id="25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Solution using COMSOL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676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Variation of flux along the length of the reactor for different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a pulse feed injection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Single component adsorption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Very Large L/D ratio &gt;&gt; 300</a:t>
            </a:r>
            <a:endParaRPr lang="en-US" dirty="0"/>
          </a:p>
        </p:txBody>
      </p:sp>
      <p:pic>
        <p:nvPicPr>
          <p:cNvPr id="6" name="Content Placeholder 3" descr="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3657600" cy="2743200"/>
          </a:xfrm>
          <a:prstGeom prst="rect">
            <a:avLst/>
          </a:prstGeom>
        </p:spPr>
      </p:pic>
      <p:pic>
        <p:nvPicPr>
          <p:cNvPr id="8" name="Content Placeholder 7" descr="1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3962400"/>
            <a:ext cx="3657600" cy="2743200"/>
          </a:xfrm>
        </p:spPr>
      </p:pic>
      <p:sp>
        <p:nvSpPr>
          <p:cNvPr id="9" name="TextBox 8"/>
          <p:cNvSpPr txBox="1"/>
          <p:nvPr/>
        </p:nvSpPr>
        <p:spPr>
          <a:xfrm>
            <a:off x="4267200" y="4572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Breakthrough profile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a continuous feed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Single component adsorption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L/D ratio 300</a:t>
            </a:r>
            <a:endParaRPr lang="en-US" dirty="0"/>
          </a:p>
        </p:txBody>
      </p:sp>
      <p:pic>
        <p:nvPicPr>
          <p:cNvPr id="11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Solution using COMSOL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Variation of concentration along the length of the reactor for different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a continuous feed mode</a:t>
            </a:r>
          </a:p>
        </p:txBody>
      </p:sp>
      <p:pic>
        <p:nvPicPr>
          <p:cNvPr id="11" name="Content Placeholder 9" descr="6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657600" cy="2743200"/>
          </a:xfrm>
          <a:prstGeom prst="rect">
            <a:avLst/>
          </a:prstGeom>
        </p:spPr>
      </p:pic>
      <p:pic>
        <p:nvPicPr>
          <p:cNvPr id="13" name="Content Placeholder 12" descr="Cocn along length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3962400"/>
            <a:ext cx="3657600" cy="2743200"/>
          </a:xfrm>
        </p:spPr>
      </p:pic>
      <p:sp>
        <p:nvSpPr>
          <p:cNvPr id="14" name="TextBox 13"/>
          <p:cNvSpPr txBox="1"/>
          <p:nvPr/>
        </p:nvSpPr>
        <p:spPr>
          <a:xfrm>
            <a:off x="4267200" y="1905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Breakthrough profile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a continuous feed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component adsorption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L/D ratio 300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K1 and K2 are 0.04 and 0.01</a:t>
            </a:r>
            <a:endParaRPr lang="en-US" dirty="0"/>
          </a:p>
        </p:txBody>
      </p:sp>
      <p:pic>
        <p:nvPicPr>
          <p:cNvPr id="16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Validation using COMSOL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3" descr="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1219200"/>
            <a:ext cx="3616036" cy="2743200"/>
          </a:xfrm>
          <a:prstGeom prst="rect">
            <a:avLst/>
          </a:prstGeom>
        </p:spPr>
      </p:pic>
      <p:pic>
        <p:nvPicPr>
          <p:cNvPr id="7" name="Content Placeholder 6" descr="7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3810000"/>
            <a:ext cx="3657600" cy="2743200"/>
          </a:xfrm>
        </p:spPr>
      </p:pic>
      <p:sp>
        <p:nvSpPr>
          <p:cNvPr id="8" name="Freeform 7"/>
          <p:cNvSpPr/>
          <p:nvPr/>
        </p:nvSpPr>
        <p:spPr>
          <a:xfrm>
            <a:off x="1537716" y="1705356"/>
            <a:ext cx="554736" cy="694944"/>
          </a:xfrm>
          <a:custGeom>
            <a:avLst/>
            <a:gdLst>
              <a:gd name="connsiteX0" fmla="*/ 483108 w 554736"/>
              <a:gd name="connsiteY0" fmla="*/ 44196 h 694944"/>
              <a:gd name="connsiteX1" fmla="*/ 7620 w 554736"/>
              <a:gd name="connsiteY1" fmla="*/ 373380 h 694944"/>
              <a:gd name="connsiteX2" fmla="*/ 437388 w 554736"/>
              <a:gd name="connsiteY2" fmla="*/ 638556 h 694944"/>
              <a:gd name="connsiteX3" fmla="*/ 483108 w 554736"/>
              <a:gd name="connsiteY3" fmla="*/ 44196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736" h="694944">
                <a:moveTo>
                  <a:pt x="483108" y="44196"/>
                </a:moveTo>
                <a:cubicBezTo>
                  <a:pt x="411480" y="0"/>
                  <a:pt x="15240" y="274320"/>
                  <a:pt x="7620" y="373380"/>
                </a:cubicBezTo>
                <a:cubicBezTo>
                  <a:pt x="0" y="472440"/>
                  <a:pt x="358140" y="694944"/>
                  <a:pt x="437388" y="638556"/>
                </a:cubicBezTo>
                <a:cubicBezTo>
                  <a:pt x="516636" y="582168"/>
                  <a:pt x="554736" y="88392"/>
                  <a:pt x="483108" y="4419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21664" y="5782056"/>
            <a:ext cx="554736" cy="694944"/>
          </a:xfrm>
          <a:custGeom>
            <a:avLst/>
            <a:gdLst>
              <a:gd name="connsiteX0" fmla="*/ 483108 w 554736"/>
              <a:gd name="connsiteY0" fmla="*/ 44196 h 694944"/>
              <a:gd name="connsiteX1" fmla="*/ 7620 w 554736"/>
              <a:gd name="connsiteY1" fmla="*/ 373380 h 694944"/>
              <a:gd name="connsiteX2" fmla="*/ 437388 w 554736"/>
              <a:gd name="connsiteY2" fmla="*/ 638556 h 694944"/>
              <a:gd name="connsiteX3" fmla="*/ 483108 w 554736"/>
              <a:gd name="connsiteY3" fmla="*/ 44196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736" h="694944">
                <a:moveTo>
                  <a:pt x="483108" y="44196"/>
                </a:moveTo>
                <a:cubicBezTo>
                  <a:pt x="411480" y="0"/>
                  <a:pt x="15240" y="274320"/>
                  <a:pt x="7620" y="373380"/>
                </a:cubicBezTo>
                <a:cubicBezTo>
                  <a:pt x="0" y="472440"/>
                  <a:pt x="358140" y="694944"/>
                  <a:pt x="437388" y="638556"/>
                </a:cubicBezTo>
                <a:cubicBezTo>
                  <a:pt x="516636" y="582168"/>
                  <a:pt x="554736" y="88392"/>
                  <a:pt x="483108" y="4419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1752600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Breakthrough profiles from literature and COMSOL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Parameter values don’t match exactly but profile looks similar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Blue circle represents competitive adsorption due to the presence of other components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Detailed experimental studies are required so as to fit reasonable Langmuir adsorption parameters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Desorption followed by adsorption was not observed for single component adsorption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Units represented here are not the same</a:t>
            </a:r>
            <a:endParaRPr lang="en-US" dirty="0"/>
          </a:p>
        </p:txBody>
      </p:sp>
      <p:pic>
        <p:nvPicPr>
          <p:cNvPr id="12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Parametric Study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5" descr="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2438400" cy="1828800"/>
          </a:xfrm>
          <a:prstGeom prst="rect">
            <a:avLst/>
          </a:prstGeom>
        </p:spPr>
      </p:pic>
      <p:pic>
        <p:nvPicPr>
          <p:cNvPr id="10" name="Content Placeholder 8" descr="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219200"/>
            <a:ext cx="2438400" cy="1828800"/>
          </a:xfrm>
          <a:prstGeom prst="rect">
            <a:avLst/>
          </a:prstGeom>
        </p:spPr>
      </p:pic>
      <p:pic>
        <p:nvPicPr>
          <p:cNvPr id="12" name="Content Placeholder 11" descr="3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91200" y="1219200"/>
            <a:ext cx="2438400" cy="1828800"/>
          </a:xfrm>
        </p:spPr>
      </p:pic>
      <p:sp>
        <p:nvSpPr>
          <p:cNvPr id="13" name="TextBox 12"/>
          <p:cNvSpPr txBox="1"/>
          <p:nvPr/>
        </p:nvSpPr>
        <p:spPr>
          <a:xfrm>
            <a:off x="9906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270 s</a:t>
            </a:r>
          </a:p>
          <a:p>
            <a:pPr algn="ctr"/>
            <a:r>
              <a:rPr lang="en-US" sz="1400" b="1" dirty="0" smtClean="0"/>
              <a:t>K=0.04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90 s</a:t>
            </a:r>
          </a:p>
          <a:p>
            <a:pPr algn="ctr"/>
            <a:r>
              <a:rPr lang="en-US" sz="1400" b="1" dirty="0" smtClean="0"/>
              <a:t>K=0.01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550 s</a:t>
            </a:r>
          </a:p>
          <a:p>
            <a:pPr algn="ctr"/>
            <a:r>
              <a:rPr lang="en-US" sz="1400" b="1" dirty="0" smtClean="0"/>
              <a:t>K=0.16</a:t>
            </a:r>
            <a:endParaRPr lang="en-US" sz="1400" b="1" dirty="0"/>
          </a:p>
        </p:txBody>
      </p:sp>
      <p:pic>
        <p:nvPicPr>
          <p:cNvPr id="16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3776246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Variation of adsorption equilibrium constant &amp; surface area of the adsorbent</a:t>
            </a:r>
          </a:p>
        </p:txBody>
      </p:sp>
      <p:pic>
        <p:nvPicPr>
          <p:cNvPr id="23" name="Content Placeholder 5" descr="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343400"/>
            <a:ext cx="2438400" cy="1828800"/>
          </a:xfrm>
          <a:prstGeom prst="rect">
            <a:avLst/>
          </a:prstGeom>
        </p:spPr>
      </p:pic>
      <p:pic>
        <p:nvPicPr>
          <p:cNvPr id="16388" name="Picture 4" descr="C:\Documents and Settings\rzs142egee\Desktop\COMSOL\APR 27th Can be used for Finals\For parametric study\Changing phi\4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343400"/>
            <a:ext cx="2438400" cy="1828800"/>
          </a:xfrm>
          <a:prstGeom prst="rect">
            <a:avLst/>
          </a:prstGeom>
          <a:noFill/>
        </p:spPr>
      </p:pic>
      <p:pic>
        <p:nvPicPr>
          <p:cNvPr id="16389" name="Picture 5" descr="C:\Documents and Settings\rzs142egee\Desktop\COMSOL\APR 27th Can be used for Finals\For parametric study\Changing phi\5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343400"/>
            <a:ext cx="2438400" cy="1828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90600" y="6182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270 s</a:t>
            </a:r>
          </a:p>
          <a:p>
            <a:pPr algn="ctr"/>
            <a:r>
              <a:rPr lang="en-US" sz="1400" b="1" dirty="0" smtClean="0"/>
              <a:t>Surface area = 100 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/g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617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150 s</a:t>
            </a:r>
          </a:p>
          <a:p>
            <a:pPr algn="ctr"/>
            <a:r>
              <a:rPr lang="en-US" sz="1400" b="1" dirty="0" smtClean="0"/>
              <a:t>Surface area = 10 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/g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6182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Breakthrough time = 520 s</a:t>
            </a:r>
          </a:p>
          <a:p>
            <a:pPr algn="ctr"/>
            <a:r>
              <a:rPr lang="en-US" sz="1400" b="1" dirty="0" smtClean="0"/>
              <a:t>Surface area = 1000 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/g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Parametric Study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6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3657600" cy="2743200"/>
          </a:xfrm>
        </p:spPr>
      </p:pic>
      <p:pic>
        <p:nvPicPr>
          <p:cNvPr id="17410" name="Picture 2" descr="C:\Documents and Settings\rzs142egee\Desktop\COMSOL\APR 27th Can be used for Finals\For parametric study\Varying the conc\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3657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166878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Breakthrough profile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component adsorption for a continuous feed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in concentration of one component by 10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change in breakthrough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Aromatic present in fuel is usually 10 times the concentration of sulfur compounds</a:t>
            </a:r>
            <a:endParaRPr lang="en-US" dirty="0"/>
          </a:p>
        </p:txBody>
      </p:sp>
      <p:pic>
        <p:nvPicPr>
          <p:cNvPr id="7" name="Picture 2" descr="http://www.rz.uni-karlsruhe.de/img/content/COMS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2113" y="6172200"/>
            <a:ext cx="75188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527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Adsorptive Desulfurization of Liquid Hydrocarbons: Langmuir Adsorption modeling using COMSOL</vt:lpstr>
      <vt:lpstr>Introduction</vt:lpstr>
      <vt:lpstr>Governing Equations</vt:lpstr>
      <vt:lpstr>Formulation</vt:lpstr>
      <vt:lpstr>Solution using COMSOL</vt:lpstr>
      <vt:lpstr>Solution using COMSOL</vt:lpstr>
      <vt:lpstr>Validation using COMSOL</vt:lpstr>
      <vt:lpstr>Parametric Study</vt:lpstr>
      <vt:lpstr>Parametric Study</vt:lpstr>
      <vt:lpstr>Conclusion</vt:lpstr>
      <vt:lpstr>Thank You!!!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Adsorptive Desulfurization of Liquid Hydrocarbons: Langmuir Adsorption modeling using COMSOL</dc:title>
  <dc:creator>rzs142egee</dc:creator>
  <cp:lastModifiedBy>rzs142egee</cp:lastModifiedBy>
  <cp:revision>85</cp:revision>
  <dcterms:created xsi:type="dcterms:W3CDTF">2007-05-01T17:09:24Z</dcterms:created>
  <dcterms:modified xsi:type="dcterms:W3CDTF">2007-05-01T18:46:50Z</dcterms:modified>
</cp:coreProperties>
</file>