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0" r:id="rId5"/>
    <p:sldId id="261" r:id="rId6"/>
    <p:sldId id="262" r:id="rId7"/>
    <p:sldId id="263" r:id="rId8"/>
    <p:sldId id="264" r:id="rId9"/>
    <p:sldId id="265" r:id="rId10"/>
    <p:sldId id="267" r:id="rId11"/>
    <p:sldId id="268" r:id="rId12"/>
    <p:sldId id="269" r:id="rId13"/>
    <p:sldId id="271"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9" d="100"/>
          <a:sy n="89" d="100"/>
        </p:scale>
        <p:origin x="4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04/09/2019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04/09/2019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04/09/2019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04/09/2019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04/09/2019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04/09/2019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04/09/2019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04/09/2019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04/09/2019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04/09/2019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04/09/2019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04/09/2019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04/09/2019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04/09/2019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04/09/2019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04/09/2019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04/09/2019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04/09/2019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hyperlink" Target="http://large.stanford.edu/courses/2013/ph240/lim1" TargetMode="External"/><Relationship Id="rId2" Type="http://schemas.openxmlformats.org/officeDocument/2006/relationships/hyperlink" Target="https://www.aiche.org/resources/publications/cep/2017/july/solar-thermochemical-energy-storage"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0340" y="741871"/>
            <a:ext cx="7384211" cy="4308872"/>
          </a:xfrm>
          <a:prstGeom prst="rect">
            <a:avLst/>
          </a:prstGeom>
          <a:noFill/>
        </p:spPr>
        <p:txBody>
          <a:bodyPr wrap="square" rtlCol="0">
            <a:spAutoFit/>
          </a:bodyPr>
          <a:lstStyle/>
          <a:p>
            <a:pPr algn="ctr"/>
            <a:r>
              <a:rPr lang="en-US" sz="4000" dirty="0" smtClean="0"/>
              <a:t>Underground thermal storage </a:t>
            </a:r>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smtClean="0"/>
          </a:p>
          <a:p>
            <a:pPr algn="ctr"/>
            <a:r>
              <a:rPr lang="en-US" dirty="0" smtClean="0"/>
              <a:t>EGEE 497</a:t>
            </a:r>
          </a:p>
          <a:p>
            <a:pPr algn="ctr"/>
            <a:r>
              <a:rPr lang="en-US" dirty="0" smtClean="0"/>
              <a:t>Pages 39-68</a:t>
            </a:r>
          </a:p>
          <a:p>
            <a:pPr algn="ctr"/>
            <a:r>
              <a:rPr lang="en-US" dirty="0" smtClean="0"/>
              <a:t>Geothermal</a:t>
            </a:r>
          </a:p>
          <a:p>
            <a:pPr algn="ctr"/>
            <a:r>
              <a:rPr lang="en-US" dirty="0" smtClean="0"/>
              <a:t>Jeff Horst</a:t>
            </a:r>
            <a:endParaRPr lang="en-US" dirty="0"/>
          </a:p>
        </p:txBody>
      </p:sp>
      <p:pic>
        <p:nvPicPr>
          <p:cNvPr id="5" name="Picture 4"/>
          <p:cNvPicPr>
            <a:picLocks noChangeAspect="1"/>
          </p:cNvPicPr>
          <p:nvPr/>
        </p:nvPicPr>
        <p:blipFill>
          <a:blip r:embed="rId4"/>
          <a:stretch>
            <a:fillRect/>
          </a:stretch>
        </p:blipFill>
        <p:spPr>
          <a:xfrm>
            <a:off x="7530501" y="2419099"/>
            <a:ext cx="3848100" cy="2886075"/>
          </a:xfrm>
          <a:prstGeom prst="rect">
            <a:avLst/>
          </a:prstGeom>
        </p:spPr>
      </p:pic>
      <p:pic>
        <p:nvPicPr>
          <p:cNvPr id="6" name="Picture 5"/>
          <p:cNvPicPr>
            <a:picLocks noChangeAspect="1"/>
          </p:cNvPicPr>
          <p:nvPr/>
        </p:nvPicPr>
        <p:blipFill>
          <a:blip r:embed="rId5"/>
          <a:stretch>
            <a:fillRect/>
          </a:stretch>
        </p:blipFill>
        <p:spPr>
          <a:xfrm>
            <a:off x="354838" y="2419099"/>
            <a:ext cx="4347302" cy="2886075"/>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5226" y="426746"/>
            <a:ext cx="487363" cy="487363"/>
          </a:xfrm>
          <a:prstGeom prst="rect">
            <a:avLst/>
          </a:prstGeom>
        </p:spPr>
      </p:pic>
    </p:spTree>
    <p:extLst>
      <p:ext uri="{BB962C8B-B14F-4D97-AF65-F5344CB8AC3E}">
        <p14:creationId xmlns:p14="http://schemas.microsoft.com/office/powerpoint/2010/main" val="4019159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2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5643" y="689810"/>
            <a:ext cx="6368716" cy="5201424"/>
          </a:xfrm>
          <a:prstGeom prst="rect">
            <a:avLst/>
          </a:prstGeom>
          <a:noFill/>
        </p:spPr>
        <p:txBody>
          <a:bodyPr wrap="square" rtlCol="0">
            <a:spAutoFit/>
          </a:bodyPr>
          <a:lstStyle/>
          <a:p>
            <a:r>
              <a:rPr lang="en-US" sz="4400" dirty="0" smtClean="0"/>
              <a:t>Testing Standards</a:t>
            </a:r>
          </a:p>
          <a:p>
            <a:endParaRPr lang="en-US" dirty="0"/>
          </a:p>
          <a:p>
            <a:pPr marL="285750" indent="-285750">
              <a:buFont typeface="Arial" panose="020B0604020202020204" pitchFamily="34" charset="0"/>
              <a:buChar char="•"/>
            </a:pPr>
            <a:r>
              <a:rPr lang="en-US" dirty="0"/>
              <a:t>ASHRAE and ANSI provide testing standards for some types of TES (ASHRAE 2000). These include ASHRAE standard 943 (Method of Testing Active Sensible TES Devices Based on Thermal Performance) and ANSI/ASHRAE standard 94.1-1985 (Method of Testing Active Latent Heat Storage Devices Based on Thermal Performance). Note that these were originally combined in ASHRAE TES standard 94-77: Methods of Testing Thermal Storage Devices Based on Thermal Performance</a:t>
            </a:r>
            <a:r>
              <a:rPr lang="en-US" dirty="0" smtClean="0"/>
              <a:t>.</a:t>
            </a:r>
          </a:p>
          <a:p>
            <a:pPr marL="285750" indent="-285750">
              <a:buFont typeface="Arial" panose="020B0604020202020204" pitchFamily="34" charset="0"/>
              <a:buChar char="•"/>
            </a:pPr>
            <a:endParaRPr lang="en-US" dirty="0"/>
          </a:p>
          <a:p>
            <a:endParaRPr lang="en-US" dirty="0" smtClean="0"/>
          </a:p>
          <a:p>
            <a:pPr marL="285750" indent="-285750">
              <a:buFont typeface="Arial" panose="020B0604020202020204" pitchFamily="34" charset="0"/>
              <a:buChar char="•"/>
            </a:pPr>
            <a:r>
              <a:rPr lang="en-US" dirty="0" smtClean="0"/>
              <a:t> The </a:t>
            </a:r>
            <a:r>
              <a:rPr lang="en-US" dirty="0"/>
              <a:t>Canadian Standards Association published information on the design and installation of underground TES systems for commercial and institutional buildings (CSA 2002), which includes information on testing.</a:t>
            </a:r>
          </a:p>
          <a:p>
            <a:endParaRPr lang="en-US" dirty="0"/>
          </a:p>
        </p:txBody>
      </p:sp>
      <p:sp>
        <p:nvSpPr>
          <p:cNvPr id="3" name="AutoShape 2" descr="Image result for ashrae"/>
          <p:cNvSpPr>
            <a:spLocks noChangeAspect="1" noChangeArrowheads="1"/>
          </p:cNvSpPr>
          <p:nvPr/>
        </p:nvSpPr>
        <p:spPr bwMode="auto">
          <a:xfrm>
            <a:off x="8032249" y="-1304350"/>
            <a:ext cx="3389730" cy="338974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Image result for ashra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6838" y="1135324"/>
            <a:ext cx="3389730" cy="234770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Image result for canadian standards associ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Image result for canadian standards associ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7150" y="4250712"/>
            <a:ext cx="3469106" cy="1831637"/>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7387" y="366399"/>
            <a:ext cx="487363" cy="487363"/>
          </a:xfrm>
          <a:prstGeom prst="rect">
            <a:avLst/>
          </a:prstGeom>
        </p:spPr>
      </p:pic>
    </p:spTree>
    <p:extLst>
      <p:ext uri="{BB962C8B-B14F-4D97-AF65-F5344CB8AC3E}">
        <p14:creationId xmlns:p14="http://schemas.microsoft.com/office/powerpoint/2010/main" val="24822524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4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9179" y="433137"/>
            <a:ext cx="9753600" cy="769441"/>
          </a:xfrm>
          <a:prstGeom prst="rect">
            <a:avLst/>
          </a:prstGeom>
          <a:noFill/>
        </p:spPr>
        <p:txBody>
          <a:bodyPr wrap="square" rtlCol="0">
            <a:spAutoFit/>
          </a:bodyPr>
          <a:lstStyle/>
          <a:p>
            <a:r>
              <a:rPr lang="en-US" sz="4400" dirty="0" smtClean="0"/>
              <a:t>Comparing thermal energy storage types</a:t>
            </a:r>
            <a:endParaRPr lang="en-US" sz="4400" dirty="0"/>
          </a:p>
        </p:txBody>
      </p:sp>
      <p:pic>
        <p:nvPicPr>
          <p:cNvPr id="3" name="Picture 2"/>
          <p:cNvPicPr>
            <a:picLocks noChangeAspect="1"/>
          </p:cNvPicPr>
          <p:nvPr/>
        </p:nvPicPr>
        <p:blipFill>
          <a:blip r:embed="rId4"/>
          <a:stretch>
            <a:fillRect/>
          </a:stretch>
        </p:blipFill>
        <p:spPr>
          <a:xfrm>
            <a:off x="3075321" y="1287214"/>
            <a:ext cx="6105525" cy="2505075"/>
          </a:xfrm>
          <a:prstGeom prst="rect">
            <a:avLst/>
          </a:prstGeom>
        </p:spPr>
      </p:pic>
      <p:pic>
        <p:nvPicPr>
          <p:cNvPr id="4" name="Picture 3"/>
          <p:cNvPicPr>
            <a:picLocks noChangeAspect="1"/>
          </p:cNvPicPr>
          <p:nvPr/>
        </p:nvPicPr>
        <p:blipFill>
          <a:blip r:embed="rId5"/>
          <a:stretch>
            <a:fillRect/>
          </a:stretch>
        </p:blipFill>
        <p:spPr>
          <a:xfrm>
            <a:off x="3075321" y="3876925"/>
            <a:ext cx="6105525" cy="2844967"/>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1149" y="1287214"/>
            <a:ext cx="487363" cy="487363"/>
          </a:xfrm>
          <a:prstGeom prst="rect">
            <a:avLst/>
          </a:prstGeom>
        </p:spPr>
      </p:pic>
    </p:spTree>
    <p:extLst>
      <p:ext uri="{BB962C8B-B14F-4D97-AF65-F5344CB8AC3E}">
        <p14:creationId xmlns:p14="http://schemas.microsoft.com/office/powerpoint/2010/main" val="24625285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7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1263" y="387139"/>
            <a:ext cx="11341769" cy="5478423"/>
          </a:xfrm>
          <a:prstGeom prst="rect">
            <a:avLst/>
          </a:prstGeom>
          <a:noFill/>
        </p:spPr>
        <p:txBody>
          <a:bodyPr wrap="square" rtlCol="0">
            <a:spAutoFit/>
          </a:bodyPr>
          <a:lstStyle/>
          <a:p>
            <a:r>
              <a:rPr lang="en-US" sz="4400" dirty="0" smtClean="0"/>
              <a:t>Types and characteristics of underground TES</a:t>
            </a:r>
          </a:p>
          <a:p>
            <a:endParaRPr lang="en-US" dirty="0" smtClean="0"/>
          </a:p>
          <a:p>
            <a:endParaRPr lang="en-US" dirty="0" smtClean="0"/>
          </a:p>
          <a:p>
            <a:endParaRPr lang="en-US" dirty="0"/>
          </a:p>
          <a:p>
            <a:endParaRPr lang="en-US" dirty="0"/>
          </a:p>
          <a:p>
            <a:endParaRPr lang="en-US" dirty="0"/>
          </a:p>
          <a:p>
            <a:pPr marL="285750" indent="-285750">
              <a:buFont typeface="Arial" panose="020B0604020202020204" pitchFamily="34" charset="0"/>
              <a:buChar char="•"/>
            </a:pPr>
            <a:r>
              <a:rPr lang="en-US" dirty="0" smtClean="0"/>
              <a:t>Soil and earth bed</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Borehole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Aquifer</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Rock Cavern</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Container/tank</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Solar Pond</a:t>
            </a:r>
          </a:p>
          <a:p>
            <a:pPr marL="285750" indent="-285750">
              <a:buFont typeface="Arial" panose="020B0604020202020204" pitchFamily="34" charset="0"/>
              <a:buChar char="•"/>
            </a:pPr>
            <a:endParaRPr lang="en-US" dirty="0"/>
          </a:p>
        </p:txBody>
      </p:sp>
      <p:pic>
        <p:nvPicPr>
          <p:cNvPr id="3" name="Picture 2"/>
          <p:cNvPicPr>
            <a:picLocks noChangeAspect="1"/>
          </p:cNvPicPr>
          <p:nvPr/>
        </p:nvPicPr>
        <p:blipFill>
          <a:blip r:embed="rId4"/>
          <a:stretch>
            <a:fillRect/>
          </a:stretch>
        </p:blipFill>
        <p:spPr>
          <a:xfrm>
            <a:off x="3852539" y="2427442"/>
            <a:ext cx="7553398" cy="255098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8265" y="1197105"/>
            <a:ext cx="487363" cy="487363"/>
          </a:xfrm>
          <a:prstGeom prst="rect">
            <a:avLst/>
          </a:prstGeom>
        </p:spPr>
      </p:pic>
    </p:spTree>
    <p:extLst>
      <p:ext uri="{BB962C8B-B14F-4D97-AF65-F5344CB8AC3E}">
        <p14:creationId xmlns:p14="http://schemas.microsoft.com/office/powerpoint/2010/main" val="3694032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3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5984" y="663946"/>
            <a:ext cx="9512969" cy="4647426"/>
          </a:xfrm>
          <a:prstGeom prst="rect">
            <a:avLst/>
          </a:prstGeom>
          <a:noFill/>
        </p:spPr>
        <p:txBody>
          <a:bodyPr wrap="square" rtlCol="0">
            <a:spAutoFit/>
          </a:bodyPr>
          <a:lstStyle/>
          <a:p>
            <a:r>
              <a:rPr lang="en-US" sz="4400" dirty="0" smtClean="0"/>
              <a:t>References:</a:t>
            </a:r>
          </a:p>
          <a:p>
            <a:endParaRPr lang="en-US" dirty="0"/>
          </a:p>
          <a:p>
            <a:pPr marL="285750" indent="-285750">
              <a:buFont typeface="Arial" panose="020B0604020202020204" pitchFamily="34" charset="0"/>
              <a:buChar char="•"/>
            </a:pPr>
            <a:r>
              <a:rPr lang="en-US" dirty="0"/>
              <a:t>Rosen, M., &amp; </a:t>
            </a:r>
            <a:r>
              <a:rPr lang="en-US" dirty="0" err="1"/>
              <a:t>Koohi-Fayegh</a:t>
            </a:r>
            <a:r>
              <a:rPr lang="en-US" dirty="0"/>
              <a:t>, S. (2017). </a:t>
            </a:r>
            <a:r>
              <a:rPr lang="en-US" i="1" dirty="0"/>
              <a:t>Geothermal energy: Sustainable heating and cooling using the ground</a:t>
            </a:r>
            <a:r>
              <a:rPr lang="en-US" dirty="0"/>
              <a:t>. </a:t>
            </a:r>
            <a:r>
              <a:rPr lang="en-US" dirty="0" err="1"/>
              <a:t>Chichester</a:t>
            </a:r>
            <a:r>
              <a:rPr lang="en-US" dirty="0"/>
              <a:t>, West Sussex, United Kingdom: John Wiley &amp; Sons</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Mangor</a:t>
            </a:r>
            <a:r>
              <a:rPr lang="en-US" dirty="0"/>
              <a:t>, J., &amp; </a:t>
            </a:r>
            <a:r>
              <a:rPr lang="en-US" dirty="0" err="1"/>
              <a:t>Ayling</a:t>
            </a:r>
            <a:r>
              <a:rPr lang="en-US" dirty="0"/>
              <a:t>, B. F. (2017). </a:t>
            </a:r>
            <a:r>
              <a:rPr lang="en-US" i="1" dirty="0"/>
              <a:t>Geothermal energy</a:t>
            </a:r>
            <a:r>
              <a:rPr lang="en-US" dirty="0"/>
              <a:t>. Minneapolis, MN: Core Library, an imprint of </a:t>
            </a:r>
            <a:r>
              <a:rPr lang="en-US" dirty="0" err="1"/>
              <a:t>Abdo</a:t>
            </a:r>
            <a:r>
              <a:rPr lang="en-US" dirty="0"/>
              <a:t> Publishing.</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a:t>Solar Thermochemical Energy Storage. (2017, July 03). Retrieved from </a:t>
            </a:r>
            <a:r>
              <a:rPr lang="en-US" dirty="0">
                <a:hlinkClick r:id="rId2"/>
              </a:rPr>
              <a:t>https://</a:t>
            </a:r>
            <a:r>
              <a:rPr lang="en-US" dirty="0" smtClean="0">
                <a:hlinkClick r:id="rId2"/>
              </a:rPr>
              <a:t>www.aiche.org/resources/publications/cep/2017/july/solar-thermochemical-energy-storage</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a:t>(</a:t>
            </a:r>
            <a:r>
              <a:rPr lang="en-US" dirty="0" err="1"/>
              <a:t>n.d.</a:t>
            </a:r>
            <a:r>
              <a:rPr lang="en-US" dirty="0"/>
              <a:t>). Retrieved from </a:t>
            </a:r>
            <a:r>
              <a:rPr lang="en-US" dirty="0">
                <a:hlinkClick r:id="rId3"/>
              </a:rPr>
              <a:t>http://</a:t>
            </a:r>
            <a:r>
              <a:rPr lang="en-US" dirty="0" smtClean="0">
                <a:hlinkClick r:id="rId3"/>
              </a:rPr>
              <a:t>large.stanford.edu/courses/2013/ph240/lim1</a:t>
            </a: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p:txBody>
      </p:sp>
    </p:spTree>
    <p:extLst>
      <p:ext uri="{BB962C8B-B14F-4D97-AF65-F5344CB8AC3E}">
        <p14:creationId xmlns:p14="http://schemas.microsoft.com/office/powerpoint/2010/main" val="920560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1684" y="786063"/>
            <a:ext cx="4684296" cy="6032421"/>
          </a:xfrm>
          <a:prstGeom prst="rect">
            <a:avLst/>
          </a:prstGeom>
          <a:noFill/>
        </p:spPr>
        <p:txBody>
          <a:bodyPr wrap="square" rtlCol="0">
            <a:spAutoFit/>
          </a:bodyPr>
          <a:lstStyle/>
          <a:p>
            <a:r>
              <a:rPr lang="en-US" sz="4400" dirty="0" smtClean="0"/>
              <a:t>Fundamentals: </a:t>
            </a:r>
          </a:p>
          <a:p>
            <a:endParaRPr lang="en-US" dirty="0" smtClean="0"/>
          </a:p>
          <a:p>
            <a:r>
              <a:rPr lang="en-US" dirty="0" smtClean="0"/>
              <a:t>Thermal </a:t>
            </a:r>
            <a:r>
              <a:rPr lang="en-US" dirty="0"/>
              <a:t>storage entails the storage of two types of thermal energy:</a:t>
            </a:r>
          </a:p>
          <a:p>
            <a:pPr marL="342900" indent="-342900">
              <a:buFont typeface="+mj-lt"/>
              <a:buAutoNum type="arabicPeriod"/>
            </a:pPr>
            <a:r>
              <a:rPr lang="en-US" dirty="0"/>
              <a:t>Heat (thermal energy above the ambient temperature</a:t>
            </a:r>
          </a:p>
          <a:p>
            <a:pPr marL="342900" indent="-342900">
              <a:buFont typeface="+mj-lt"/>
              <a:buAutoNum type="arabicPeriod"/>
            </a:pPr>
            <a:r>
              <a:rPr lang="en-US" dirty="0"/>
              <a:t>Cold (thermal energy below the ambient temperature</a:t>
            </a:r>
          </a:p>
          <a:p>
            <a:endParaRPr lang="en-US" dirty="0"/>
          </a:p>
          <a:p>
            <a:r>
              <a:rPr lang="en-US" dirty="0"/>
              <a:t>The main thermal energy storage types are sensible, latent and electrochemical.</a:t>
            </a:r>
          </a:p>
          <a:p>
            <a:pPr marL="342900" indent="-342900">
              <a:buFont typeface="+mj-lt"/>
              <a:buAutoNum type="arabicPeriod"/>
            </a:pPr>
            <a:r>
              <a:rPr lang="en-US" dirty="0"/>
              <a:t>Sensible – raising the temperature of a storage </a:t>
            </a:r>
            <a:r>
              <a:rPr lang="en-US" dirty="0" smtClean="0"/>
              <a:t>medium (water, rocks, soil)</a:t>
            </a:r>
            <a:endParaRPr lang="en-US" dirty="0"/>
          </a:p>
          <a:p>
            <a:pPr marL="342900" indent="-342900">
              <a:buFont typeface="+mj-lt"/>
              <a:buAutoNum type="arabicPeriod"/>
            </a:pPr>
            <a:r>
              <a:rPr lang="en-US" dirty="0"/>
              <a:t>Latent – changing the phase of the storage </a:t>
            </a:r>
            <a:r>
              <a:rPr lang="en-US" dirty="0" smtClean="0"/>
              <a:t>medium (water/ice)</a:t>
            </a:r>
            <a:endParaRPr lang="en-US" dirty="0"/>
          </a:p>
          <a:p>
            <a:pPr marL="342900" indent="-342900">
              <a:buFont typeface="+mj-lt"/>
              <a:buAutoNum type="arabicPeriod"/>
            </a:pPr>
            <a:r>
              <a:rPr lang="en-US" dirty="0" err="1" smtClean="0"/>
              <a:t>Thermothermochemical</a:t>
            </a:r>
            <a:r>
              <a:rPr lang="en-US" dirty="0" smtClean="0"/>
              <a:t> </a:t>
            </a:r>
            <a:r>
              <a:rPr lang="en-US" dirty="0"/>
              <a:t>– chemically reacting a storage medium </a:t>
            </a:r>
            <a:r>
              <a:rPr lang="en-US" dirty="0" smtClean="0"/>
              <a:t>(</a:t>
            </a:r>
            <a:r>
              <a:rPr lang="en-US" dirty="0"/>
              <a:t>pair MgSO4 and Zeolite </a:t>
            </a:r>
            <a:r>
              <a:rPr lang="en-US" dirty="0" smtClean="0"/>
              <a:t>)</a:t>
            </a:r>
          </a:p>
          <a:p>
            <a:endParaRPr lang="en-US" dirty="0"/>
          </a:p>
          <a:p>
            <a:pPr marL="342900" indent="-342900">
              <a:buFont typeface="+mj-lt"/>
              <a:buAutoNum type="arabicPeriod"/>
            </a:pPr>
            <a:endParaRPr lang="en-US" dirty="0"/>
          </a:p>
        </p:txBody>
      </p:sp>
      <p:pic>
        <p:nvPicPr>
          <p:cNvPr id="3" name="Picture 2"/>
          <p:cNvPicPr>
            <a:picLocks noChangeAspect="1"/>
          </p:cNvPicPr>
          <p:nvPr/>
        </p:nvPicPr>
        <p:blipFill>
          <a:blip r:embed="rId4"/>
          <a:stretch>
            <a:fillRect/>
          </a:stretch>
        </p:blipFill>
        <p:spPr>
          <a:xfrm>
            <a:off x="5204159" y="993609"/>
            <a:ext cx="6715125" cy="48387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1774" y="208412"/>
            <a:ext cx="487363" cy="487363"/>
          </a:xfrm>
          <a:prstGeom prst="rect">
            <a:avLst/>
          </a:prstGeom>
        </p:spPr>
      </p:pic>
    </p:spTree>
    <p:extLst>
      <p:ext uri="{BB962C8B-B14F-4D97-AF65-F5344CB8AC3E}">
        <p14:creationId xmlns:p14="http://schemas.microsoft.com/office/powerpoint/2010/main" val="780501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7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5221" y="609600"/>
            <a:ext cx="6801853" cy="3939540"/>
          </a:xfrm>
          <a:prstGeom prst="rect">
            <a:avLst/>
          </a:prstGeom>
          <a:noFill/>
        </p:spPr>
        <p:txBody>
          <a:bodyPr wrap="square" rtlCol="0">
            <a:spAutoFit/>
          </a:bodyPr>
          <a:lstStyle/>
          <a:p>
            <a:r>
              <a:rPr lang="en-US" sz="4400" dirty="0" smtClean="0"/>
              <a:t>Advantages of TES</a:t>
            </a:r>
          </a:p>
          <a:p>
            <a:endParaRPr lang="en-US" sz="4400" dirty="0" smtClean="0"/>
          </a:p>
          <a:p>
            <a:pPr marL="342900" indent="-342900">
              <a:buFont typeface="+mj-lt"/>
              <a:buAutoNum type="arabicPeriod"/>
            </a:pPr>
            <a:r>
              <a:rPr lang="en-US" dirty="0" smtClean="0"/>
              <a:t>Improved operation of systems in which thermal storage is applied </a:t>
            </a:r>
          </a:p>
          <a:p>
            <a:pPr marL="342900" indent="-342900">
              <a:buFont typeface="+mj-lt"/>
              <a:buAutoNum type="arabicPeriod"/>
            </a:pPr>
            <a:r>
              <a:rPr lang="en-US" dirty="0" smtClean="0"/>
              <a:t>Load Shifting </a:t>
            </a:r>
          </a:p>
          <a:p>
            <a:pPr marL="342900" indent="-342900">
              <a:buFont typeface="+mj-lt"/>
              <a:buAutoNum type="arabicPeriod"/>
            </a:pPr>
            <a:r>
              <a:rPr lang="en-US" dirty="0" smtClean="0"/>
              <a:t>Increased Efficiency </a:t>
            </a:r>
          </a:p>
          <a:p>
            <a:pPr marL="342900" indent="-342900">
              <a:buFont typeface="+mj-lt"/>
              <a:buAutoNum type="arabicPeriod"/>
            </a:pPr>
            <a:r>
              <a:rPr lang="en-US" dirty="0" smtClean="0"/>
              <a:t>Improved operation of thermal equipment</a:t>
            </a:r>
          </a:p>
          <a:p>
            <a:pPr marL="342900" indent="-342900">
              <a:buFont typeface="+mj-lt"/>
              <a:buAutoNum type="arabicPeriod"/>
            </a:pPr>
            <a:r>
              <a:rPr lang="en-US" dirty="0" smtClean="0"/>
              <a:t>Facilitation of use of intermittent energy sources</a:t>
            </a:r>
          </a:p>
          <a:p>
            <a:pPr marL="342900" indent="-342900">
              <a:buFont typeface="+mj-lt"/>
              <a:buAutoNum type="arabicPeriod"/>
            </a:pPr>
            <a:r>
              <a:rPr lang="en-US" dirty="0" smtClean="0"/>
              <a:t>Facilitation of use of renewable energy sources</a:t>
            </a:r>
          </a:p>
          <a:p>
            <a:pPr marL="342900" indent="-342900">
              <a:buFont typeface="+mj-lt"/>
              <a:buAutoNum type="arabicPeriod"/>
            </a:pPr>
            <a:r>
              <a:rPr lang="en-US" dirty="0" smtClean="0"/>
              <a:t>Reduced environmental impact</a:t>
            </a:r>
          </a:p>
          <a:p>
            <a:pPr marL="342900" indent="-342900">
              <a:buFont typeface="+mj-lt"/>
              <a:buAutoNum type="arabicPeriod"/>
            </a:pPr>
            <a:r>
              <a:rPr lang="en-US" dirty="0" smtClean="0"/>
              <a:t>Enhanced economics</a:t>
            </a:r>
          </a:p>
          <a:p>
            <a:pPr marL="342900" indent="-342900">
              <a:buFont typeface="+mj-lt"/>
              <a:buAutoNum type="arabicPeriod"/>
            </a:pPr>
            <a:endParaRPr lang="en-US" dirty="0"/>
          </a:p>
        </p:txBody>
      </p:sp>
      <p:pic>
        <p:nvPicPr>
          <p:cNvPr id="3" name="Picture 2"/>
          <p:cNvPicPr>
            <a:picLocks noChangeAspect="1"/>
          </p:cNvPicPr>
          <p:nvPr/>
        </p:nvPicPr>
        <p:blipFill>
          <a:blip r:embed="rId4"/>
          <a:stretch>
            <a:fillRect/>
          </a:stretch>
        </p:blipFill>
        <p:spPr>
          <a:xfrm>
            <a:off x="7420726" y="1178843"/>
            <a:ext cx="4505325" cy="376237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2378" y="122237"/>
            <a:ext cx="487363" cy="487363"/>
          </a:xfrm>
          <a:prstGeom prst="rect">
            <a:avLst/>
          </a:prstGeom>
        </p:spPr>
      </p:pic>
    </p:spTree>
    <p:extLst>
      <p:ext uri="{BB962C8B-B14F-4D97-AF65-F5344CB8AC3E}">
        <p14:creationId xmlns:p14="http://schemas.microsoft.com/office/powerpoint/2010/main" val="3146591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89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6884" y="625642"/>
            <a:ext cx="8742948" cy="3662541"/>
          </a:xfrm>
          <a:prstGeom prst="rect">
            <a:avLst/>
          </a:prstGeom>
          <a:noFill/>
        </p:spPr>
        <p:txBody>
          <a:bodyPr wrap="square" rtlCol="0">
            <a:spAutoFit/>
          </a:bodyPr>
          <a:lstStyle/>
          <a:p>
            <a:r>
              <a:rPr lang="en-US" sz="4400" dirty="0" smtClean="0"/>
              <a:t>TES Operation and Performance</a:t>
            </a:r>
          </a:p>
          <a:p>
            <a:endParaRPr lang="en-US" sz="4400" dirty="0"/>
          </a:p>
          <a:p>
            <a:r>
              <a:rPr lang="en-US" dirty="0" smtClean="0"/>
              <a:t>Cycles: </a:t>
            </a:r>
          </a:p>
          <a:p>
            <a:pPr marL="285750" indent="-285750">
              <a:buFont typeface="Arial" panose="020B0604020202020204" pitchFamily="34" charset="0"/>
              <a:buChar char="•"/>
            </a:pPr>
            <a:r>
              <a:rPr lang="en-US" dirty="0" smtClean="0"/>
              <a:t>Seasonal/long-term </a:t>
            </a:r>
          </a:p>
          <a:p>
            <a:pPr marL="285750" indent="-285750">
              <a:buFont typeface="Arial" panose="020B0604020202020204" pitchFamily="34" charset="0"/>
              <a:buChar char="•"/>
            </a:pPr>
            <a:r>
              <a:rPr lang="en-US" dirty="0" smtClean="0"/>
              <a:t>Weekly/medium-term</a:t>
            </a:r>
          </a:p>
          <a:p>
            <a:pPr marL="285750" indent="-285750">
              <a:buFont typeface="Arial" panose="020B0604020202020204" pitchFamily="34" charset="0"/>
              <a:buChar char="•"/>
            </a:pPr>
            <a:r>
              <a:rPr lang="en-US" dirty="0" smtClean="0"/>
              <a:t>Diurnal/ short-term</a:t>
            </a:r>
          </a:p>
          <a:p>
            <a:pPr marL="285750" indent="-285750">
              <a:buFont typeface="Arial" panose="020B0604020202020204" pitchFamily="34" charset="0"/>
              <a:buChar char="•"/>
            </a:pPr>
            <a:endParaRPr lang="en-US" dirty="0" smtClean="0"/>
          </a:p>
          <a:p>
            <a:r>
              <a:rPr lang="en-US" dirty="0" smtClean="0"/>
              <a:t>Strategical charging and discharging </a:t>
            </a:r>
          </a:p>
          <a:p>
            <a:pPr marL="285750" indent="-285750">
              <a:buFont typeface="Arial" panose="020B0604020202020204" pitchFamily="34" charset="0"/>
              <a:buChar char="•"/>
            </a:pPr>
            <a:r>
              <a:rPr lang="en-US" dirty="0" smtClean="0"/>
              <a:t>Full storage</a:t>
            </a:r>
          </a:p>
          <a:p>
            <a:pPr marL="285750" indent="-285750">
              <a:buFont typeface="Arial" panose="020B0604020202020204" pitchFamily="34" charset="0"/>
              <a:buChar char="•"/>
            </a:pPr>
            <a:r>
              <a:rPr lang="en-US" dirty="0" smtClean="0"/>
              <a:t>Partial Storage</a:t>
            </a:r>
            <a:endParaRPr lang="en-US" dirty="0"/>
          </a:p>
        </p:txBody>
      </p:sp>
      <p:pic>
        <p:nvPicPr>
          <p:cNvPr id="3074" name="Picture 2" descr="Image result for seas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3979" y="1536100"/>
            <a:ext cx="7050505" cy="4155254"/>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6884" y="138279"/>
            <a:ext cx="487363" cy="487363"/>
          </a:xfrm>
          <a:prstGeom prst="rect">
            <a:avLst/>
          </a:prstGeom>
        </p:spPr>
      </p:pic>
    </p:spTree>
    <p:extLst>
      <p:ext uri="{BB962C8B-B14F-4D97-AF65-F5344CB8AC3E}">
        <p14:creationId xmlns:p14="http://schemas.microsoft.com/office/powerpoint/2010/main" val="1574855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34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8270" y="531870"/>
            <a:ext cx="11181348" cy="1046440"/>
          </a:xfrm>
          <a:prstGeom prst="rect">
            <a:avLst/>
          </a:prstGeom>
          <a:noFill/>
        </p:spPr>
        <p:txBody>
          <a:bodyPr wrap="square" rtlCol="0">
            <a:spAutoFit/>
          </a:bodyPr>
          <a:lstStyle/>
          <a:p>
            <a:r>
              <a:rPr lang="en-US" sz="4400" dirty="0" smtClean="0"/>
              <a:t>TES Types - Sensible</a:t>
            </a:r>
          </a:p>
          <a:p>
            <a:endParaRPr lang="en-US" dirty="0"/>
          </a:p>
        </p:txBody>
      </p:sp>
      <p:pic>
        <p:nvPicPr>
          <p:cNvPr id="3" name="Picture 2"/>
          <p:cNvPicPr>
            <a:picLocks noChangeAspect="1"/>
          </p:cNvPicPr>
          <p:nvPr/>
        </p:nvPicPr>
        <p:blipFill>
          <a:blip r:embed="rId4"/>
          <a:stretch>
            <a:fillRect/>
          </a:stretch>
        </p:blipFill>
        <p:spPr>
          <a:xfrm>
            <a:off x="6674356" y="1163432"/>
            <a:ext cx="4827789" cy="2727659"/>
          </a:xfrm>
          <a:prstGeom prst="rect">
            <a:avLst/>
          </a:prstGeom>
        </p:spPr>
      </p:pic>
      <p:sp>
        <p:nvSpPr>
          <p:cNvPr id="4" name="TextBox 3"/>
          <p:cNvSpPr txBox="1"/>
          <p:nvPr/>
        </p:nvSpPr>
        <p:spPr>
          <a:xfrm>
            <a:off x="761999" y="1399366"/>
            <a:ext cx="4924927" cy="4247317"/>
          </a:xfrm>
          <a:prstGeom prst="rect">
            <a:avLst/>
          </a:prstGeom>
          <a:noFill/>
        </p:spPr>
        <p:txBody>
          <a:bodyPr wrap="square" rtlCol="0">
            <a:spAutoFit/>
          </a:bodyPr>
          <a:lstStyle/>
          <a:p>
            <a:pPr marL="342900" indent="-342900">
              <a:buAutoNum type="arabicPeriod"/>
            </a:pPr>
            <a:r>
              <a:rPr lang="en-US" dirty="0" smtClean="0"/>
              <a:t>Sensible TES</a:t>
            </a:r>
          </a:p>
          <a:p>
            <a:r>
              <a:rPr lang="en-US" dirty="0"/>
              <a:t>	-Sensible TES systems undergo changes in sensible heat, associated with temperature change. Some characteristics preferred for a sensible heat storage medium are: high specific heat capacity; long-term stability under repeated charging and discharging cycles; compatibility between storage medium and its containment; and low cost. Sensible heat storage systems are sometimes classified based on heat storage media as liquid (e.g., water, oil) and solid (e.g., rock, ground</a:t>
            </a:r>
            <a:r>
              <a:rPr lang="en-US" dirty="0" smtClean="0"/>
              <a:t>).</a:t>
            </a:r>
          </a:p>
          <a:p>
            <a:endParaRPr lang="en-US" dirty="0" smtClean="0"/>
          </a:p>
          <a:p>
            <a:endParaRPr lang="en-US" dirty="0" smtClean="0"/>
          </a:p>
          <a:p>
            <a:endParaRPr lang="en-US" dirty="0"/>
          </a:p>
        </p:txBody>
      </p:sp>
      <p:pic>
        <p:nvPicPr>
          <p:cNvPr id="5" name="Picture 4"/>
          <p:cNvPicPr>
            <a:picLocks noChangeAspect="1"/>
          </p:cNvPicPr>
          <p:nvPr/>
        </p:nvPicPr>
        <p:blipFill>
          <a:blip r:embed="rId5"/>
          <a:stretch>
            <a:fillRect/>
          </a:stretch>
        </p:blipFill>
        <p:spPr>
          <a:xfrm>
            <a:off x="7793470" y="3999433"/>
            <a:ext cx="2589563" cy="2451743"/>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4589" y="199785"/>
            <a:ext cx="487363" cy="487363"/>
          </a:xfrm>
          <a:prstGeom prst="rect">
            <a:avLst/>
          </a:prstGeom>
        </p:spPr>
      </p:pic>
    </p:spTree>
    <p:extLst>
      <p:ext uri="{BB962C8B-B14F-4D97-AF65-F5344CB8AC3E}">
        <p14:creationId xmlns:p14="http://schemas.microsoft.com/office/powerpoint/2010/main" val="8446998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64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4393" y="533218"/>
            <a:ext cx="4499245" cy="769441"/>
          </a:xfrm>
          <a:prstGeom prst="rect">
            <a:avLst/>
          </a:prstGeom>
        </p:spPr>
        <p:txBody>
          <a:bodyPr wrap="none">
            <a:spAutoFit/>
          </a:bodyPr>
          <a:lstStyle/>
          <a:p>
            <a:r>
              <a:rPr lang="en-US" sz="4400" dirty="0" smtClean="0"/>
              <a:t>TES Types - Latent</a:t>
            </a:r>
            <a:endParaRPr lang="en-US" sz="4400" dirty="0"/>
          </a:p>
        </p:txBody>
      </p:sp>
      <p:sp>
        <p:nvSpPr>
          <p:cNvPr id="3" name="TextBox 2"/>
          <p:cNvSpPr txBox="1"/>
          <p:nvPr/>
        </p:nvSpPr>
        <p:spPr>
          <a:xfrm>
            <a:off x="524393" y="1812758"/>
            <a:ext cx="6903102" cy="4524315"/>
          </a:xfrm>
          <a:prstGeom prst="rect">
            <a:avLst/>
          </a:prstGeom>
          <a:noFill/>
        </p:spPr>
        <p:txBody>
          <a:bodyPr wrap="square" rtlCol="0">
            <a:spAutoFit/>
          </a:bodyPr>
          <a:lstStyle/>
          <a:p>
            <a:r>
              <a:rPr lang="en-US" dirty="0" smtClean="0"/>
              <a:t>2. </a:t>
            </a:r>
            <a:r>
              <a:rPr lang="en-US" dirty="0"/>
              <a:t>Latent TES</a:t>
            </a:r>
          </a:p>
          <a:p>
            <a:r>
              <a:rPr lang="en-US" dirty="0"/>
              <a:t>	- Phase change materials include inorganic and organic materials, large fatty acids, aromatics salt compounds that absorb a large amount of heat during melting (e.g., eutectic salts, salt hydrates, </a:t>
            </a:r>
            <a:r>
              <a:rPr lang="en-US" dirty="0" err="1"/>
              <a:t>Glauber’s</a:t>
            </a:r>
            <a:r>
              <a:rPr lang="en-US" dirty="0"/>
              <a:t> salt), and paraffin waxes</a:t>
            </a:r>
            <a:r>
              <a:rPr lang="en-US" dirty="0" smtClean="0"/>
              <a:t>.</a:t>
            </a:r>
          </a:p>
          <a:p>
            <a:endParaRPr lang="en-US" dirty="0"/>
          </a:p>
          <a:p>
            <a:r>
              <a:rPr lang="en-US" dirty="0"/>
              <a:t>	-The latter are common because they have good stability and do not degrade notably over repeated storage cycles</a:t>
            </a:r>
            <a:r>
              <a:rPr lang="en-US" dirty="0" smtClean="0"/>
              <a:t>.</a:t>
            </a:r>
          </a:p>
          <a:p>
            <a:endParaRPr lang="en-US" dirty="0"/>
          </a:p>
          <a:p>
            <a:r>
              <a:rPr lang="en-US" dirty="0" smtClean="0"/>
              <a:t>	-Cold </a:t>
            </a:r>
            <a:r>
              <a:rPr lang="en-US" dirty="0"/>
              <a:t>latent TES typically uses the following storage media: water, eutectic salts, glycol, brine, and ice </a:t>
            </a:r>
            <a:r>
              <a:rPr lang="en-US" dirty="0" smtClean="0"/>
              <a:t>slurry</a:t>
            </a:r>
          </a:p>
          <a:p>
            <a:endParaRPr lang="en-US" dirty="0" smtClean="0"/>
          </a:p>
          <a:p>
            <a:r>
              <a:rPr lang="en-US" dirty="0" smtClean="0"/>
              <a:t>	-Phase-change </a:t>
            </a:r>
            <a:r>
              <a:rPr lang="en-US" dirty="0"/>
              <a:t>materials (PCMs) provide greater energy storage capacity with smaller temperature fluctuations compared with sensible storage. PCMs also are potentially advantageous for use in solar walls </a:t>
            </a:r>
          </a:p>
          <a:p>
            <a:endParaRPr lang="en-US" dirty="0"/>
          </a:p>
        </p:txBody>
      </p:sp>
      <p:pic>
        <p:nvPicPr>
          <p:cNvPr id="2050" name="Picture 2" descr="Image result for latent he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8695" y="1457909"/>
            <a:ext cx="3724275" cy="3752851"/>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0711" y="215960"/>
            <a:ext cx="487363" cy="487363"/>
          </a:xfrm>
          <a:prstGeom prst="rect">
            <a:avLst/>
          </a:prstGeom>
        </p:spPr>
      </p:pic>
    </p:spTree>
    <p:extLst>
      <p:ext uri="{BB962C8B-B14F-4D97-AF65-F5344CB8AC3E}">
        <p14:creationId xmlns:p14="http://schemas.microsoft.com/office/powerpoint/2010/main" val="3831057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8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6687" y="271582"/>
            <a:ext cx="7031439" cy="6586418"/>
          </a:xfrm>
          <a:prstGeom prst="rect">
            <a:avLst/>
          </a:prstGeom>
        </p:spPr>
        <p:txBody>
          <a:bodyPr wrap="square">
            <a:spAutoFit/>
          </a:bodyPr>
          <a:lstStyle/>
          <a:p>
            <a:r>
              <a:rPr lang="en-US" sz="4400" dirty="0" smtClean="0"/>
              <a:t>TES Types – Thermochemical</a:t>
            </a:r>
          </a:p>
          <a:p>
            <a:endParaRPr lang="en-US" dirty="0"/>
          </a:p>
          <a:p>
            <a:r>
              <a:rPr lang="en-US" dirty="0"/>
              <a:t>3. Thermochemical storage utilizes chemical reactions to store and release heat. It is based on a chemical reaction that can be reversed</a:t>
            </a:r>
            <a:r>
              <a:rPr lang="en-US" dirty="0" smtClean="0"/>
              <a:t>:</a:t>
            </a:r>
          </a:p>
          <a:p>
            <a:endParaRPr lang="en-US" dirty="0"/>
          </a:p>
          <a:p>
            <a:r>
              <a:rPr lang="en-US" dirty="0" smtClean="0"/>
              <a:t>					 </a:t>
            </a:r>
            <a:r>
              <a:rPr lang="en-US" dirty="0"/>
              <a:t>C + heat ⇄ A + B </a:t>
            </a:r>
            <a:endParaRPr lang="en-US" dirty="0" smtClean="0"/>
          </a:p>
          <a:p>
            <a:endParaRPr lang="en-US" dirty="0"/>
          </a:p>
          <a:p>
            <a:r>
              <a:rPr lang="en-US" dirty="0"/>
              <a:t>Substance C is the thermochemical material for the reaction and can be a hydroxide, hydrate, carbonate, or ammoniate, while A and B are reactants, which can be water, carbon monoxide, ammonia, and hydrogen. Usually material C is a solid or a liquid and A and B can be any </a:t>
            </a:r>
            <a:r>
              <a:rPr lang="en-US" dirty="0" smtClean="0"/>
              <a:t>phase</a:t>
            </a:r>
          </a:p>
          <a:p>
            <a:endParaRPr lang="en-US" dirty="0"/>
          </a:p>
          <a:p>
            <a:r>
              <a:rPr lang="en-US" dirty="0" smtClean="0"/>
              <a:t>-The three main processes of a general TES cycle</a:t>
            </a:r>
          </a:p>
          <a:p>
            <a:pPr marL="342900" indent="-342900">
              <a:buFont typeface="+mj-lt"/>
              <a:buAutoNum type="arabicPeriod"/>
            </a:pPr>
            <a:r>
              <a:rPr lang="en-US" dirty="0" smtClean="0"/>
              <a:t>Charging</a:t>
            </a:r>
          </a:p>
          <a:p>
            <a:pPr marL="342900" indent="-342900">
              <a:buFont typeface="+mj-lt"/>
              <a:buAutoNum type="arabicPeriod"/>
            </a:pPr>
            <a:r>
              <a:rPr lang="en-US" dirty="0" smtClean="0"/>
              <a:t>Storing</a:t>
            </a:r>
          </a:p>
          <a:p>
            <a:pPr marL="342900" indent="-342900">
              <a:buFont typeface="+mj-lt"/>
              <a:buAutoNum type="arabicPeriod"/>
            </a:pPr>
            <a:r>
              <a:rPr lang="en-US" dirty="0" smtClean="0"/>
              <a:t>Discharging </a:t>
            </a:r>
          </a:p>
          <a:p>
            <a:endParaRPr lang="en-US" dirty="0" smtClean="0"/>
          </a:p>
          <a:p>
            <a:r>
              <a:rPr lang="en-US" dirty="0" smtClean="0"/>
              <a:t>-  </a:t>
            </a:r>
            <a:r>
              <a:rPr lang="en-US" dirty="0"/>
              <a:t>The working pair MgSO4 and Zeolite have been shown to have reasonable energy densities and thermal properties for seasonal thermochemical heat storage</a:t>
            </a:r>
          </a:p>
          <a:p>
            <a:endParaRPr lang="en-US" dirty="0"/>
          </a:p>
        </p:txBody>
      </p:sp>
      <p:pic>
        <p:nvPicPr>
          <p:cNvPr id="4" name="Picture 3"/>
          <p:cNvPicPr>
            <a:picLocks noChangeAspect="1"/>
          </p:cNvPicPr>
          <p:nvPr/>
        </p:nvPicPr>
        <p:blipFill>
          <a:blip r:embed="rId4"/>
          <a:stretch>
            <a:fillRect/>
          </a:stretch>
        </p:blipFill>
        <p:spPr>
          <a:xfrm>
            <a:off x="7944853" y="1110734"/>
            <a:ext cx="3810000" cy="1257300"/>
          </a:xfrm>
          <a:prstGeom prst="rect">
            <a:avLst/>
          </a:prstGeom>
        </p:spPr>
      </p:pic>
      <p:pic>
        <p:nvPicPr>
          <p:cNvPr id="5" name="Picture 4"/>
          <p:cNvPicPr>
            <a:picLocks noChangeAspect="1"/>
          </p:cNvPicPr>
          <p:nvPr/>
        </p:nvPicPr>
        <p:blipFill>
          <a:blip r:embed="rId5"/>
          <a:stretch>
            <a:fillRect/>
          </a:stretch>
        </p:blipFill>
        <p:spPr>
          <a:xfrm>
            <a:off x="7944853" y="3706583"/>
            <a:ext cx="3919444" cy="1789446"/>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9960" y="271582"/>
            <a:ext cx="487363" cy="487363"/>
          </a:xfrm>
          <a:prstGeom prst="rect">
            <a:avLst/>
          </a:prstGeom>
        </p:spPr>
      </p:pic>
    </p:spTree>
    <p:extLst>
      <p:ext uri="{BB962C8B-B14F-4D97-AF65-F5344CB8AC3E}">
        <p14:creationId xmlns:p14="http://schemas.microsoft.com/office/powerpoint/2010/main" val="1639189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16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7305" y="673768"/>
            <a:ext cx="9400674" cy="769441"/>
          </a:xfrm>
          <a:prstGeom prst="rect">
            <a:avLst/>
          </a:prstGeom>
          <a:noFill/>
        </p:spPr>
        <p:txBody>
          <a:bodyPr wrap="square" rtlCol="0">
            <a:spAutoFit/>
          </a:bodyPr>
          <a:lstStyle/>
          <a:p>
            <a:r>
              <a:rPr lang="en-US" sz="4400" dirty="0" smtClean="0"/>
              <a:t>Thermal Energy Quality </a:t>
            </a:r>
            <a:endParaRPr lang="en-US" sz="4400" dirty="0"/>
          </a:p>
        </p:txBody>
      </p:sp>
      <p:pic>
        <p:nvPicPr>
          <p:cNvPr id="3" name="Picture 2"/>
          <p:cNvPicPr>
            <a:picLocks noChangeAspect="1"/>
          </p:cNvPicPr>
          <p:nvPr/>
        </p:nvPicPr>
        <p:blipFill>
          <a:blip r:embed="rId4"/>
          <a:stretch>
            <a:fillRect/>
          </a:stretch>
        </p:blipFill>
        <p:spPr>
          <a:xfrm>
            <a:off x="1668378" y="1556084"/>
            <a:ext cx="8830983" cy="4525879"/>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3623" y="317211"/>
            <a:ext cx="487363" cy="487363"/>
          </a:xfrm>
          <a:prstGeom prst="rect">
            <a:avLst/>
          </a:prstGeom>
        </p:spPr>
      </p:pic>
    </p:spTree>
    <p:extLst>
      <p:ext uri="{BB962C8B-B14F-4D97-AF65-F5344CB8AC3E}">
        <p14:creationId xmlns:p14="http://schemas.microsoft.com/office/powerpoint/2010/main" val="31860788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86063"/>
            <a:ext cx="6304547" cy="5416868"/>
          </a:xfrm>
          <a:prstGeom prst="rect">
            <a:avLst/>
          </a:prstGeom>
          <a:noFill/>
        </p:spPr>
        <p:txBody>
          <a:bodyPr wrap="square" rtlCol="0">
            <a:spAutoFit/>
          </a:bodyPr>
          <a:lstStyle/>
          <a:p>
            <a:r>
              <a:rPr lang="en-US" sz="4400" dirty="0" smtClean="0"/>
              <a:t>TES Economics</a:t>
            </a:r>
          </a:p>
          <a:p>
            <a:endParaRPr lang="en-US" sz="1200" dirty="0" smtClean="0"/>
          </a:p>
          <a:p>
            <a:r>
              <a:rPr lang="en-US" sz="1600" dirty="0" smtClean="0"/>
              <a:t>	TES </a:t>
            </a:r>
            <a:r>
              <a:rPr lang="en-US" sz="1600" dirty="0"/>
              <a:t>systems often provide energy cost savings relative to the primary generating equipment required to satisfy the same service (loads, periods, etc.), but often with higher initial capital costs. The economics of TES systems normally requires that their annualized capital and operating costs not exceed the costs of the primary equipment</a:t>
            </a:r>
            <a:r>
              <a:rPr lang="en-US" sz="1600" dirty="0" smtClean="0"/>
              <a:t>.</a:t>
            </a:r>
            <a:endParaRPr lang="en-US" sz="1600" dirty="0"/>
          </a:p>
          <a:p>
            <a:endParaRPr lang="en-US" sz="1600" dirty="0" smtClean="0"/>
          </a:p>
          <a:p>
            <a:r>
              <a:rPr lang="en-US" sz="1600" dirty="0"/>
              <a:t>• temporal variations of heating, cooling and electrical loads; </a:t>
            </a:r>
            <a:endParaRPr lang="en-US" sz="1600" dirty="0" smtClean="0"/>
          </a:p>
          <a:p>
            <a:endParaRPr lang="en-US" sz="1600" dirty="0" smtClean="0"/>
          </a:p>
          <a:p>
            <a:r>
              <a:rPr lang="en-US" sz="1600" dirty="0" smtClean="0"/>
              <a:t>• </a:t>
            </a:r>
            <a:r>
              <a:rPr lang="en-US" sz="1600" dirty="0"/>
              <a:t>storage system design characteristics (e.g., type, size</a:t>
            </a:r>
            <a:r>
              <a:rPr lang="en-US" sz="1600" dirty="0" smtClean="0"/>
              <a:t>);</a:t>
            </a:r>
          </a:p>
          <a:p>
            <a:endParaRPr lang="en-US" sz="1600" dirty="0" smtClean="0"/>
          </a:p>
          <a:p>
            <a:r>
              <a:rPr lang="en-US" sz="1600" dirty="0" smtClean="0"/>
              <a:t> </a:t>
            </a:r>
            <a:r>
              <a:rPr lang="en-US" sz="1600" dirty="0"/>
              <a:t>• storage operation characteristics (e.g., efficiency, control); </a:t>
            </a:r>
            <a:endParaRPr lang="en-US" sz="1600" dirty="0" smtClean="0"/>
          </a:p>
          <a:p>
            <a:endParaRPr lang="en-US" sz="1600" dirty="0" smtClean="0"/>
          </a:p>
          <a:p>
            <a:r>
              <a:rPr lang="en-US" sz="1600" dirty="0" smtClean="0"/>
              <a:t>• </a:t>
            </a:r>
            <a:r>
              <a:rPr lang="en-US" sz="1600" dirty="0"/>
              <a:t>costs (e.g., electricity consumption costs, time-of-use cost adjustments, electricity demand charges, TES costs); </a:t>
            </a:r>
            <a:endParaRPr lang="en-US" sz="1600" dirty="0" smtClean="0"/>
          </a:p>
          <a:p>
            <a:endParaRPr lang="en-US" sz="1600" dirty="0" smtClean="0"/>
          </a:p>
          <a:p>
            <a:r>
              <a:rPr lang="en-US" sz="1600" dirty="0" smtClean="0"/>
              <a:t>• </a:t>
            </a:r>
            <a:r>
              <a:rPr lang="en-US" sz="1600" dirty="0"/>
              <a:t>other economic factors (e.g., financial incentives)</a:t>
            </a:r>
          </a:p>
          <a:p>
            <a:endParaRPr lang="en-US" sz="1600" dirty="0" smtClean="0"/>
          </a:p>
          <a:p>
            <a:endParaRPr lang="en-US" dirty="0"/>
          </a:p>
        </p:txBody>
      </p:sp>
      <p:pic>
        <p:nvPicPr>
          <p:cNvPr id="3" name="Picture 2"/>
          <p:cNvPicPr>
            <a:picLocks noChangeAspect="1"/>
          </p:cNvPicPr>
          <p:nvPr/>
        </p:nvPicPr>
        <p:blipFill>
          <a:blip r:embed="rId4"/>
          <a:stretch>
            <a:fillRect/>
          </a:stretch>
        </p:blipFill>
        <p:spPr>
          <a:xfrm>
            <a:off x="6984332" y="542925"/>
            <a:ext cx="4800600" cy="577215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298700"/>
            <a:ext cx="487363" cy="487363"/>
          </a:xfrm>
          <a:prstGeom prst="rect">
            <a:avLst/>
          </a:prstGeom>
        </p:spPr>
      </p:pic>
    </p:spTree>
    <p:extLst>
      <p:ext uri="{BB962C8B-B14F-4D97-AF65-F5344CB8AC3E}">
        <p14:creationId xmlns:p14="http://schemas.microsoft.com/office/powerpoint/2010/main" val="1298409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0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emplate>TM04033923[[fn=Depth]]</Template>
  <TotalTime>7436</TotalTime>
  <Words>345</Words>
  <Application>Microsoft Office PowerPoint</Application>
  <PresentationFormat>Widescreen</PresentationFormat>
  <Paragraphs>118</Paragraphs>
  <Slides>13</Slides>
  <Notes>0</Notes>
  <HiddenSlides>0</HiddenSlides>
  <MMClips>12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Corbel</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Horst</dc:creator>
  <cp:lastModifiedBy>Jeff Horst</cp:lastModifiedBy>
  <cp:revision>21</cp:revision>
  <dcterms:created xsi:type="dcterms:W3CDTF">2019-03-26T14:14:40Z</dcterms:created>
  <dcterms:modified xsi:type="dcterms:W3CDTF">2019-04-09T13:11:48Z</dcterms:modified>
</cp:coreProperties>
</file>