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charts/chart22.xml" ContentType="application/vnd.openxmlformats-officedocument.drawingml.chart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charts/chart19.xml" ContentType="application/vnd.openxmlformats-officedocument.drawingml.chart+xml"/>
  <Override PartName="/ppt/slides/slide5.xml" ContentType="application/vnd.openxmlformats-officedocument.presentationml.slide+xml"/>
  <Override PartName="/ppt/theme/themeOverride2.xml" ContentType="application/vnd.openxmlformats-officedocument.themeOverr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charts/chart12.xml" ContentType="application/vnd.openxmlformats-officedocument.drawingml.char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charts/chart21.xml" ContentType="application/vnd.openxmlformats-officedocument.drawingml.chart+xml"/>
  <Override PartName="/docProps/core.xml" ContentType="application/vnd.openxmlformats-package.core-properties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20.xml" ContentType="application/vnd.openxmlformats-officedocument.presentationml.slide+xml"/>
  <Override PartName="/ppt/charts/chart18.xml" ContentType="application/vnd.openxmlformats-officedocument.drawingml.chart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charts/chart11.xml" ContentType="application/vnd.openxmlformats-officedocument.drawingml.chart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theme/themeOverride9.xml" ContentType="application/vnd.openxmlformats-officedocument.themeOverr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charts/chart17.xml" ContentType="application/vnd.openxmlformats-officedocument.drawingml.char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Layouts/slideLayout3.xml" ContentType="application/vnd.openxmlformats-officedocument.presentationml.slideLayout+xml"/>
  <Override PartName="/ppt/charts/chart26.xml" ContentType="application/vnd.openxmlformats-officedocument.drawingml.chart+xml"/>
  <Override PartName="/ppt/slides/slide11.xml" ContentType="application/vnd.openxmlformats-officedocument.presentationml.slide+xml"/>
  <Override PartName="/ppt/theme/themeOverride11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6.xml" ContentType="application/vnd.openxmlformats-officedocument.drawingml.char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charts/chart25.xml" ContentType="application/vnd.openxmlformats-officedocument.drawingml.chart+xml"/>
  <Override PartName="/ppt/slides/slide10.xml" ContentType="application/vnd.openxmlformats-officedocument.presentationml.slide+xml"/>
  <Override PartName="/ppt/theme/themeOverride10.xml" ContentType="application/vnd.openxmlformats-officedocument.themeOverride+xml"/>
  <Override PartName="/docProps/app.xml" ContentType="application/vnd.openxmlformats-officedocument.extended-properties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15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charts/chart24.xml" ContentType="application/vnd.openxmlformats-officedocument.drawingml.chart+xml"/>
  <Default Extension="jpeg" ContentType="image/jpeg"/>
  <Override PartName="/ppt/viewProps.xml" ContentType="application/vnd.openxmlformats-officedocument.presentationml.viewProps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theme/themeOverride4.xml" ContentType="application/vnd.openxmlformats-officedocument.themeOverride+xml"/>
  <Override PartName="/ppt/slideLayouts/slideLayout7.xml" ContentType="application/vnd.openxmlformats-officedocument.presentationml.slideLayout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theme/themeOverride3.xml" ContentType="application/vnd.openxmlformats-officedocument.themeOverr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charts/chart1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715" r:id="rId1"/>
  </p:sldMasterIdLst>
  <p:notesMasterIdLst>
    <p:notesMasterId r:id="rId33"/>
  </p:notesMasterIdLst>
  <p:sldIdLst>
    <p:sldId id="256" r:id="rId2"/>
    <p:sldId id="257" r:id="rId3"/>
    <p:sldId id="264" r:id="rId4"/>
    <p:sldId id="258" r:id="rId5"/>
    <p:sldId id="260" r:id="rId6"/>
    <p:sldId id="262" r:id="rId7"/>
    <p:sldId id="259" r:id="rId8"/>
    <p:sldId id="261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5" r:id="rId18"/>
    <p:sldId id="286" r:id="rId19"/>
    <p:sldId id="287" r:id="rId20"/>
    <p:sldId id="288" r:id="rId21"/>
    <p:sldId id="289" r:id="rId22"/>
    <p:sldId id="290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72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Phoenix%20BP3235N%20complete.xlsb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Phoenix%20FS77%20complete%20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Raleigh%20FS3_775%20complete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Buffalo%20FS3_775%20complete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angyuan\Desktop\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Raleigh%20BP3235N%20complete.xlsb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Buffalo%20BP3235N%20complete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Phoenix%20FS77%20complete%20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Raleigh%20FS3_775%20complete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Buffalo%20FS3_775%20complete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Buffalo%20BP3235N%20complete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Raleigh%20BP3235N%20complete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ayl10:Documents:Graduate%20Courses:EME%20580:Final%20Results:Buffalo%20BP3235N%20complete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Phoenix</a:t>
            </a:r>
            <a:r>
              <a:rPr lang="en-US" dirty="0"/>
              <a:t>, </a:t>
            </a:r>
            <a:r>
              <a:rPr lang="en-US" dirty="0" smtClean="0"/>
              <a:t>AZ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7613177247891"/>
          <c:y val="0.188832820957884"/>
          <c:w val="0.651625246992898"/>
          <c:h val="0.615374773259904"/>
        </c:manualLayout>
      </c:layout>
      <c:lineChart>
        <c:grouping val="standard"/>
        <c:ser>
          <c:idx val="0"/>
          <c:order val="0"/>
          <c:tx>
            <c:v>Jan</c:v>
          </c:tx>
          <c:val>
            <c:numRef>
              <c:f>Sheet1!$T$3:$T$26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0.705911214738852</c:v>
                </c:pt>
                <c:pt idx="9">
                  <c:v>2.233268415718217</c:v>
                </c:pt>
                <c:pt idx="10">
                  <c:v>3.328304172302338</c:v>
                </c:pt>
                <c:pt idx="11">
                  <c:v>3.860204110347075</c:v>
                </c:pt>
                <c:pt idx="12">
                  <c:v>4.176843288684297</c:v>
                </c:pt>
                <c:pt idx="13">
                  <c:v>4.285152968445006</c:v>
                </c:pt>
                <c:pt idx="14">
                  <c:v>4.122174013103065</c:v>
                </c:pt>
                <c:pt idx="15">
                  <c:v>3.782607192827973</c:v>
                </c:pt>
                <c:pt idx="16">
                  <c:v>3.071670769737423</c:v>
                </c:pt>
                <c:pt idx="17">
                  <c:v>1.76871204337996</c:v>
                </c:pt>
                <c:pt idx="18">
                  <c:v>0.76032839582834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v>Feb</c:v>
          </c:tx>
          <c:val>
            <c:numRef>
              <c:f>Sheet1!$T$28:$T$51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0.0373706635159982</c:v>
                </c:pt>
                <c:pt idx="5">
                  <c:v>0.0843636585153278</c:v>
                </c:pt>
                <c:pt idx="6">
                  <c:v>0.160000267885171</c:v>
                </c:pt>
                <c:pt idx="7">
                  <c:v>0.168626807724845</c:v>
                </c:pt>
                <c:pt idx="8">
                  <c:v>1.2285840082936</c:v>
                </c:pt>
                <c:pt idx="9">
                  <c:v>2.712243791196802</c:v>
                </c:pt>
                <c:pt idx="10">
                  <c:v>3.497040217575776</c:v>
                </c:pt>
                <c:pt idx="11">
                  <c:v>3.68397127121629</c:v>
                </c:pt>
                <c:pt idx="12">
                  <c:v>3.910467506355136</c:v>
                </c:pt>
                <c:pt idx="13">
                  <c:v>3.996805226566495</c:v>
                </c:pt>
                <c:pt idx="14">
                  <c:v>3.90902238284322</c:v>
                </c:pt>
                <c:pt idx="15">
                  <c:v>3.695606379117568</c:v>
                </c:pt>
                <c:pt idx="16">
                  <c:v>3.514440578579767</c:v>
                </c:pt>
                <c:pt idx="17">
                  <c:v>2.999462266047028</c:v>
                </c:pt>
                <c:pt idx="18">
                  <c:v>1.75222040613405</c:v>
                </c:pt>
                <c:pt idx="19">
                  <c:v>0.499533807568665</c:v>
                </c:pt>
                <c:pt idx="20">
                  <c:v>0.0763779897183842</c:v>
                </c:pt>
                <c:pt idx="21">
                  <c:v>0.0211865998614999</c:v>
                </c:pt>
                <c:pt idx="22">
                  <c:v>0.00167387244669732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v>Mar</c:v>
          </c:tx>
          <c:val>
            <c:numRef>
              <c:f>Sheet1!$T$53:$T$76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0.713485857376431</c:v>
                </c:pt>
                <c:pt idx="8">
                  <c:v>2.02658625350172</c:v>
                </c:pt>
                <c:pt idx="9">
                  <c:v>3.222242348800335</c:v>
                </c:pt>
                <c:pt idx="10">
                  <c:v>3.675954112563001</c:v>
                </c:pt>
                <c:pt idx="11">
                  <c:v>4.098944719691652</c:v>
                </c:pt>
                <c:pt idx="12">
                  <c:v>4.090483772390856</c:v>
                </c:pt>
                <c:pt idx="13">
                  <c:v>4.106416121554518</c:v>
                </c:pt>
                <c:pt idx="14">
                  <c:v>4.2349617384622</c:v>
                </c:pt>
                <c:pt idx="15">
                  <c:v>4.19625414588669</c:v>
                </c:pt>
                <c:pt idx="16">
                  <c:v>3.905836308209382</c:v>
                </c:pt>
                <c:pt idx="17">
                  <c:v>3.515597587625662</c:v>
                </c:pt>
                <c:pt idx="18">
                  <c:v>2.481161738408811</c:v>
                </c:pt>
                <c:pt idx="19">
                  <c:v>0.979209326884224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3"/>
          <c:order val="3"/>
          <c:tx>
            <c:v>Apr</c:v>
          </c:tx>
          <c:val>
            <c:numRef>
              <c:f>Sheet1!$T$78:$T$101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0.250716797896614</c:v>
                </c:pt>
                <c:pt idx="7">
                  <c:v>1.777980699233701</c:v>
                </c:pt>
                <c:pt idx="8">
                  <c:v>3.405497669748628</c:v>
                </c:pt>
                <c:pt idx="9">
                  <c:v>4.374052524161539</c:v>
                </c:pt>
                <c:pt idx="10">
                  <c:v>4.511938269971888</c:v>
                </c:pt>
                <c:pt idx="11">
                  <c:v>4.484282922369672</c:v>
                </c:pt>
                <c:pt idx="12">
                  <c:v>4.284951106364182</c:v>
                </c:pt>
                <c:pt idx="13">
                  <c:v>4.166478599814789</c:v>
                </c:pt>
                <c:pt idx="14">
                  <c:v>4.249056159564576</c:v>
                </c:pt>
                <c:pt idx="15">
                  <c:v>4.285811964868372</c:v>
                </c:pt>
                <c:pt idx="16">
                  <c:v>4.10007822912965</c:v>
                </c:pt>
                <c:pt idx="17">
                  <c:v>3.510374048754795</c:v>
                </c:pt>
                <c:pt idx="18">
                  <c:v>2.786036831223159</c:v>
                </c:pt>
                <c:pt idx="19">
                  <c:v>1.253729299142241</c:v>
                </c:pt>
                <c:pt idx="20">
                  <c:v>0.0668153492369998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4"/>
          <c:order val="4"/>
          <c:tx>
            <c:v>May</c:v>
          </c:tx>
          <c:val>
            <c:numRef>
              <c:f>Sheet1!$T$103:$T$126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0.665109585572001</c:v>
                </c:pt>
                <c:pt idx="7">
                  <c:v>2.35284468990946</c:v>
                </c:pt>
                <c:pt idx="8">
                  <c:v>3.640594516692186</c:v>
                </c:pt>
                <c:pt idx="9">
                  <c:v>4.310480838030794</c:v>
                </c:pt>
                <c:pt idx="10">
                  <c:v>4.394441108173461</c:v>
                </c:pt>
                <c:pt idx="11">
                  <c:v>4.282420175358105</c:v>
                </c:pt>
                <c:pt idx="12">
                  <c:v>3.909436389751641</c:v>
                </c:pt>
                <c:pt idx="13">
                  <c:v>3.726416678450797</c:v>
                </c:pt>
                <c:pt idx="14">
                  <c:v>3.910700801748674</c:v>
                </c:pt>
                <c:pt idx="15">
                  <c:v>4.164596129875178</c:v>
                </c:pt>
                <c:pt idx="16">
                  <c:v>4.25339072908893</c:v>
                </c:pt>
                <c:pt idx="17">
                  <c:v>3.92724613956766</c:v>
                </c:pt>
                <c:pt idx="18">
                  <c:v>3.318764971986524</c:v>
                </c:pt>
                <c:pt idx="19">
                  <c:v>1.94533015347891</c:v>
                </c:pt>
                <c:pt idx="20">
                  <c:v>0.358891486279978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5"/>
          <c:order val="5"/>
          <c:tx>
            <c:v>June</c:v>
          </c:tx>
          <c:val>
            <c:numRef>
              <c:f>Sheet1!$T$128:$T$151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0.666297539332859</c:v>
                </c:pt>
                <c:pt idx="7">
                  <c:v>2.380715037748902</c:v>
                </c:pt>
                <c:pt idx="8">
                  <c:v>3.656329572072995</c:v>
                </c:pt>
                <c:pt idx="9">
                  <c:v>4.149386756911387</c:v>
                </c:pt>
                <c:pt idx="10">
                  <c:v>4.222100790764442</c:v>
                </c:pt>
                <c:pt idx="11">
                  <c:v>3.894335516643158</c:v>
                </c:pt>
                <c:pt idx="12">
                  <c:v>3.529720281092237</c:v>
                </c:pt>
                <c:pt idx="13">
                  <c:v>3.300095331392034</c:v>
                </c:pt>
                <c:pt idx="14">
                  <c:v>3.630796977079595</c:v>
                </c:pt>
                <c:pt idx="15">
                  <c:v>3.913660905191376</c:v>
                </c:pt>
                <c:pt idx="16">
                  <c:v>4.010061677237098</c:v>
                </c:pt>
                <c:pt idx="17">
                  <c:v>3.772115765492194</c:v>
                </c:pt>
                <c:pt idx="18">
                  <c:v>3.224334201148017</c:v>
                </c:pt>
                <c:pt idx="19">
                  <c:v>2.084236030570583</c:v>
                </c:pt>
                <c:pt idx="20">
                  <c:v>0.558749323139786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6"/>
          <c:order val="6"/>
          <c:tx>
            <c:v>July</c:v>
          </c:tx>
          <c:val>
            <c:numRef>
              <c:f>Sheet1!$T$153:$T$176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0.325255430982779</c:v>
                </c:pt>
                <c:pt idx="7">
                  <c:v>1.412428436013216</c:v>
                </c:pt>
                <c:pt idx="8">
                  <c:v>2.659272541415965</c:v>
                </c:pt>
                <c:pt idx="9">
                  <c:v>3.583119987608753</c:v>
                </c:pt>
                <c:pt idx="10">
                  <c:v>3.995926391534642</c:v>
                </c:pt>
                <c:pt idx="11">
                  <c:v>3.894111660349241</c:v>
                </c:pt>
                <c:pt idx="12">
                  <c:v>3.536317852290455</c:v>
                </c:pt>
                <c:pt idx="13">
                  <c:v>3.341632278042754</c:v>
                </c:pt>
                <c:pt idx="14">
                  <c:v>3.572198766512417</c:v>
                </c:pt>
                <c:pt idx="15">
                  <c:v>3.959050743642412</c:v>
                </c:pt>
                <c:pt idx="16">
                  <c:v>4.059748243422365</c:v>
                </c:pt>
                <c:pt idx="17">
                  <c:v>3.776086230004112</c:v>
                </c:pt>
                <c:pt idx="18">
                  <c:v>2.971784055541435</c:v>
                </c:pt>
                <c:pt idx="19">
                  <c:v>1.634775024080237</c:v>
                </c:pt>
                <c:pt idx="20">
                  <c:v>0.33399913050418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7"/>
          <c:order val="7"/>
          <c:tx>
            <c:v>Aug</c:v>
          </c:tx>
          <c:val>
            <c:numRef>
              <c:f>Sheet1!$T$178:$T$201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0.144873348679044</c:v>
                </c:pt>
                <c:pt idx="7">
                  <c:v>1.289934417600929</c:v>
                </c:pt>
                <c:pt idx="8">
                  <c:v>2.75841884270761</c:v>
                </c:pt>
                <c:pt idx="9">
                  <c:v>3.641548644871809</c:v>
                </c:pt>
                <c:pt idx="10">
                  <c:v>3.885833251989895</c:v>
                </c:pt>
                <c:pt idx="11">
                  <c:v>3.913186155677548</c:v>
                </c:pt>
                <c:pt idx="12">
                  <c:v>3.817661548538149</c:v>
                </c:pt>
                <c:pt idx="13">
                  <c:v>3.713400483246892</c:v>
                </c:pt>
                <c:pt idx="14">
                  <c:v>3.796801459248304</c:v>
                </c:pt>
                <c:pt idx="15">
                  <c:v>3.865078718196371</c:v>
                </c:pt>
                <c:pt idx="16">
                  <c:v>4.012826688289477</c:v>
                </c:pt>
                <c:pt idx="17">
                  <c:v>3.597097274511678</c:v>
                </c:pt>
                <c:pt idx="18">
                  <c:v>2.80851892136267</c:v>
                </c:pt>
                <c:pt idx="19">
                  <c:v>1.315021245589217</c:v>
                </c:pt>
                <c:pt idx="20">
                  <c:v>0.194832780904182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8"/>
          <c:order val="8"/>
          <c:tx>
            <c:v>Sept</c:v>
          </c:tx>
          <c:val>
            <c:numRef>
              <c:f>Sheet1!$T$203:$T$226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1.15181616028019</c:v>
                </c:pt>
                <c:pt idx="8">
                  <c:v>2.902134347300903</c:v>
                </c:pt>
                <c:pt idx="9">
                  <c:v>3.910995530687603</c:v>
                </c:pt>
                <c:pt idx="10">
                  <c:v>4.21734049210381</c:v>
                </c:pt>
                <c:pt idx="11">
                  <c:v>4.271003792038964</c:v>
                </c:pt>
                <c:pt idx="12">
                  <c:v>4.198758036307781</c:v>
                </c:pt>
                <c:pt idx="13">
                  <c:v>4.101083319213298</c:v>
                </c:pt>
                <c:pt idx="14">
                  <c:v>4.141107059139506</c:v>
                </c:pt>
                <c:pt idx="15">
                  <c:v>4.186639233283845</c:v>
                </c:pt>
                <c:pt idx="16">
                  <c:v>3.829371865549512</c:v>
                </c:pt>
                <c:pt idx="17">
                  <c:v>3.295871726131933</c:v>
                </c:pt>
                <c:pt idx="18">
                  <c:v>2.229323781180484</c:v>
                </c:pt>
                <c:pt idx="19">
                  <c:v>0.739148745672943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9"/>
          <c:order val="9"/>
          <c:tx>
            <c:v>Oct</c:v>
          </c:tx>
          <c:val>
            <c:numRef>
              <c:f>Sheet1!$T$228:$T$251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1.004345315758742</c:v>
                </c:pt>
                <c:pt idx="8">
                  <c:v>2.527842425897922</c:v>
                </c:pt>
                <c:pt idx="9">
                  <c:v>3.714133674811141</c:v>
                </c:pt>
                <c:pt idx="10">
                  <c:v>4.194716793129066</c:v>
                </c:pt>
                <c:pt idx="11">
                  <c:v>4.34668119663248</c:v>
                </c:pt>
                <c:pt idx="12">
                  <c:v>4.420593456135881</c:v>
                </c:pt>
                <c:pt idx="13">
                  <c:v>4.44410958571688</c:v>
                </c:pt>
                <c:pt idx="14">
                  <c:v>4.382076464192507</c:v>
                </c:pt>
                <c:pt idx="15">
                  <c:v>4.336909990973278</c:v>
                </c:pt>
                <c:pt idx="16">
                  <c:v>4.00489601680088</c:v>
                </c:pt>
                <c:pt idx="17">
                  <c:v>3.079338886106162</c:v>
                </c:pt>
                <c:pt idx="18">
                  <c:v>1.42281763289186</c:v>
                </c:pt>
                <c:pt idx="19">
                  <c:v>0.0381035231802117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0"/>
          <c:order val="10"/>
          <c:tx>
            <c:v>Nov</c:v>
          </c:tx>
          <c:val>
            <c:numRef>
              <c:f>Sheet1!$T$253:$T$276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0.187845373152474</c:v>
                </c:pt>
                <c:pt idx="8">
                  <c:v>1.550350160829034</c:v>
                </c:pt>
                <c:pt idx="9">
                  <c:v>2.956242986866424</c:v>
                </c:pt>
                <c:pt idx="10">
                  <c:v>3.588818158307881</c:v>
                </c:pt>
                <c:pt idx="11">
                  <c:v>4.050271094275794</c:v>
                </c:pt>
                <c:pt idx="12">
                  <c:v>4.271269643981397</c:v>
                </c:pt>
                <c:pt idx="13">
                  <c:v>4.387513183697066</c:v>
                </c:pt>
                <c:pt idx="14">
                  <c:v>4.24746263334441</c:v>
                </c:pt>
                <c:pt idx="15">
                  <c:v>3.922312393826343</c:v>
                </c:pt>
                <c:pt idx="16">
                  <c:v>3.375109982750102</c:v>
                </c:pt>
                <c:pt idx="17">
                  <c:v>2.207842031999188</c:v>
                </c:pt>
                <c:pt idx="18">
                  <c:v>0.797075952228285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1"/>
          <c:order val="11"/>
          <c:tx>
            <c:v>Dec</c:v>
          </c:tx>
          <c:val>
            <c:numRef>
              <c:f>Sheet1!$T$278:$T$301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1.084001906725755</c:v>
                </c:pt>
                <c:pt idx="9">
                  <c:v>2.561569509047276</c:v>
                </c:pt>
                <c:pt idx="10">
                  <c:v>3.388079107012575</c:v>
                </c:pt>
                <c:pt idx="11">
                  <c:v>3.899319649439735</c:v>
                </c:pt>
                <c:pt idx="12">
                  <c:v>4.054631376805191</c:v>
                </c:pt>
                <c:pt idx="13">
                  <c:v>4.01853069710596</c:v>
                </c:pt>
                <c:pt idx="14">
                  <c:v>3.88721434461256</c:v>
                </c:pt>
                <c:pt idx="15">
                  <c:v>3.793509234628653</c:v>
                </c:pt>
                <c:pt idx="16">
                  <c:v>3.119349468394444</c:v>
                </c:pt>
                <c:pt idx="17">
                  <c:v>1.755174917985515</c:v>
                </c:pt>
                <c:pt idx="18">
                  <c:v>0.612396795193737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marker val="1"/>
        <c:axId val="505916440"/>
        <c:axId val="505923672"/>
      </c:lineChart>
      <c:catAx>
        <c:axId val="505916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tickLblPos val="nextTo"/>
        <c:crossAx val="505923672"/>
        <c:crosses val="autoZero"/>
        <c:auto val="1"/>
        <c:lblAlgn val="ctr"/>
        <c:lblOffset val="100"/>
      </c:catAx>
      <c:valAx>
        <c:axId val="505923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tickLblPos val="nextTo"/>
        <c:crossAx val="505916440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Phoenix</a:t>
            </a:r>
            <a:r>
              <a:rPr lang="en-US" dirty="0"/>
              <a:t>, </a:t>
            </a:r>
            <a:r>
              <a:rPr lang="en-US" dirty="0" smtClean="0"/>
              <a:t>AZ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5"/>
          <c:order val="5"/>
          <c:tx>
            <c:strRef>
              <c:f>Sheet1!$L$44</c:f>
            </c:strRef>
          </c:tx>
          <c:marker>
            <c:symbol val="none"/>
          </c:marker>
          <c:val>
            <c:numRef>
              <c:f>Sheet1!$L$45:$L$56</c:f>
            </c:numRef>
          </c:val>
        </c:ser>
        <c:ser>
          <c:idx val="6"/>
          <c:order val="6"/>
          <c:tx>
            <c:strRef>
              <c:f>Sheet1!$M$44</c:f>
            </c:strRef>
          </c:tx>
          <c:marker>
            <c:symbol val="none"/>
          </c:marker>
          <c:val>
            <c:numRef>
              <c:f>Sheet1!$M$45:$M$56</c:f>
            </c:numRef>
          </c:val>
        </c:ser>
        <c:ser>
          <c:idx val="7"/>
          <c:order val="7"/>
          <c:tx>
            <c:strRef>
              <c:f>Sheet1!$N$44</c:f>
            </c:strRef>
          </c:tx>
          <c:marker>
            <c:symbol val="none"/>
          </c:marker>
          <c:val>
            <c:numRef>
              <c:f>Sheet1!$N$45:$N$56</c:f>
            </c:numRef>
          </c:val>
        </c:ser>
        <c:ser>
          <c:idx val="8"/>
          <c:order val="8"/>
          <c:tx>
            <c:strRef>
              <c:f>Sheet1!$O$44</c:f>
            </c:strRef>
          </c:tx>
          <c:marker>
            <c:symbol val="none"/>
          </c:marker>
          <c:val>
            <c:numRef>
              <c:f>Sheet1!$O$45:$O$56</c:f>
            </c:numRef>
          </c:val>
        </c:ser>
        <c:ser>
          <c:idx val="9"/>
          <c:order val="9"/>
          <c:tx>
            <c:strRef>
              <c:f>Sheet1!$P$44</c:f>
            </c:strRef>
          </c:tx>
          <c:marker>
            <c:symbol val="none"/>
          </c:marker>
          <c:val>
            <c:numRef>
              <c:f>Sheet1!$P$45:$P$56</c:f>
            </c:numRef>
          </c:val>
        </c:ser>
        <c:ser>
          <c:idx val="0"/>
          <c:order val="0"/>
          <c:tx>
            <c:strRef>
              <c:f>'[Phoenix FS77 complete .xlsb]Sheet1'!$L$44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'[Phoenix FS77 complete .xlsb]Sheet1'!$L$45:$L$56</c:f>
              <c:numCache>
                <c:formatCode>0.00</c:formatCode>
                <c:ptCount val="12"/>
                <c:pt idx="0">
                  <c:v>39.05757120356643</c:v>
                </c:pt>
                <c:pt idx="1">
                  <c:v>42.31973241904239</c:v>
                </c:pt>
                <c:pt idx="2">
                  <c:v>40.58601840852682</c:v>
                </c:pt>
                <c:pt idx="3">
                  <c:v>40.6618137118397</c:v>
                </c:pt>
                <c:pt idx="4">
                  <c:v>39.30012150985191</c:v>
                </c:pt>
                <c:pt idx="5">
                  <c:v>31.79020710842391</c:v>
                </c:pt>
                <c:pt idx="6">
                  <c:v>30.77723309393632</c:v>
                </c:pt>
                <c:pt idx="7">
                  <c:v>31.02268672025486</c:v>
                </c:pt>
                <c:pt idx="8">
                  <c:v>29.13865590023851</c:v>
                </c:pt>
                <c:pt idx="9">
                  <c:v>35.2132100108092</c:v>
                </c:pt>
                <c:pt idx="10">
                  <c:v>38.59495115947702</c:v>
                </c:pt>
                <c:pt idx="11">
                  <c:v>40.82728269001754</c:v>
                </c:pt>
              </c:numCache>
            </c:numRef>
          </c:val>
        </c:ser>
        <c:ser>
          <c:idx val="1"/>
          <c:order val="1"/>
          <c:tx>
            <c:strRef>
              <c:f>'[Phoenix FS77 complete .xlsb]Sheet1'!$M$44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'[Phoenix FS77 complete .xlsb]Sheet1'!$M$45:$M$56</c:f>
              <c:numCache>
                <c:formatCode>0.00</c:formatCode>
                <c:ptCount val="12"/>
                <c:pt idx="0">
                  <c:v>19.23899620958784</c:v>
                </c:pt>
                <c:pt idx="1">
                  <c:v>21.3375</c:v>
                </c:pt>
                <c:pt idx="2">
                  <c:v>21.40645161290322</c:v>
                </c:pt>
                <c:pt idx="3">
                  <c:v>21.84</c:v>
                </c:pt>
                <c:pt idx="4">
                  <c:v>21.94838709677418</c:v>
                </c:pt>
                <c:pt idx="5">
                  <c:v>21.735</c:v>
                </c:pt>
                <c:pt idx="6">
                  <c:v>21.13548387096772</c:v>
                </c:pt>
                <c:pt idx="7">
                  <c:v>21.0</c:v>
                </c:pt>
                <c:pt idx="8">
                  <c:v>20.86</c:v>
                </c:pt>
                <c:pt idx="9">
                  <c:v>21.1016129032258</c:v>
                </c:pt>
                <c:pt idx="10">
                  <c:v>21.105</c:v>
                </c:pt>
                <c:pt idx="11">
                  <c:v>20.42419354838708</c:v>
                </c:pt>
              </c:numCache>
            </c:numRef>
          </c:val>
        </c:ser>
        <c:ser>
          <c:idx val="2"/>
          <c:order val="2"/>
          <c:tx>
            <c:strRef>
              <c:f>'[Phoenix FS77 complete .xlsb]Sheet1'!$N$44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'[Phoenix FS77 complete .xlsb]Sheet1'!$N$45:$N$56</c:f>
              <c:numCache>
                <c:formatCode>0.00</c:formatCode>
                <c:ptCount val="12"/>
                <c:pt idx="0">
                  <c:v>13.83604585567526</c:v>
                </c:pt>
                <c:pt idx="1">
                  <c:v>16.12229291367017</c:v>
                </c:pt>
                <c:pt idx="2">
                  <c:v>14.36281831932987</c:v>
                </c:pt>
                <c:pt idx="3">
                  <c:v>14.20528798189466</c:v>
                </c:pt>
                <c:pt idx="4">
                  <c:v>13.06696373227874</c:v>
                </c:pt>
                <c:pt idx="5">
                  <c:v>6.510495927401855</c:v>
                </c:pt>
                <c:pt idx="6">
                  <c:v>6.062855644135968</c:v>
                </c:pt>
                <c:pt idx="7">
                  <c:v>6.318331342912522</c:v>
                </c:pt>
                <c:pt idx="8">
                  <c:v>4.642133565118876</c:v>
                </c:pt>
                <c:pt idx="9">
                  <c:v>9.723844289866073</c:v>
                </c:pt>
                <c:pt idx="10">
                  <c:v>12.57040155157838</c:v>
                </c:pt>
                <c:pt idx="11">
                  <c:v>15.30214130492282</c:v>
                </c:pt>
              </c:numCache>
            </c:numRef>
          </c:val>
        </c:ser>
        <c:ser>
          <c:idx val="3"/>
          <c:order val="3"/>
          <c:tx>
            <c:strRef>
              <c:f>'[Phoenix FS77 complete .xlsb]Sheet1'!$O$44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'[Phoenix FS77 complete .xlsb]Sheet1'!$O$45:$O$56</c:f>
              <c:numCache>
                <c:formatCode>0.00</c:formatCode>
                <c:ptCount val="12"/>
                <c:pt idx="0">
                  <c:v>18.27704639910845</c:v>
                </c:pt>
                <c:pt idx="1">
                  <c:v>20.270625</c:v>
                </c:pt>
                <c:pt idx="2">
                  <c:v>20.33612903225806</c:v>
                </c:pt>
                <c:pt idx="3">
                  <c:v>20.74799999999999</c:v>
                </c:pt>
                <c:pt idx="4">
                  <c:v>20.85096774193548</c:v>
                </c:pt>
                <c:pt idx="5">
                  <c:v>20.64825</c:v>
                </c:pt>
                <c:pt idx="6">
                  <c:v>20.07870967741933</c:v>
                </c:pt>
                <c:pt idx="7">
                  <c:v>19.95</c:v>
                </c:pt>
                <c:pt idx="8">
                  <c:v>19.817</c:v>
                </c:pt>
                <c:pt idx="9">
                  <c:v>20.04653225806451</c:v>
                </c:pt>
                <c:pt idx="10">
                  <c:v>20.04975</c:v>
                </c:pt>
                <c:pt idx="11">
                  <c:v>19.40298387096772</c:v>
                </c:pt>
              </c:numCache>
            </c:numRef>
          </c:val>
        </c:ser>
        <c:ser>
          <c:idx val="4"/>
          <c:order val="4"/>
          <c:tx>
            <c:strRef>
              <c:f>'[Phoenix FS77 complete .xlsb]Sheet1'!$P$44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'[Phoenix FS77 complete .xlsb]Sheet1'!$P$45:$P$56</c:f>
              <c:numCache>
                <c:formatCode>0.00</c:formatCode>
                <c:ptCount val="12"/>
                <c:pt idx="0">
                  <c:v>32.1130922547837</c:v>
                </c:pt>
                <c:pt idx="1">
                  <c:v>36.39291791367017</c:v>
                </c:pt>
                <c:pt idx="2">
                  <c:v>34.69894735158793</c:v>
                </c:pt>
                <c:pt idx="3">
                  <c:v>34.95328798189461</c:v>
                </c:pt>
                <c:pt idx="4">
                  <c:v>33.91793147421419</c:v>
                </c:pt>
                <c:pt idx="5">
                  <c:v>27.15874592740186</c:v>
                </c:pt>
                <c:pt idx="6">
                  <c:v>26.14156532155533</c:v>
                </c:pt>
                <c:pt idx="7">
                  <c:v>26.26833134291252</c:v>
                </c:pt>
                <c:pt idx="8">
                  <c:v>24.45913356511888</c:v>
                </c:pt>
                <c:pt idx="9">
                  <c:v>29.77037654793059</c:v>
                </c:pt>
                <c:pt idx="10">
                  <c:v>32.6201515515784</c:v>
                </c:pt>
                <c:pt idx="11">
                  <c:v>34.70512517589056</c:v>
                </c:pt>
              </c:numCache>
            </c:numRef>
          </c:val>
        </c:ser>
        <c:marker val="1"/>
        <c:axId val="505608744"/>
        <c:axId val="505556776"/>
      </c:lineChart>
      <c:catAx>
        <c:axId val="505608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505556776"/>
        <c:crosses val="autoZero"/>
        <c:auto val="1"/>
        <c:lblAlgn val="ctr"/>
        <c:lblOffset val="100"/>
      </c:catAx>
      <c:valAx>
        <c:axId val="5055567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(MWh)</a:t>
                </a:r>
              </a:p>
            </c:rich>
          </c:tx>
          <c:layout/>
        </c:title>
        <c:numFmt formatCode="0.00" sourceLinked="1"/>
        <c:tickLblPos val="nextTo"/>
        <c:crossAx val="50560874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/>
              <a:t>Raleigh</a:t>
            </a:r>
            <a:r>
              <a:rPr lang="en-US" sz="1800" b="1" i="0" u="none" strike="noStrike" baseline="0" dirty="0"/>
              <a:t>, </a:t>
            </a:r>
            <a:r>
              <a:rPr lang="en-US" sz="1800" b="1" i="0" u="none" strike="noStrike" baseline="0" dirty="0" smtClean="0"/>
              <a:t>NC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5"/>
          <c:order val="5"/>
          <c:tx>
            <c:strRef>
              <c:f>Sheet1!$L$44</c:f>
            </c:strRef>
          </c:tx>
          <c:marker>
            <c:symbol val="none"/>
          </c:marker>
          <c:val>
            <c:numRef>
              <c:f>Sheet1!$L$45:$L$56</c:f>
            </c:numRef>
          </c:val>
        </c:ser>
        <c:ser>
          <c:idx val="6"/>
          <c:order val="6"/>
          <c:tx>
            <c:strRef>
              <c:f>Sheet1!$M$44</c:f>
            </c:strRef>
          </c:tx>
          <c:marker>
            <c:symbol val="none"/>
          </c:marker>
          <c:val>
            <c:numRef>
              <c:f>Sheet1!$M$45:$M$56</c:f>
            </c:numRef>
          </c:val>
        </c:ser>
        <c:ser>
          <c:idx val="7"/>
          <c:order val="7"/>
          <c:tx>
            <c:strRef>
              <c:f>Sheet1!$N$44</c:f>
            </c:strRef>
          </c:tx>
          <c:marker>
            <c:symbol val="none"/>
          </c:marker>
          <c:val>
            <c:numRef>
              <c:f>Sheet1!$N$45:$N$56</c:f>
            </c:numRef>
          </c:val>
        </c:ser>
        <c:ser>
          <c:idx val="8"/>
          <c:order val="8"/>
          <c:tx>
            <c:strRef>
              <c:f>Sheet1!$O$44</c:f>
            </c:strRef>
          </c:tx>
          <c:marker>
            <c:symbol val="none"/>
          </c:marker>
          <c:val>
            <c:numRef>
              <c:f>Sheet1!$O$45:$O$56</c:f>
            </c:numRef>
          </c:val>
        </c:ser>
        <c:ser>
          <c:idx val="9"/>
          <c:order val="9"/>
          <c:tx>
            <c:strRef>
              <c:f>Sheet1!$P$44</c:f>
            </c:strRef>
          </c:tx>
          <c:marker>
            <c:symbol val="none"/>
          </c:marker>
          <c:val>
            <c:numRef>
              <c:f>Sheet1!$P$45:$P$56</c:f>
            </c:numRef>
          </c:val>
        </c:ser>
        <c:ser>
          <c:idx val="10"/>
          <c:order val="10"/>
          <c:tx>
            <c:strRef>
              <c:f>'[Raleigh FS3_775 complete.xlsb]Sheet1'!$L$44</c:f>
            </c:strRef>
          </c:tx>
          <c:marker>
            <c:symbol val="none"/>
          </c:marker>
          <c:val>
            <c:numRef>
              <c:f>'[Raleigh FS3_775 complete.xlsb]Sheet1'!$L$45:$L$56</c:f>
            </c:numRef>
          </c:val>
        </c:ser>
        <c:ser>
          <c:idx val="11"/>
          <c:order val="11"/>
          <c:tx>
            <c:strRef>
              <c:f>'[Raleigh FS3_775 complete.xlsb]Sheet1'!$M$44</c:f>
            </c:strRef>
          </c:tx>
          <c:marker>
            <c:symbol val="none"/>
          </c:marker>
          <c:val>
            <c:numRef>
              <c:f>'[Raleigh FS3_775 complete.xlsb]Sheet1'!$M$45:$M$56</c:f>
            </c:numRef>
          </c:val>
        </c:ser>
        <c:ser>
          <c:idx val="12"/>
          <c:order val="12"/>
          <c:tx>
            <c:strRef>
              <c:f>'[Raleigh FS3_775 complete.xlsb]Sheet1'!$N$44</c:f>
            </c:strRef>
          </c:tx>
          <c:marker>
            <c:symbol val="none"/>
          </c:marker>
          <c:val>
            <c:numRef>
              <c:f>'[Raleigh FS3_775 complete.xlsb]Sheet1'!$N$45:$N$56</c:f>
            </c:numRef>
          </c:val>
        </c:ser>
        <c:ser>
          <c:idx val="13"/>
          <c:order val="13"/>
          <c:tx>
            <c:strRef>
              <c:f>'[Raleigh FS3_775 complete.xlsb]Sheet1'!$O$44</c:f>
            </c:strRef>
          </c:tx>
          <c:marker>
            <c:symbol val="none"/>
          </c:marker>
          <c:val>
            <c:numRef>
              <c:f>'[Raleigh FS3_775 complete.xlsb]Sheet1'!$O$45:$O$56</c:f>
            </c:numRef>
          </c:val>
        </c:ser>
        <c:ser>
          <c:idx val="14"/>
          <c:order val="14"/>
          <c:tx>
            <c:strRef>
              <c:f>'[Raleigh FS3_775 complete.xlsb]Sheet1'!$P$44</c:f>
            </c:strRef>
          </c:tx>
          <c:marker>
            <c:symbol val="none"/>
          </c:marker>
          <c:val>
            <c:numRef>
              <c:f>'[Raleigh FS3_775 complete.xlsb]Sheet1'!$P$45:$P$56</c:f>
            </c:numRef>
          </c:val>
        </c:ser>
        <c:ser>
          <c:idx val="0"/>
          <c:order val="0"/>
          <c:tx>
            <c:strRef>
              <c:f>'[Raleigh FS3_775 complete.xlsb]Sheet1'!$L$44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'[Raleigh FS3_775 complete.xlsb]Sheet1'!$L$45:$L$56</c:f>
              <c:numCache>
                <c:formatCode>0.00</c:formatCode>
                <c:ptCount val="12"/>
                <c:pt idx="0">
                  <c:v>38.64124583616935</c:v>
                </c:pt>
                <c:pt idx="1">
                  <c:v>44.20519163683295</c:v>
                </c:pt>
                <c:pt idx="2">
                  <c:v>42.7075807319494</c:v>
                </c:pt>
                <c:pt idx="3">
                  <c:v>43.35315077298945</c:v>
                </c:pt>
                <c:pt idx="4">
                  <c:v>40.20732743764565</c:v>
                </c:pt>
                <c:pt idx="5">
                  <c:v>40.82841941296005</c:v>
                </c:pt>
                <c:pt idx="6">
                  <c:v>39.33454472331184</c:v>
                </c:pt>
                <c:pt idx="7">
                  <c:v>37.0793342477258</c:v>
                </c:pt>
                <c:pt idx="8">
                  <c:v>35.08708102782504</c:v>
                </c:pt>
                <c:pt idx="9">
                  <c:v>39.32926547853771</c:v>
                </c:pt>
                <c:pt idx="10">
                  <c:v>36.4212158923487</c:v>
                </c:pt>
                <c:pt idx="11">
                  <c:v>35.51978560721815</c:v>
                </c:pt>
              </c:numCache>
            </c:numRef>
          </c:val>
        </c:ser>
        <c:ser>
          <c:idx val="1"/>
          <c:order val="1"/>
          <c:tx>
            <c:strRef>
              <c:f>'[Raleigh FS3_775 complete.xlsb]Sheet1'!$M$44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'[Raleigh FS3_775 complete.xlsb]Sheet1'!$M$45:$M$56</c:f>
              <c:numCache>
                <c:formatCode>0.00</c:formatCode>
                <c:ptCount val="12"/>
                <c:pt idx="0">
                  <c:v>17.77757653349171</c:v>
                </c:pt>
                <c:pt idx="1">
                  <c:v>20.325</c:v>
                </c:pt>
                <c:pt idx="2">
                  <c:v>20.86451612903226</c:v>
                </c:pt>
                <c:pt idx="3">
                  <c:v>21.315</c:v>
                </c:pt>
                <c:pt idx="4">
                  <c:v>21.0</c:v>
                </c:pt>
                <c:pt idx="5">
                  <c:v>21.35</c:v>
                </c:pt>
                <c:pt idx="6">
                  <c:v>21.13548387096772</c:v>
                </c:pt>
                <c:pt idx="7">
                  <c:v>20.86451612903226</c:v>
                </c:pt>
                <c:pt idx="8">
                  <c:v>20.44</c:v>
                </c:pt>
                <c:pt idx="9">
                  <c:v>20.93225806451613</c:v>
                </c:pt>
                <c:pt idx="10">
                  <c:v>20.055</c:v>
                </c:pt>
                <c:pt idx="11">
                  <c:v>17.30806451612903</c:v>
                </c:pt>
              </c:numCache>
            </c:numRef>
          </c:val>
        </c:ser>
        <c:ser>
          <c:idx val="2"/>
          <c:order val="2"/>
          <c:tx>
            <c:strRef>
              <c:f>'[Raleigh FS3_775 complete.xlsb]Sheet1'!$N$44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'[Raleigh FS3_775 complete.xlsb]Sheet1'!$N$45:$N$56</c:f>
              <c:numCache>
                <c:formatCode>0.00</c:formatCode>
                <c:ptCount val="12"/>
                <c:pt idx="0">
                  <c:v>15.1016722392049</c:v>
                </c:pt>
                <c:pt idx="1">
                  <c:v>17.79691891597711</c:v>
                </c:pt>
                <c:pt idx="2">
                  <c:v>16.51223280771747</c:v>
                </c:pt>
                <c:pt idx="3">
                  <c:v>17.20128873303078</c:v>
                </c:pt>
                <c:pt idx="4">
                  <c:v>14.53034867546566</c:v>
                </c:pt>
                <c:pt idx="5">
                  <c:v>14.87731773644178</c:v>
                </c:pt>
                <c:pt idx="6">
                  <c:v>13.68893839215561</c:v>
                </c:pt>
                <c:pt idx="7">
                  <c:v>11.79078732579713</c:v>
                </c:pt>
                <c:pt idx="8">
                  <c:v>10.23573412970676</c:v>
                </c:pt>
                <c:pt idx="9">
                  <c:v>13.50983041556627</c:v>
                </c:pt>
                <c:pt idx="10">
                  <c:v>11.44298106070253</c:v>
                </c:pt>
                <c:pt idx="11">
                  <c:v>13.80036068389496</c:v>
                </c:pt>
              </c:numCache>
            </c:numRef>
          </c:val>
        </c:ser>
        <c:ser>
          <c:idx val="3"/>
          <c:order val="3"/>
          <c:tx>
            <c:strRef>
              <c:f>'[Raleigh FS3_775 complete.xlsb]Sheet1'!$O$44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'[Raleigh FS3_775 complete.xlsb]Sheet1'!$O$45:$O$56</c:f>
              <c:numCache>
                <c:formatCode>0.00</c:formatCode>
                <c:ptCount val="12"/>
                <c:pt idx="0">
                  <c:v>16.88869770681713</c:v>
                </c:pt>
                <c:pt idx="1">
                  <c:v>19.30875</c:v>
                </c:pt>
                <c:pt idx="2">
                  <c:v>19.82129032258064</c:v>
                </c:pt>
                <c:pt idx="3">
                  <c:v>20.24925</c:v>
                </c:pt>
                <c:pt idx="4">
                  <c:v>19.95</c:v>
                </c:pt>
                <c:pt idx="5">
                  <c:v>20.2825</c:v>
                </c:pt>
                <c:pt idx="6">
                  <c:v>20.07870967741933</c:v>
                </c:pt>
                <c:pt idx="7">
                  <c:v>19.82129032258064</c:v>
                </c:pt>
                <c:pt idx="8">
                  <c:v>19.418</c:v>
                </c:pt>
                <c:pt idx="9">
                  <c:v>19.88564516129032</c:v>
                </c:pt>
                <c:pt idx="10">
                  <c:v>19.05225</c:v>
                </c:pt>
                <c:pt idx="11">
                  <c:v>16.44266129032257</c:v>
                </c:pt>
              </c:numCache>
            </c:numRef>
          </c:val>
        </c:ser>
        <c:ser>
          <c:idx val="4"/>
          <c:order val="4"/>
          <c:tx>
            <c:strRef>
              <c:f>'[Raleigh FS3_775 complete.xlsb]Sheet1'!$P$44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'[Raleigh FS3_775 complete.xlsb]Sheet1'!$P$45:$P$56</c:f>
              <c:numCache>
                <c:formatCode>0.00</c:formatCode>
                <c:ptCount val="12"/>
                <c:pt idx="0">
                  <c:v>31.99036994602202</c:v>
                </c:pt>
                <c:pt idx="1">
                  <c:v>37.10566891597711</c:v>
                </c:pt>
                <c:pt idx="2">
                  <c:v>36.33352313029812</c:v>
                </c:pt>
                <c:pt idx="3">
                  <c:v>37.45053873303078</c:v>
                </c:pt>
                <c:pt idx="4">
                  <c:v>34.48034867546564</c:v>
                </c:pt>
                <c:pt idx="5">
                  <c:v>35.15981773644178</c:v>
                </c:pt>
                <c:pt idx="6">
                  <c:v>33.76764806957497</c:v>
                </c:pt>
                <c:pt idx="7">
                  <c:v>31.61207764837778</c:v>
                </c:pt>
                <c:pt idx="8">
                  <c:v>29.65373412970676</c:v>
                </c:pt>
                <c:pt idx="9">
                  <c:v>33.3954755768566</c:v>
                </c:pt>
                <c:pt idx="10">
                  <c:v>30.49523106070253</c:v>
                </c:pt>
                <c:pt idx="11">
                  <c:v>30.24302197421753</c:v>
                </c:pt>
              </c:numCache>
            </c:numRef>
          </c:val>
        </c:ser>
        <c:marker val="1"/>
        <c:axId val="505698824"/>
        <c:axId val="505741000"/>
      </c:lineChart>
      <c:catAx>
        <c:axId val="505698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505741000"/>
        <c:crosses val="autoZero"/>
        <c:auto val="1"/>
        <c:lblAlgn val="ctr"/>
        <c:lblOffset val="100"/>
      </c:catAx>
      <c:valAx>
        <c:axId val="5057410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(MWh)</a:t>
                </a:r>
              </a:p>
            </c:rich>
          </c:tx>
          <c:layout/>
        </c:title>
        <c:numFmt formatCode="0.00" sourceLinked="1"/>
        <c:tickLblPos val="nextTo"/>
        <c:crossAx val="50569882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/>
              <a:t>Buffalo</a:t>
            </a:r>
            <a:r>
              <a:rPr lang="en-US" sz="1800" b="1" i="0" u="none" strike="noStrike" baseline="0" dirty="0"/>
              <a:t>, </a:t>
            </a:r>
            <a:r>
              <a:rPr lang="en-US" sz="1800" b="1" i="0" u="none" strike="noStrike" baseline="0" dirty="0" smtClean="0"/>
              <a:t>NY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5"/>
          <c:order val="5"/>
          <c:tx>
            <c:strRef>
              <c:f>Sheet1!$L$44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Sheet1!$L$45:$L$56</c:f>
              <c:numCache>
                <c:formatCode>0.00</c:formatCode>
                <c:ptCount val="12"/>
                <c:pt idx="0">
                  <c:v>39.30797036309229</c:v>
                </c:pt>
                <c:pt idx="1">
                  <c:v>49.68286571482551</c:v>
                </c:pt>
                <c:pt idx="2">
                  <c:v>58.12061390392755</c:v>
                </c:pt>
                <c:pt idx="3">
                  <c:v>60.2938572744033</c:v>
                </c:pt>
                <c:pt idx="4">
                  <c:v>61.24547584377225</c:v>
                </c:pt>
                <c:pt idx="5">
                  <c:v>59.87300465706392</c:v>
                </c:pt>
                <c:pt idx="6">
                  <c:v>54.98963849637001</c:v>
                </c:pt>
                <c:pt idx="7">
                  <c:v>53.71414022661104</c:v>
                </c:pt>
                <c:pt idx="8">
                  <c:v>46.45251955141333</c:v>
                </c:pt>
                <c:pt idx="9">
                  <c:v>42.77617460203907</c:v>
                </c:pt>
                <c:pt idx="10">
                  <c:v>30.27505527078017</c:v>
                </c:pt>
                <c:pt idx="11">
                  <c:v>29.1749553040015</c:v>
                </c:pt>
              </c:numCache>
            </c:numRef>
          </c:val>
        </c:ser>
        <c:ser>
          <c:idx val="6"/>
          <c:order val="6"/>
          <c:tx>
            <c:strRef>
              <c:f>Sheet1!$M$44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Sheet1!$M$45:$M$56</c:f>
              <c:numCache>
                <c:formatCode>0.00</c:formatCode>
                <c:ptCount val="12"/>
                <c:pt idx="0">
                  <c:v>17.48393733602288</c:v>
                </c:pt>
                <c:pt idx="1">
                  <c:v>20.4</c:v>
                </c:pt>
                <c:pt idx="2">
                  <c:v>21.44032258064516</c:v>
                </c:pt>
                <c:pt idx="3">
                  <c:v>21.7</c:v>
                </c:pt>
                <c:pt idx="4">
                  <c:v>21.91451612903225</c:v>
                </c:pt>
                <c:pt idx="5">
                  <c:v>22.12</c:v>
                </c:pt>
                <c:pt idx="6">
                  <c:v>21.94838709677418</c:v>
                </c:pt>
                <c:pt idx="7">
                  <c:v>21.84677419354839</c:v>
                </c:pt>
                <c:pt idx="8">
                  <c:v>21.105</c:v>
                </c:pt>
                <c:pt idx="9">
                  <c:v>20.72903225806452</c:v>
                </c:pt>
                <c:pt idx="10">
                  <c:v>17.50000000000001</c:v>
                </c:pt>
                <c:pt idx="11">
                  <c:v>17.47741935483871</c:v>
                </c:pt>
              </c:numCache>
            </c:numRef>
          </c:val>
        </c:ser>
        <c:ser>
          <c:idx val="7"/>
          <c:order val="7"/>
          <c:tx>
            <c:strRef>
              <c:f>Sheet1!$N$44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Sheet1!$N$45:$N$56</c:f>
              <c:numCache>
                <c:formatCode>0.00</c:formatCode>
                <c:ptCount val="12"/>
                <c:pt idx="0">
                  <c:v>15.79436225726887</c:v>
                </c:pt>
                <c:pt idx="1">
                  <c:v>22.69066660618154</c:v>
                </c:pt>
                <c:pt idx="2">
                  <c:v>29.93863431902814</c:v>
                </c:pt>
                <c:pt idx="3">
                  <c:v>31.95395615856417</c:v>
                </c:pt>
                <c:pt idx="4">
                  <c:v>32.7888475281757</c:v>
                </c:pt>
                <c:pt idx="5">
                  <c:v>31.45016096982043</c:v>
                </c:pt>
                <c:pt idx="6">
                  <c:v>27.21322458879827</c:v>
                </c:pt>
                <c:pt idx="7">
                  <c:v>26.10680170261281</c:v>
                </c:pt>
                <c:pt idx="8">
                  <c:v>19.91711400832886</c:v>
                </c:pt>
                <c:pt idx="9">
                  <c:v>16.75687026355081</c:v>
                </c:pt>
                <c:pt idx="10">
                  <c:v>8.437633682844971</c:v>
                </c:pt>
                <c:pt idx="11">
                  <c:v>7.593153083642055</c:v>
                </c:pt>
              </c:numCache>
            </c:numRef>
          </c:val>
        </c:ser>
        <c:ser>
          <c:idx val="8"/>
          <c:order val="8"/>
          <c:tx>
            <c:strRef>
              <c:f>Sheet1!$O$44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Sheet1!$O$45:$O$56</c:f>
              <c:numCache>
                <c:formatCode>0.00</c:formatCode>
                <c:ptCount val="12"/>
                <c:pt idx="0">
                  <c:v>16.60974046922173</c:v>
                </c:pt>
                <c:pt idx="1">
                  <c:v>19.38</c:v>
                </c:pt>
                <c:pt idx="2">
                  <c:v>20.36830645161291</c:v>
                </c:pt>
                <c:pt idx="3">
                  <c:v>20.615</c:v>
                </c:pt>
                <c:pt idx="4">
                  <c:v>20.81879032258064</c:v>
                </c:pt>
                <c:pt idx="5">
                  <c:v>21.014</c:v>
                </c:pt>
                <c:pt idx="6">
                  <c:v>20.85096774193548</c:v>
                </c:pt>
                <c:pt idx="7">
                  <c:v>20.75443548387097</c:v>
                </c:pt>
                <c:pt idx="8">
                  <c:v>20.04975</c:v>
                </c:pt>
                <c:pt idx="9">
                  <c:v>19.69258064516128</c:v>
                </c:pt>
                <c:pt idx="10">
                  <c:v>16.62500000000001</c:v>
                </c:pt>
                <c:pt idx="11">
                  <c:v>16.60354838709677</c:v>
                </c:pt>
              </c:numCache>
            </c:numRef>
          </c:val>
        </c:ser>
        <c:ser>
          <c:idx val="9"/>
          <c:order val="9"/>
          <c:tx>
            <c:strRef>
              <c:f>Sheet1!$P$44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Sheet1!$P$45:$P$56</c:f>
              <c:numCache>
                <c:formatCode>0.00</c:formatCode>
                <c:ptCount val="12"/>
                <c:pt idx="0">
                  <c:v>32.4041027264906</c:v>
                </c:pt>
                <c:pt idx="1">
                  <c:v>42.07066660618154</c:v>
                </c:pt>
                <c:pt idx="2">
                  <c:v>50.30694077064103</c:v>
                </c:pt>
                <c:pt idx="3">
                  <c:v>52.56895615856416</c:v>
                </c:pt>
                <c:pt idx="4">
                  <c:v>53.60763785075632</c:v>
                </c:pt>
                <c:pt idx="5">
                  <c:v>52.46416096982043</c:v>
                </c:pt>
                <c:pt idx="6">
                  <c:v>48.06419233073376</c:v>
                </c:pt>
                <c:pt idx="7">
                  <c:v>46.86123718648378</c:v>
                </c:pt>
                <c:pt idx="8">
                  <c:v>39.96686400832886</c:v>
                </c:pt>
                <c:pt idx="9">
                  <c:v>36.44945090871209</c:v>
                </c:pt>
                <c:pt idx="10">
                  <c:v>25.06263368284498</c:v>
                </c:pt>
                <c:pt idx="11">
                  <c:v>24.19670147073882</c:v>
                </c:pt>
              </c:numCache>
            </c:numRef>
          </c:val>
        </c:ser>
        <c:ser>
          <c:idx val="0"/>
          <c:order val="0"/>
          <c:tx>
            <c:strRef>
              <c:f>Sheet1!$L$44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Sheet1!$L$45:$L$56</c:f>
              <c:numCache>
                <c:formatCode>0.00</c:formatCode>
                <c:ptCount val="12"/>
                <c:pt idx="0">
                  <c:v>39.30797036309229</c:v>
                </c:pt>
                <c:pt idx="1">
                  <c:v>49.68286571482551</c:v>
                </c:pt>
                <c:pt idx="2">
                  <c:v>58.12061390392755</c:v>
                </c:pt>
                <c:pt idx="3">
                  <c:v>60.2938572744033</c:v>
                </c:pt>
                <c:pt idx="4">
                  <c:v>61.24547584377225</c:v>
                </c:pt>
                <c:pt idx="5">
                  <c:v>59.87300465706392</c:v>
                </c:pt>
                <c:pt idx="6">
                  <c:v>54.98963849637001</c:v>
                </c:pt>
                <c:pt idx="7">
                  <c:v>53.71414022661104</c:v>
                </c:pt>
                <c:pt idx="8">
                  <c:v>46.45251955141333</c:v>
                </c:pt>
                <c:pt idx="9">
                  <c:v>42.77617460203907</c:v>
                </c:pt>
                <c:pt idx="10">
                  <c:v>30.27505527078017</c:v>
                </c:pt>
                <c:pt idx="11">
                  <c:v>29.1749553040015</c:v>
                </c:pt>
              </c:numCache>
            </c:numRef>
          </c:val>
        </c:ser>
        <c:ser>
          <c:idx val="1"/>
          <c:order val="1"/>
          <c:tx>
            <c:strRef>
              <c:f>Sheet1!$M$44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Sheet1!$M$45:$M$56</c:f>
              <c:numCache>
                <c:formatCode>0.00</c:formatCode>
                <c:ptCount val="12"/>
                <c:pt idx="0">
                  <c:v>17.48393733602288</c:v>
                </c:pt>
                <c:pt idx="1">
                  <c:v>20.4</c:v>
                </c:pt>
                <c:pt idx="2">
                  <c:v>21.44032258064516</c:v>
                </c:pt>
                <c:pt idx="3">
                  <c:v>21.7</c:v>
                </c:pt>
                <c:pt idx="4">
                  <c:v>21.91451612903225</c:v>
                </c:pt>
                <c:pt idx="5">
                  <c:v>22.12</c:v>
                </c:pt>
                <c:pt idx="6">
                  <c:v>21.94838709677418</c:v>
                </c:pt>
                <c:pt idx="7">
                  <c:v>21.84677419354839</c:v>
                </c:pt>
                <c:pt idx="8">
                  <c:v>21.105</c:v>
                </c:pt>
                <c:pt idx="9">
                  <c:v>20.72903225806452</c:v>
                </c:pt>
                <c:pt idx="10">
                  <c:v>17.50000000000001</c:v>
                </c:pt>
                <c:pt idx="11">
                  <c:v>17.47741935483871</c:v>
                </c:pt>
              </c:numCache>
            </c:numRef>
          </c:val>
        </c:ser>
        <c:ser>
          <c:idx val="2"/>
          <c:order val="2"/>
          <c:tx>
            <c:strRef>
              <c:f>Sheet1!$N$44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Sheet1!$N$45:$N$56</c:f>
              <c:numCache>
                <c:formatCode>0.00</c:formatCode>
                <c:ptCount val="12"/>
                <c:pt idx="0">
                  <c:v>15.79436225726887</c:v>
                </c:pt>
                <c:pt idx="1">
                  <c:v>22.69066660618154</c:v>
                </c:pt>
                <c:pt idx="2">
                  <c:v>29.93863431902814</c:v>
                </c:pt>
                <c:pt idx="3">
                  <c:v>31.95395615856417</c:v>
                </c:pt>
                <c:pt idx="4">
                  <c:v>32.7888475281757</c:v>
                </c:pt>
                <c:pt idx="5">
                  <c:v>31.45016096982043</c:v>
                </c:pt>
                <c:pt idx="6">
                  <c:v>27.21322458879827</c:v>
                </c:pt>
                <c:pt idx="7">
                  <c:v>26.10680170261281</c:v>
                </c:pt>
                <c:pt idx="8">
                  <c:v>19.91711400832886</c:v>
                </c:pt>
                <c:pt idx="9">
                  <c:v>16.75687026355081</c:v>
                </c:pt>
                <c:pt idx="10">
                  <c:v>8.437633682844971</c:v>
                </c:pt>
                <c:pt idx="11">
                  <c:v>7.593153083642055</c:v>
                </c:pt>
              </c:numCache>
            </c:numRef>
          </c:val>
        </c:ser>
        <c:ser>
          <c:idx val="3"/>
          <c:order val="3"/>
          <c:tx>
            <c:strRef>
              <c:f>Sheet1!$O$44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Sheet1!$O$45:$O$56</c:f>
              <c:numCache>
                <c:formatCode>0.00</c:formatCode>
                <c:ptCount val="12"/>
                <c:pt idx="0">
                  <c:v>16.60974046922173</c:v>
                </c:pt>
                <c:pt idx="1">
                  <c:v>19.38</c:v>
                </c:pt>
                <c:pt idx="2">
                  <c:v>20.36830645161291</c:v>
                </c:pt>
                <c:pt idx="3">
                  <c:v>20.615</c:v>
                </c:pt>
                <c:pt idx="4">
                  <c:v>20.81879032258064</c:v>
                </c:pt>
                <c:pt idx="5">
                  <c:v>21.014</c:v>
                </c:pt>
                <c:pt idx="6">
                  <c:v>20.85096774193548</c:v>
                </c:pt>
                <c:pt idx="7">
                  <c:v>20.75443548387097</c:v>
                </c:pt>
                <c:pt idx="8">
                  <c:v>20.04975</c:v>
                </c:pt>
                <c:pt idx="9">
                  <c:v>19.69258064516128</c:v>
                </c:pt>
                <c:pt idx="10">
                  <c:v>16.62500000000001</c:v>
                </c:pt>
                <c:pt idx="11">
                  <c:v>16.60354838709677</c:v>
                </c:pt>
              </c:numCache>
            </c:numRef>
          </c:val>
        </c:ser>
        <c:ser>
          <c:idx val="4"/>
          <c:order val="4"/>
          <c:tx>
            <c:strRef>
              <c:f>Sheet1!$P$44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Sheet1!$P$45:$P$56</c:f>
              <c:numCache>
                <c:formatCode>0.00</c:formatCode>
                <c:ptCount val="12"/>
                <c:pt idx="0">
                  <c:v>32.4041027264906</c:v>
                </c:pt>
                <c:pt idx="1">
                  <c:v>42.07066660618154</c:v>
                </c:pt>
                <c:pt idx="2">
                  <c:v>50.30694077064103</c:v>
                </c:pt>
                <c:pt idx="3">
                  <c:v>52.56895615856416</c:v>
                </c:pt>
                <c:pt idx="4">
                  <c:v>53.60763785075632</c:v>
                </c:pt>
                <c:pt idx="5">
                  <c:v>52.46416096982043</c:v>
                </c:pt>
                <c:pt idx="6">
                  <c:v>48.06419233073376</c:v>
                </c:pt>
                <c:pt idx="7">
                  <c:v>46.86123718648378</c:v>
                </c:pt>
                <c:pt idx="8">
                  <c:v>39.96686400832886</c:v>
                </c:pt>
                <c:pt idx="9">
                  <c:v>36.44945090871209</c:v>
                </c:pt>
                <c:pt idx="10">
                  <c:v>25.06263368284498</c:v>
                </c:pt>
                <c:pt idx="11">
                  <c:v>24.19670147073882</c:v>
                </c:pt>
              </c:numCache>
            </c:numRef>
          </c:val>
        </c:ser>
        <c:marker val="1"/>
        <c:axId val="547801480"/>
        <c:axId val="548220088"/>
      </c:lineChart>
      <c:catAx>
        <c:axId val="547801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548220088"/>
        <c:crosses val="autoZero"/>
        <c:auto val="1"/>
        <c:lblAlgn val="ctr"/>
        <c:lblOffset val="100"/>
      </c:catAx>
      <c:valAx>
        <c:axId val="548220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(MWh)</a:t>
                </a:r>
              </a:p>
            </c:rich>
          </c:tx>
          <c:layout/>
        </c:title>
        <c:numFmt formatCode="0.00" sourceLinked="1"/>
        <c:tickLblPos val="nextTo"/>
        <c:crossAx val="54780148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price annual </a:t>
            </a:r>
            <a:r>
              <a:rPr lang="en-US" sz="1400" dirty="0"/>
              <a:t>increase</a:t>
            </a:r>
          </a:p>
        </c:rich>
      </c:tx>
      <c:layout>
        <c:manualLayout>
          <c:xMode val="edge"/>
          <c:yMode val="edge"/>
          <c:x val="0.262647058823529"/>
          <c:y val="0.0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Sheet1!$M$1:$O$1</c:f>
              <c:strCache>
                <c:ptCount val="3"/>
                <c:pt idx="0">
                  <c:v>Pheonix, AZ</c:v>
                </c:pt>
                <c:pt idx="1">
                  <c:v>Raleigh, NC</c:v>
                </c:pt>
                <c:pt idx="2">
                  <c:v>Buffalo, NY</c:v>
                </c:pt>
              </c:strCache>
            </c:strRef>
          </c:cat>
          <c:val>
            <c:numRef>
              <c:f>Sheet1!$M$12:$O$12</c:f>
              <c:numCache>
                <c:formatCode>General</c:formatCode>
                <c:ptCount val="3"/>
                <c:pt idx="0">
                  <c:v>0.0371789862712191</c:v>
                </c:pt>
                <c:pt idx="1">
                  <c:v>0.0281367250919911</c:v>
                </c:pt>
                <c:pt idx="2">
                  <c:v>0.0422082026652421</c:v>
                </c:pt>
              </c:numCache>
            </c:numRef>
          </c:val>
        </c:ser>
        <c:axId val="547884280"/>
        <c:axId val="547430008"/>
      </c:barChart>
      <c:catAx>
        <c:axId val="547884280"/>
        <c:scaling>
          <c:orientation val="minMax"/>
        </c:scaling>
        <c:axPos val="b"/>
        <c:tickLblPos val="nextTo"/>
        <c:crossAx val="547430008"/>
        <c:crosses val="autoZero"/>
        <c:auto val="1"/>
        <c:lblAlgn val="ctr"/>
        <c:lblOffset val="100"/>
      </c:catAx>
      <c:valAx>
        <c:axId val="547430008"/>
        <c:scaling>
          <c:orientation val="minMax"/>
          <c:max val="0.043"/>
          <c:min val="0.022"/>
        </c:scaling>
        <c:axPos val="l"/>
        <c:majorGridlines/>
        <c:numFmt formatCode="0.00%" sourceLinked="0"/>
        <c:tickLblPos val="nextTo"/>
        <c:crossAx val="547884280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Recent</a:t>
            </a:r>
            <a:r>
              <a:rPr lang="en-US" baseline="0" dirty="0" smtClean="0"/>
              <a:t> 10 years </a:t>
            </a:r>
            <a:r>
              <a:rPr lang="en-US" dirty="0" smtClean="0"/>
              <a:t>Utility</a:t>
            </a:r>
            <a:r>
              <a:rPr lang="en-US" baseline="0" dirty="0" smtClean="0"/>
              <a:t> </a:t>
            </a:r>
            <a:r>
              <a:rPr lang="en-US" baseline="0" dirty="0"/>
              <a:t>price vs. </a:t>
            </a:r>
            <a:r>
              <a:rPr lang="en-US" baseline="0" dirty="0" smtClean="0"/>
              <a:t>time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081767679864476"/>
          <c:y val="0.184550761345062"/>
          <c:w val="0.705633857043854"/>
          <c:h val="0.709060197907238"/>
        </c:manualLayout>
      </c:layout>
      <c:scatterChart>
        <c:scatterStyle val="smoothMarker"/>
        <c:ser>
          <c:idx val="0"/>
          <c:order val="0"/>
          <c:tx>
            <c:strRef>
              <c:f>Sheet1!$M$1</c:f>
              <c:strCache>
                <c:ptCount val="1"/>
                <c:pt idx="0">
                  <c:v>Pheonix, AZ</c:v>
                </c:pt>
              </c:strCache>
            </c:strRef>
          </c:tx>
          <c:xVal>
            <c:numRef>
              <c:f>Sheet1!$L$2:$L$11</c:f>
              <c:numCache>
                <c:formatCode>General</c:formatCode>
                <c:ptCount val="1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</c:numCache>
            </c:numRef>
          </c:xVal>
          <c:yVal>
            <c:numRef>
              <c:f>Sheet1!$M$2:$M$11</c:f>
              <c:numCache>
                <c:formatCode>General</c:formatCode>
                <c:ptCount val="10"/>
                <c:pt idx="0">
                  <c:v>8.299048571131518</c:v>
                </c:pt>
                <c:pt idx="1">
                  <c:v>8.271426675148472</c:v>
                </c:pt>
                <c:pt idx="2">
                  <c:v>8.347448157130538</c:v>
                </c:pt>
                <c:pt idx="3">
                  <c:v>8.459806108790566</c:v>
                </c:pt>
                <c:pt idx="4">
                  <c:v>8.863889689655575</c:v>
                </c:pt>
                <c:pt idx="5">
                  <c:v>9.39754491198341</c:v>
                </c:pt>
                <c:pt idx="6">
                  <c:v>9.66</c:v>
                </c:pt>
                <c:pt idx="7">
                  <c:v>10.27</c:v>
                </c:pt>
                <c:pt idx="8">
                  <c:v>10.82</c:v>
                </c:pt>
                <c:pt idx="9">
                  <c:v>11.06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Raleigh, NC</c:v>
                </c:pt>
              </c:strCache>
            </c:strRef>
          </c:tx>
          <c:xVal>
            <c:numRef>
              <c:f>Sheet1!$L$2:$L$11</c:f>
              <c:numCache>
                <c:formatCode>General</c:formatCode>
                <c:ptCount val="1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</c:numCache>
            </c:numRef>
          </c:xVal>
          <c:yVal>
            <c:numRef>
              <c:f>Sheet1!$N$2:$N$11</c:f>
              <c:numCache>
                <c:formatCode>General</c:formatCode>
                <c:ptCount val="10"/>
                <c:pt idx="0">
                  <c:v>8.11659931850407</c:v>
                </c:pt>
                <c:pt idx="1">
                  <c:v>8.194593871190992</c:v>
                </c:pt>
                <c:pt idx="2">
                  <c:v>8.320886720432145</c:v>
                </c:pt>
                <c:pt idx="3">
                  <c:v>8.447852540093868</c:v>
                </c:pt>
                <c:pt idx="4">
                  <c:v>8.654670577596464</c:v>
                </c:pt>
                <c:pt idx="5">
                  <c:v>9.116476538248</c:v>
                </c:pt>
                <c:pt idx="6">
                  <c:v>9.4</c:v>
                </c:pt>
                <c:pt idx="7">
                  <c:v>9.52</c:v>
                </c:pt>
                <c:pt idx="8">
                  <c:v>9.870000000000002</c:v>
                </c:pt>
                <c:pt idx="9">
                  <c:v>10.13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Sheet1!$O$1</c:f>
              <c:strCache>
                <c:ptCount val="1"/>
                <c:pt idx="0">
                  <c:v>Buffalo, NY</c:v>
                </c:pt>
              </c:strCache>
            </c:strRef>
          </c:tx>
          <c:xVal>
            <c:numRef>
              <c:f>Sheet1!$L$2:$L$11</c:f>
              <c:numCache>
                <c:formatCode>General</c:formatCode>
                <c:ptCount val="1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</c:numCache>
            </c:numRef>
          </c:xVal>
          <c:yVal>
            <c:numRef>
              <c:f>Sheet1!$O$2:$O$11</c:f>
              <c:numCache>
                <c:formatCode>General</c:formatCode>
                <c:ptCount val="10"/>
                <c:pt idx="0">
                  <c:v>12.87126260672881</c:v>
                </c:pt>
                <c:pt idx="1">
                  <c:v>13.54910548521935</c:v>
                </c:pt>
                <c:pt idx="2">
                  <c:v>14.31069736626204</c:v>
                </c:pt>
                <c:pt idx="3">
                  <c:v>14.5414635838976</c:v>
                </c:pt>
                <c:pt idx="4">
                  <c:v>15.72251317707194</c:v>
                </c:pt>
                <c:pt idx="5">
                  <c:v>16.89389060578896</c:v>
                </c:pt>
                <c:pt idx="6">
                  <c:v>17.1</c:v>
                </c:pt>
                <c:pt idx="7">
                  <c:v>17.66</c:v>
                </c:pt>
                <c:pt idx="8">
                  <c:v>18.2</c:v>
                </c:pt>
                <c:pt idx="9">
                  <c:v>18.63</c:v>
                </c:pt>
              </c:numCache>
            </c:numRef>
          </c:yVal>
          <c:smooth val="1"/>
        </c:ser>
        <c:axId val="548329512"/>
        <c:axId val="548339368"/>
      </c:scatterChart>
      <c:valAx>
        <c:axId val="548329512"/>
        <c:scaling>
          <c:orientation val="minMax"/>
          <c:max val="2011.0"/>
          <c:min val="200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548339368"/>
        <c:crosses val="autoZero"/>
        <c:crossBetween val="midCat"/>
      </c:valAx>
      <c:valAx>
        <c:axId val="548339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Cents/KWh</a:t>
                </a:r>
              </a:p>
            </c:rich>
          </c:tx>
          <c:layout/>
        </c:title>
        <c:numFmt formatCode="General" sourceLinked="1"/>
        <c:tickLblPos val="nextTo"/>
        <c:crossAx val="54832951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Expected</a:t>
            </a:r>
            <a:r>
              <a:rPr lang="en-US" baseline="0" dirty="0" smtClean="0">
                <a:latin typeface="Calibri" pitchFamily="34" charset="0"/>
              </a:rPr>
              <a:t>  future u</a:t>
            </a:r>
            <a:r>
              <a:rPr lang="en-US" dirty="0" smtClean="0">
                <a:latin typeface="Calibri" pitchFamily="34" charset="0"/>
              </a:rPr>
              <a:t>tility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dirty="0">
                <a:latin typeface="Calibri" pitchFamily="34" charset="0"/>
              </a:rPr>
              <a:t>price vs. time</a:t>
            </a:r>
            <a:endParaRPr lang="en-US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23210047687701"/>
          <c:y val="0.027027027027027"/>
        </c:manualLayout>
      </c:layout>
      <c:overlay val="1"/>
    </c:title>
    <c:plotArea>
      <c:layout>
        <c:manualLayout>
          <c:layoutTarget val="inner"/>
          <c:xMode val="edge"/>
          <c:yMode val="edge"/>
          <c:x val="0.098454585782411"/>
          <c:y val="0.0495945945945946"/>
          <c:w val="0.703357731691989"/>
          <c:h val="0.814737532808399"/>
        </c:manualLayout>
      </c:layout>
      <c:scatterChart>
        <c:scatterStyle val="lineMarker"/>
        <c:ser>
          <c:idx val="0"/>
          <c:order val="0"/>
          <c:tx>
            <c:strRef>
              <c:f>Sheet1!$M$1</c:f>
              <c:strCache>
                <c:ptCount val="1"/>
                <c:pt idx="0">
                  <c:v>Pheonix, AZ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Sheet1!$L$12:$L$36</c:f>
              <c:numCache>
                <c:formatCode>General</c:formatCode>
                <c:ptCount val="2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  <c:pt idx="15">
                  <c:v>2026.0</c:v>
                </c:pt>
                <c:pt idx="16">
                  <c:v>2027.0</c:v>
                </c:pt>
                <c:pt idx="17">
                  <c:v>2028.0</c:v>
                </c:pt>
                <c:pt idx="18">
                  <c:v>2029.0</c:v>
                </c:pt>
                <c:pt idx="19">
                  <c:v>2030.0</c:v>
                </c:pt>
                <c:pt idx="20">
                  <c:v>2031.0</c:v>
                </c:pt>
                <c:pt idx="21">
                  <c:v>2032.0</c:v>
                </c:pt>
                <c:pt idx="22">
                  <c:v>2033.0</c:v>
                </c:pt>
                <c:pt idx="23">
                  <c:v>2034.0</c:v>
                </c:pt>
                <c:pt idx="24">
                  <c:v>2035.0</c:v>
                </c:pt>
              </c:numCache>
            </c:numRef>
          </c:xVal>
          <c:yVal>
            <c:numRef>
              <c:f>Sheet1!$M$12:$M$36</c:f>
              <c:numCache>
                <c:formatCode>General</c:formatCode>
                <c:ptCount val="25"/>
                <c:pt idx="0">
                  <c:v>11.46922</c:v>
                </c:pt>
                <c:pt idx="1">
                  <c:v>11.89358114</c:v>
                </c:pt>
                <c:pt idx="2">
                  <c:v>12.33364364218</c:v>
                </c:pt>
                <c:pt idx="3">
                  <c:v>12.78998845694066</c:v>
                </c:pt>
                <c:pt idx="4">
                  <c:v>13.26321802984746</c:v>
                </c:pt>
                <c:pt idx="5">
                  <c:v>13.75395709695181</c:v>
                </c:pt>
                <c:pt idx="6">
                  <c:v>14.26285350953903</c:v>
                </c:pt>
                <c:pt idx="7">
                  <c:v>14.79057908939197</c:v>
                </c:pt>
                <c:pt idx="8">
                  <c:v>15.33783051569948</c:v>
                </c:pt>
                <c:pt idx="9">
                  <c:v>15.90533024478036</c:v>
                </c:pt>
                <c:pt idx="10">
                  <c:v>16.49382746383722</c:v>
                </c:pt>
                <c:pt idx="11">
                  <c:v>17.1040990799992</c:v>
                </c:pt>
                <c:pt idx="12">
                  <c:v>17.73695074595917</c:v>
                </c:pt>
                <c:pt idx="13">
                  <c:v>18.39321792355966</c:v>
                </c:pt>
                <c:pt idx="14">
                  <c:v>19.07376698673133</c:v>
                </c:pt>
                <c:pt idx="15">
                  <c:v>19.77949636524043</c:v>
                </c:pt>
                <c:pt idx="16">
                  <c:v>20.51133773075432</c:v>
                </c:pt>
                <c:pt idx="17">
                  <c:v>21.27025722679222</c:v>
                </c:pt>
                <c:pt idx="18">
                  <c:v>22.05725674418354</c:v>
                </c:pt>
                <c:pt idx="19">
                  <c:v>22.87337524371832</c:v>
                </c:pt>
                <c:pt idx="20">
                  <c:v>23.7196901277359</c:v>
                </c:pt>
                <c:pt idx="21">
                  <c:v>24.59731866246213</c:v>
                </c:pt>
                <c:pt idx="22">
                  <c:v>25.50741945297322</c:v>
                </c:pt>
                <c:pt idx="23">
                  <c:v>26.4511939727332</c:v>
                </c:pt>
                <c:pt idx="24">
                  <c:v>27.42988814972436</c:v>
                </c:pt>
              </c:numCache>
            </c:numRef>
          </c:yVal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Raleigh, NC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Sheet1!$L$12:$L$36</c:f>
              <c:numCache>
                <c:formatCode>General</c:formatCode>
                <c:ptCount val="2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  <c:pt idx="15">
                  <c:v>2026.0</c:v>
                </c:pt>
                <c:pt idx="16">
                  <c:v>2027.0</c:v>
                </c:pt>
                <c:pt idx="17">
                  <c:v>2028.0</c:v>
                </c:pt>
                <c:pt idx="18">
                  <c:v>2029.0</c:v>
                </c:pt>
                <c:pt idx="19">
                  <c:v>2030.0</c:v>
                </c:pt>
                <c:pt idx="20">
                  <c:v>2031.0</c:v>
                </c:pt>
                <c:pt idx="21">
                  <c:v>2032.0</c:v>
                </c:pt>
                <c:pt idx="22">
                  <c:v>2033.0</c:v>
                </c:pt>
                <c:pt idx="23">
                  <c:v>2034.0</c:v>
                </c:pt>
                <c:pt idx="24">
                  <c:v>2035.0</c:v>
                </c:pt>
              </c:numCache>
            </c:numRef>
          </c:xVal>
          <c:yVal>
            <c:numRef>
              <c:f>Sheet1!$N$12:$N$36</c:f>
              <c:numCache>
                <c:formatCode>General</c:formatCode>
                <c:ptCount val="25"/>
                <c:pt idx="0">
                  <c:v>10.414653</c:v>
                </c:pt>
                <c:pt idx="1">
                  <c:v>10.7073047493</c:v>
                </c:pt>
                <c:pt idx="2">
                  <c:v>11.00818001275533</c:v>
                </c:pt>
                <c:pt idx="3">
                  <c:v>11.31750987111376</c:v>
                </c:pt>
                <c:pt idx="4">
                  <c:v>11.63553189849205</c:v>
                </c:pt>
                <c:pt idx="5">
                  <c:v>11.96249034483968</c:v>
                </c:pt>
                <c:pt idx="6">
                  <c:v>12.29863632352967</c:v>
                </c:pt>
                <c:pt idx="7">
                  <c:v>12.64422800422085</c:v>
                </c:pt>
                <c:pt idx="8">
                  <c:v>12.99953081113947</c:v>
                </c:pt>
                <c:pt idx="9">
                  <c:v>13.36481762693248</c:v>
                </c:pt>
                <c:pt idx="10">
                  <c:v>13.74036900224929</c:v>
                </c:pt>
                <c:pt idx="11">
                  <c:v>14.12647337121249</c:v>
                </c:pt>
                <c:pt idx="12">
                  <c:v>14.52342727294357</c:v>
                </c:pt>
                <c:pt idx="13">
                  <c:v>14.93153557931328</c:v>
                </c:pt>
                <c:pt idx="14">
                  <c:v>15.35111172909198</c:v>
                </c:pt>
                <c:pt idx="15">
                  <c:v>15.78247796867947</c:v>
                </c:pt>
                <c:pt idx="16">
                  <c:v>16.22596559959936</c:v>
                </c:pt>
                <c:pt idx="17">
                  <c:v>16.6819152329481</c:v>
                </c:pt>
                <c:pt idx="18">
                  <c:v>17.15067705099394</c:v>
                </c:pt>
                <c:pt idx="19">
                  <c:v>17.63261107612687</c:v>
                </c:pt>
                <c:pt idx="20">
                  <c:v>18.12808744736603</c:v>
                </c:pt>
                <c:pt idx="21">
                  <c:v>18.63748670463702</c:v>
                </c:pt>
                <c:pt idx="22">
                  <c:v>19.16120008103732</c:v>
                </c:pt>
                <c:pt idx="23">
                  <c:v>19.69962980331447</c:v>
                </c:pt>
                <c:pt idx="24">
                  <c:v>20.2531894007876</c:v>
                </c:pt>
              </c:numCache>
            </c:numRef>
          </c:yVal>
        </c:ser>
        <c:ser>
          <c:idx val="2"/>
          <c:order val="2"/>
          <c:tx>
            <c:strRef>
              <c:f>Sheet1!$O$1</c:f>
              <c:strCache>
                <c:ptCount val="1"/>
                <c:pt idx="0">
                  <c:v>Buffalo, NY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Sheet1!$L$12:$L$36</c:f>
              <c:numCache>
                <c:formatCode>General</c:formatCode>
                <c:ptCount val="2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  <c:pt idx="15">
                  <c:v>2026.0</c:v>
                </c:pt>
                <c:pt idx="16">
                  <c:v>2027.0</c:v>
                </c:pt>
                <c:pt idx="17">
                  <c:v>2028.0</c:v>
                </c:pt>
                <c:pt idx="18">
                  <c:v>2029.0</c:v>
                </c:pt>
                <c:pt idx="19">
                  <c:v>2030.0</c:v>
                </c:pt>
                <c:pt idx="20">
                  <c:v>2031.0</c:v>
                </c:pt>
                <c:pt idx="21">
                  <c:v>2032.0</c:v>
                </c:pt>
                <c:pt idx="22">
                  <c:v>2033.0</c:v>
                </c:pt>
                <c:pt idx="23">
                  <c:v>2034.0</c:v>
                </c:pt>
                <c:pt idx="24">
                  <c:v>2035.0</c:v>
                </c:pt>
              </c:numCache>
            </c:numRef>
          </c:xVal>
          <c:yVal>
            <c:numRef>
              <c:f>Sheet1!$O$12:$O$36</c:f>
              <c:numCache>
                <c:formatCode>General</c:formatCode>
                <c:ptCount val="25"/>
                <c:pt idx="0">
                  <c:v>19.41246</c:v>
                </c:pt>
                <c:pt idx="1">
                  <c:v>20.22778332</c:v>
                </c:pt>
                <c:pt idx="2">
                  <c:v>21.07735021944</c:v>
                </c:pt>
                <c:pt idx="3">
                  <c:v>21.96259892865648</c:v>
                </c:pt>
                <c:pt idx="4">
                  <c:v>22.88502808366005</c:v>
                </c:pt>
                <c:pt idx="5">
                  <c:v>23.84619926317377</c:v>
                </c:pt>
                <c:pt idx="6">
                  <c:v>24.84773963222704</c:v>
                </c:pt>
                <c:pt idx="7">
                  <c:v>25.89134469678061</c:v>
                </c:pt>
                <c:pt idx="8">
                  <c:v>26.9787811740454</c:v>
                </c:pt>
                <c:pt idx="9">
                  <c:v>28.11188998335531</c:v>
                </c:pt>
                <c:pt idx="10">
                  <c:v>29.29258936265623</c:v>
                </c:pt>
                <c:pt idx="11">
                  <c:v>30.5228781158878</c:v>
                </c:pt>
                <c:pt idx="12">
                  <c:v>31.8048389967551</c:v>
                </c:pt>
                <c:pt idx="13">
                  <c:v>33.1406422346188</c:v>
                </c:pt>
                <c:pt idx="14">
                  <c:v>34.5325492084728</c:v>
                </c:pt>
                <c:pt idx="15">
                  <c:v>35.98291627522865</c:v>
                </c:pt>
                <c:pt idx="16">
                  <c:v>37.49419875878825</c:v>
                </c:pt>
                <c:pt idx="17">
                  <c:v>39.06895510665736</c:v>
                </c:pt>
                <c:pt idx="18">
                  <c:v>40.70985122113697</c:v>
                </c:pt>
                <c:pt idx="19">
                  <c:v>42.41966497242471</c:v>
                </c:pt>
                <c:pt idx="20">
                  <c:v>44.20129090126652</c:v>
                </c:pt>
                <c:pt idx="21">
                  <c:v>46.05774511911976</c:v>
                </c:pt>
                <c:pt idx="22">
                  <c:v>47.9921704141228</c:v>
                </c:pt>
                <c:pt idx="23">
                  <c:v>50.00784157151591</c:v>
                </c:pt>
                <c:pt idx="24">
                  <c:v>52.10817091751962</c:v>
                </c:pt>
              </c:numCache>
            </c:numRef>
          </c:yVal>
        </c:ser>
        <c:axId val="505763944"/>
        <c:axId val="506394616"/>
      </c:scatterChart>
      <c:valAx>
        <c:axId val="505763944"/>
        <c:scaling>
          <c:orientation val="minMax"/>
          <c:max val="2036.0"/>
          <c:min val="201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numFmt formatCode="General" sourceLinked="1"/>
        <c:tickLblPos val="nextTo"/>
        <c:crossAx val="506394616"/>
        <c:crosses val="autoZero"/>
        <c:crossBetween val="midCat"/>
      </c:valAx>
      <c:valAx>
        <c:axId val="506394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Cents/KWh</a:t>
                </a:r>
              </a:p>
            </c:rich>
          </c:tx>
          <c:layout>
            <c:manualLayout>
              <c:xMode val="edge"/>
              <c:yMode val="edge"/>
              <c:x val="0.0164319248826291"/>
              <c:y val="0.350611832304746"/>
            </c:manualLayout>
          </c:layout>
        </c:title>
        <c:numFmt formatCode="General" sourceLinked="1"/>
        <c:tickLblPos val="nextTo"/>
        <c:crossAx val="505763944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FiT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Sheet1!$M$1:$O$1</c:f>
              <c:strCache>
                <c:ptCount val="3"/>
                <c:pt idx="0">
                  <c:v>Pheonix, AZ</c:v>
                </c:pt>
                <c:pt idx="1">
                  <c:v>Raleigh, NC</c:v>
                </c:pt>
                <c:pt idx="2">
                  <c:v>Buffalo, NY</c:v>
                </c:pt>
              </c:strCache>
            </c:strRef>
          </c:cat>
          <c:val>
            <c:numRef>
              <c:f>Sheet1!$M$37:$O$37</c:f>
              <c:numCache>
                <c:formatCode>General</c:formatCode>
                <c:ptCount val="3"/>
                <c:pt idx="0">
                  <c:v>6.0</c:v>
                </c:pt>
                <c:pt idx="1">
                  <c:v>8.0</c:v>
                </c:pt>
                <c:pt idx="2">
                  <c:v>5.0</c:v>
                </c:pt>
              </c:numCache>
            </c:numRef>
          </c:val>
        </c:ser>
        <c:axId val="548230104"/>
        <c:axId val="548203176"/>
      </c:barChart>
      <c:catAx>
        <c:axId val="548230104"/>
        <c:scaling>
          <c:orientation val="minMax"/>
        </c:scaling>
        <c:axPos val="b"/>
        <c:tickLblPos val="nextTo"/>
        <c:crossAx val="548203176"/>
        <c:crosses val="autoZero"/>
        <c:auto val="1"/>
        <c:lblAlgn val="ctr"/>
        <c:lblOffset val="100"/>
      </c:catAx>
      <c:valAx>
        <c:axId val="548203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Cents/KWh</a:t>
                </a:r>
              </a:p>
            </c:rich>
          </c:tx>
          <c:layout/>
        </c:title>
        <c:numFmt formatCode="General" sourceLinked="1"/>
        <c:tickLblPos val="nextTo"/>
        <c:crossAx val="548230104"/>
        <c:crosses val="autoZero"/>
        <c:crossBetween val="between"/>
      </c:valAx>
    </c:plotArea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Capital</a:t>
            </a:r>
            <a:r>
              <a:rPr lang="en-US" baseline="0"/>
              <a:t> Cost For BP Panel @ Pheonix</a:t>
            </a:r>
            <a:endParaRPr lang="en-US"/>
          </a:p>
        </c:rich>
      </c:tx>
      <c:layout/>
      <c:overlay val="1"/>
    </c:title>
    <c:plotArea>
      <c:layout/>
      <c:pieChart>
        <c:varyColors val="1"/>
        <c:ser>
          <c:idx val="0"/>
          <c:order val="0"/>
          <c:cat>
            <c:strRef>
              <c:f>PHFS!$K$35:$K$39</c:f>
              <c:strCache>
                <c:ptCount val="5"/>
                <c:pt idx="0">
                  <c:v>Landuse</c:v>
                </c:pt>
                <c:pt idx="1">
                  <c:v>PV Panel</c:v>
                </c:pt>
                <c:pt idx="2">
                  <c:v>Storage system</c:v>
                </c:pt>
                <c:pt idx="3">
                  <c:v>installation&amp; construction</c:v>
                </c:pt>
                <c:pt idx="4">
                  <c:v>other</c:v>
                </c:pt>
              </c:strCache>
            </c:strRef>
          </c:cat>
          <c:val>
            <c:numRef>
              <c:f>PHFS!$L$35:$L$39</c:f>
              <c:numCache>
                <c:formatCode>General</c:formatCode>
                <c:ptCount val="5"/>
                <c:pt idx="0">
                  <c:v>1.0820025E6</c:v>
                </c:pt>
                <c:pt idx="1">
                  <c:v>1.19119E7</c:v>
                </c:pt>
                <c:pt idx="2">
                  <c:v>2.54E6</c:v>
                </c:pt>
                <c:pt idx="3">
                  <c:v>530000.0</c:v>
                </c:pt>
                <c:pt idx="4">
                  <c:v>1.5E6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3067454068241"/>
          <c:y val="0.145283301242068"/>
          <c:w val="0.233599212598425"/>
          <c:h val="0.824808468460112"/>
        </c:manualLayout>
      </c:layout>
    </c:legend>
    <c:plotVisOnly val="1"/>
    <c:dispBlanksAs val="zero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NPV vs. Time @</a:t>
            </a:r>
            <a:r>
              <a:rPr lang="en-US" baseline="0"/>
              <a:t> Phoenix</a:t>
            </a:r>
            <a:endParaRPr lang="en-US"/>
          </a:p>
        </c:rich>
      </c:tx>
      <c:layout>
        <c:manualLayout>
          <c:xMode val="edge"/>
          <c:yMode val="edge"/>
          <c:x val="0.277391853796053"/>
          <c:y val="0.0333333333333333"/>
        </c:manualLayout>
      </c:layout>
      <c:overlay val="1"/>
    </c:title>
    <c:plotArea>
      <c:layout>
        <c:manualLayout>
          <c:layoutTarget val="inner"/>
          <c:xMode val="edge"/>
          <c:yMode val="edge"/>
          <c:x val="0.168736443321943"/>
          <c:y val="0.0616806649168854"/>
          <c:w val="0.774269548853563"/>
          <c:h val="0.870891483392162"/>
        </c:manualLayout>
      </c:layout>
      <c:scatterChart>
        <c:scatterStyle val="smoothMarker"/>
        <c:ser>
          <c:idx val="0"/>
          <c:order val="0"/>
          <c:tx>
            <c:v>No Benefit</c:v>
          </c:tx>
          <c:marker>
            <c:symbol val="none"/>
          </c:marker>
          <c:xVal>
            <c:numRef>
              <c:f>PHBP!$A$2:$A$27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PHBP!$J$2:$J$27</c:f>
              <c:numCache>
                <c:formatCode>General</c:formatCode>
                <c:ptCount val="26"/>
                <c:pt idx="0">
                  <c:v>-1.7560102E7</c:v>
                </c:pt>
                <c:pt idx="1">
                  <c:v>-1.6542420680381E7</c:v>
                </c:pt>
                <c:pt idx="2">
                  <c:v>-1.55237473879844E7</c:v>
                </c:pt>
                <c:pt idx="3">
                  <c:v>-1.45047416346988E7</c:v>
                </c:pt>
                <c:pt idx="4">
                  <c:v>-1.34860239465357E7</c:v>
                </c:pt>
                <c:pt idx="5">
                  <c:v>-1.24681778139549E7</c:v>
                </c:pt>
                <c:pt idx="6">
                  <c:v>-1.14517515481541E7</c:v>
                </c:pt>
                <c:pt idx="7">
                  <c:v>-1.0437260047817E7</c:v>
                </c:pt>
                <c:pt idx="8">
                  <c:v>-9.4251864805964E6</c:v>
                </c:pt>
                <c:pt idx="9">
                  <c:v>-8.41598388340806E6</c:v>
                </c:pt>
                <c:pt idx="10">
                  <c:v>-7.41007668541394E6</c:v>
                </c:pt>
                <c:pt idx="11">
                  <c:v>-6.40786215739088E6</c:v>
                </c:pt>
                <c:pt idx="12">
                  <c:v>-5.40971179100338E6</c:v>
                </c:pt>
                <c:pt idx="13">
                  <c:v>-4.41597261133173E6</c:v>
                </c:pt>
                <c:pt idx="14">
                  <c:v>-3.42696842584705E6</c:v>
                </c:pt>
                <c:pt idx="15">
                  <c:v>-2.44300101287252E6</c:v>
                </c:pt>
                <c:pt idx="16">
                  <c:v>-1.4643512524254E6</c:v>
                </c:pt>
                <c:pt idx="17">
                  <c:v>-491280.2021961621</c:v>
                </c:pt>
                <c:pt idx="18">
                  <c:v>475969.8787100982</c:v>
                </c:pt>
                <c:pt idx="19">
                  <c:v>1.43717455577008E6</c:v>
                </c:pt>
                <c:pt idx="20">
                  <c:v>2.39212629239589E6</c:v>
                </c:pt>
                <c:pt idx="21">
                  <c:v>3.34063356837856E6</c:v>
                </c:pt>
                <c:pt idx="22">
                  <c:v>4.28252004126255E6</c:v>
                </c:pt>
                <c:pt idx="23">
                  <c:v>5.21762374859486E6</c:v>
                </c:pt>
                <c:pt idx="24">
                  <c:v>6.14579634909102E6</c:v>
                </c:pt>
                <c:pt idx="25">
                  <c:v>7.06690240085302E6</c:v>
                </c:pt>
              </c:numCache>
            </c:numRef>
          </c:yVal>
          <c:smooth val="1"/>
        </c:ser>
        <c:ser>
          <c:idx val="1"/>
          <c:order val="1"/>
          <c:tx>
            <c:v>10 years incentive</c:v>
          </c:tx>
          <c:marker>
            <c:symbol val="none"/>
          </c:marker>
          <c:xVal>
            <c:numRef>
              <c:f>PHBP!$A$2:$A$27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PHBP!$K$2:$K$27</c:f>
              <c:numCache>
                <c:formatCode>General</c:formatCode>
                <c:ptCount val="26"/>
                <c:pt idx="0">
                  <c:v>-1.7560102E7</c:v>
                </c:pt>
                <c:pt idx="1">
                  <c:v>-1.60529730613333E7</c:v>
                </c:pt>
                <c:pt idx="2">
                  <c:v>-1.45681591793676E7</c:v>
                </c:pt>
                <c:pt idx="3">
                  <c:v>-1.31607029347743E7</c:v>
                </c:pt>
                <c:pt idx="4">
                  <c:v>-1.17720323977469E7</c:v>
                </c:pt>
                <c:pt idx="5">
                  <c:v>-1.04521839395625E7</c:v>
                </c:pt>
                <c:pt idx="6">
                  <c:v>-9.1481364112821E6</c:v>
                </c:pt>
                <c:pt idx="7">
                  <c:v>-7.95102823635471E6</c:v>
                </c:pt>
                <c:pt idx="8">
                  <c:v>-6.76503402666722E6</c:v>
                </c:pt>
                <c:pt idx="9">
                  <c:v>-5.67301207592322E6</c:v>
                </c:pt>
                <c:pt idx="10">
                  <c:v>-4.58822930311418E6</c:v>
                </c:pt>
                <c:pt idx="11">
                  <c:v>-3.58601477509112E6</c:v>
                </c:pt>
                <c:pt idx="12">
                  <c:v>-2.58786440870362E6</c:v>
                </c:pt>
                <c:pt idx="13">
                  <c:v>-1.59412522903198E6</c:v>
                </c:pt>
                <c:pt idx="14">
                  <c:v>-605121.043547295</c:v>
                </c:pt>
                <c:pt idx="15">
                  <c:v>378846.3694272302</c:v>
                </c:pt>
                <c:pt idx="16">
                  <c:v>1.35749612987435E6</c:v>
                </c:pt>
                <c:pt idx="17">
                  <c:v>2.3305671801036E6</c:v>
                </c:pt>
                <c:pt idx="18">
                  <c:v>3.29781726100986E6</c:v>
                </c:pt>
                <c:pt idx="19">
                  <c:v>4.25902193806984E6</c:v>
                </c:pt>
                <c:pt idx="20">
                  <c:v>5.21397367469564E6</c:v>
                </c:pt>
                <c:pt idx="21">
                  <c:v>6.16248095067832E6</c:v>
                </c:pt>
                <c:pt idx="22">
                  <c:v>7.10436742356231E6</c:v>
                </c:pt>
                <c:pt idx="23">
                  <c:v>8.03947113089461E6</c:v>
                </c:pt>
                <c:pt idx="24">
                  <c:v>8.96764373139078E6</c:v>
                </c:pt>
                <c:pt idx="25">
                  <c:v>9.88874978315278E6</c:v>
                </c:pt>
              </c:numCache>
            </c:numRef>
          </c:yVal>
          <c:smooth val="1"/>
        </c:ser>
        <c:ser>
          <c:idx val="2"/>
          <c:order val="2"/>
          <c:tx>
            <c:v>10 years+FiT</c:v>
          </c:tx>
          <c:marker>
            <c:symbol val="none"/>
          </c:marker>
          <c:xVal>
            <c:numRef>
              <c:f>PHBP!$A$2:$A$27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PHBP!$L$2:$L$27</c:f>
              <c:numCache>
                <c:formatCode>General</c:formatCode>
                <c:ptCount val="26"/>
                <c:pt idx="0">
                  <c:v>-1.7560102E7</c:v>
                </c:pt>
                <c:pt idx="1">
                  <c:v>-1.56858873470476E7</c:v>
                </c:pt>
                <c:pt idx="2">
                  <c:v>-1.3851468022905E7</c:v>
                </c:pt>
                <c:pt idx="3">
                  <c:v>-1.21110542143338E7</c:v>
                </c:pt>
                <c:pt idx="4">
                  <c:v>-1.04052812354225E7</c:v>
                </c:pt>
                <c:pt idx="5">
                  <c:v>-8.78343045163454E6</c:v>
                </c:pt>
                <c:pt idx="6">
                  <c:v>-7.19176166087452E6</c:v>
                </c:pt>
                <c:pt idx="7">
                  <c:v>-5.7207284740618E6</c:v>
                </c:pt>
                <c:pt idx="8">
                  <c:v>-4.27385330067396E6</c:v>
                </c:pt>
                <c:pt idx="9">
                  <c:v>-2.93337328926298E6</c:v>
                </c:pt>
                <c:pt idx="10">
                  <c:v>-1.61196379200919E6</c:v>
                </c:pt>
                <c:pt idx="11">
                  <c:v>-384390.4788006468</c:v>
                </c:pt>
                <c:pt idx="12">
                  <c:v>828387.3020492122</c:v>
                </c:pt>
                <c:pt idx="13">
                  <c:v>2.02653354311358E6</c:v>
                </c:pt>
                <c:pt idx="14">
                  <c:v>3.21021112040086E6</c:v>
                </c:pt>
                <c:pt idx="15">
                  <c:v>4.37958176366357E6</c:v>
                </c:pt>
                <c:pt idx="16">
                  <c:v>5.53480602914705E6</c:v>
                </c:pt>
                <c:pt idx="17">
                  <c:v>6.67604327464903E6</c:v>
                </c:pt>
                <c:pt idx="18">
                  <c:v>7.80345163676741E6</c:v>
                </c:pt>
                <c:pt idx="19">
                  <c:v>8.9171880102199E6</c:v>
                </c:pt>
                <c:pt idx="20">
                  <c:v>1.00174080291243E7</c:v>
                </c:pt>
                <c:pt idx="21">
                  <c:v>1.11042660501342E7</c:v>
                </c:pt>
                <c:pt idx="22">
                  <c:v>1.21779151373298E7</c:v>
                </c:pt>
                <c:pt idx="23">
                  <c:v>1.32385070487684E7</c:v>
                </c:pt>
                <c:pt idx="24">
                  <c:v>1.42861922246039E7</c:v>
                </c:pt>
                <c:pt idx="25">
                  <c:v>1.53211197766891E7</c:v>
                </c:pt>
              </c:numCache>
            </c:numRef>
          </c:yVal>
          <c:smooth val="1"/>
        </c:ser>
        <c:axId val="514283256"/>
        <c:axId val="547160856"/>
      </c:scatterChart>
      <c:valAx>
        <c:axId val="514283256"/>
        <c:scaling>
          <c:orientation val="minMax"/>
        </c:scaling>
        <c:axPos val="b"/>
        <c:numFmt formatCode="General" sourceLinked="1"/>
        <c:tickLblPos val="nextTo"/>
        <c:crossAx val="547160856"/>
        <c:crosses val="autoZero"/>
        <c:crossBetween val="midCat"/>
      </c:valAx>
      <c:valAx>
        <c:axId val="547160856"/>
        <c:scaling>
          <c:orientation val="minMax"/>
          <c:max val="2.0E7"/>
          <c:min val="-2.0E7"/>
        </c:scaling>
        <c:axPos val="l"/>
        <c:majorGridlines/>
        <c:numFmt formatCode="&quot;$&quot;#,##0.00" sourceLinked="0"/>
        <c:tickLblPos val="nextTo"/>
        <c:crossAx val="514283256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31202488577817"/>
          <c:y val="0.599308836395451"/>
          <c:w val="0.319414795372801"/>
          <c:h val="0.30138188976378"/>
        </c:manualLayout>
      </c:layout>
    </c:legend>
    <c:plotVisOnly val="1"/>
    <c:dispBlanksAs val="gap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NPV vs. Time @ Raleigh</a:t>
            </a:r>
          </a:p>
        </c:rich>
      </c:tx>
      <c:layout>
        <c:manualLayout>
          <c:xMode val="edge"/>
          <c:yMode val="edge"/>
          <c:x val="0.248555555555556"/>
          <c:y val="0.0555555555555555"/>
        </c:manualLayout>
      </c:layout>
      <c:overlay val="1"/>
    </c:title>
    <c:plotArea>
      <c:layout>
        <c:manualLayout>
          <c:layoutTarget val="inner"/>
          <c:xMode val="edge"/>
          <c:yMode val="edge"/>
          <c:x val="0.166433070866142"/>
          <c:y val="0.0791783318751823"/>
          <c:w val="0.767051837270341"/>
          <c:h val="0.725902595508895"/>
        </c:manualLayout>
      </c:layout>
      <c:scatterChart>
        <c:scatterStyle val="smoothMarker"/>
        <c:ser>
          <c:idx val="0"/>
          <c:order val="0"/>
          <c:tx>
            <c:v>No Benefit</c:v>
          </c:tx>
          <c:marker>
            <c:symbol val="none"/>
          </c:marker>
          <c:xVal>
            <c:numRef>
              <c:f>RaleighBP!$A$2:$A$27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RaleighBP!$J$2:$J$27</c:f>
              <c:numCache>
                <c:formatCode>General</c:formatCode>
                <c:ptCount val="26"/>
                <c:pt idx="0">
                  <c:v>-2.0362902E7</c:v>
                </c:pt>
                <c:pt idx="1">
                  <c:v>-1.95484763082214E7</c:v>
                </c:pt>
                <c:pt idx="2">
                  <c:v>-1.87407147604632E7</c:v>
                </c:pt>
                <c:pt idx="3">
                  <c:v>-1.7939969906911E7</c:v>
                </c:pt>
                <c:pt idx="4">
                  <c:v>-1.71465635376471E7</c:v>
                </c:pt>
                <c:pt idx="5">
                  <c:v>-1.63607884388332E7</c:v>
                </c:pt>
                <c:pt idx="6">
                  <c:v>-1.55829100591874E7</c:v>
                </c:pt>
                <c:pt idx="7">
                  <c:v>-1.48131680911539E7</c:v>
                </c:pt>
                <c:pt idx="8">
                  <c:v>-1.40517779709512E7</c:v>
                </c:pt>
                <c:pt idx="9">
                  <c:v>-1.32989323014845E7</c:v>
                </c:pt>
                <c:pt idx="10">
                  <c:v>-1.25548022019134E7</c:v>
                </c:pt>
                <c:pt idx="11">
                  <c:v>-1.18195385874839E7</c:v>
                </c:pt>
                <c:pt idx="12">
                  <c:v>-1.10932733830606E7</c:v>
                </c:pt>
                <c:pt idx="13">
                  <c:v>-1.03761206736271E7</c:v>
                </c:pt>
                <c:pt idx="14">
                  <c:v>-9.66817779486566E6</c:v>
                </c:pt>
                <c:pt idx="15">
                  <c:v>-8.96952636677638E6</c:v>
                </c:pt>
                <c:pt idx="16">
                  <c:v>-8.28023327315407E6</c:v>
                </c:pt>
                <c:pt idx="17">
                  <c:v>-7.60035158960254E6</c:v>
                </c:pt>
                <c:pt idx="18">
                  <c:v>-6.92992146263807E6</c:v>
                </c:pt>
                <c:pt idx="19">
                  <c:v>-6.26897094230961E6</c:v>
                </c:pt>
                <c:pt idx="20">
                  <c:v>-5.61751677064531E6</c:v>
                </c:pt>
                <c:pt idx="21">
                  <c:v>-4.9755651281235E6</c:v>
                </c:pt>
                <c:pt idx="22">
                  <c:v>-4.34311234025922E6</c:v>
                </c:pt>
                <c:pt idx="23">
                  <c:v>-3.72014554629623E6</c:v>
                </c:pt>
                <c:pt idx="24">
                  <c:v>-3.1066433318972E6</c:v>
                </c:pt>
                <c:pt idx="25">
                  <c:v>-2.50257632763375E6</c:v>
                </c:pt>
              </c:numCache>
            </c:numRef>
          </c:yVal>
          <c:smooth val="1"/>
        </c:ser>
        <c:ser>
          <c:idx val="1"/>
          <c:order val="1"/>
          <c:tx>
            <c:v>10 year incentive</c:v>
          </c:tx>
          <c:marker>
            <c:symbol val="none"/>
          </c:marker>
          <c:xVal>
            <c:numRef>
              <c:f>RaleighBP!$A$2:$A$27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RaleighBP!$K$2:$K$27</c:f>
              <c:numCache>
                <c:formatCode>General</c:formatCode>
                <c:ptCount val="26"/>
                <c:pt idx="0">
                  <c:v>-2.0362902E7</c:v>
                </c:pt>
                <c:pt idx="1">
                  <c:v>-1.90875334510786E7</c:v>
                </c:pt>
                <c:pt idx="2">
                  <c:v>-1.78407787060414E7</c:v>
                </c:pt>
                <c:pt idx="3">
                  <c:v>-1.66742061880902E7</c:v>
                </c:pt>
                <c:pt idx="4">
                  <c:v>-1.55323925193985E7</c:v>
                </c:pt>
                <c:pt idx="5">
                  <c:v>-1.44148009449392E7</c:v>
                </c:pt>
                <c:pt idx="6">
                  <c:v>-1.34563421703844E7</c:v>
                </c:pt>
                <c:pt idx="7">
                  <c:v>-1.2514618873866E7</c:v>
                </c:pt>
                <c:pt idx="8">
                  <c:v>-1.16713328829562E7</c:v>
                </c:pt>
                <c:pt idx="9">
                  <c:v>-1.08404911461495E7</c:v>
                </c:pt>
                <c:pt idx="10">
                  <c:v>-1.00963610465783E7</c:v>
                </c:pt>
                <c:pt idx="11">
                  <c:v>-9.36109743214882E6</c:v>
                </c:pt>
                <c:pt idx="12">
                  <c:v>-8.63483222772555E6</c:v>
                </c:pt>
                <c:pt idx="13">
                  <c:v>-7.91767951829209E6</c:v>
                </c:pt>
                <c:pt idx="14">
                  <c:v>-7.20973663953061E6</c:v>
                </c:pt>
                <c:pt idx="15">
                  <c:v>-6.51108521144133E6</c:v>
                </c:pt>
                <c:pt idx="16">
                  <c:v>-5.82179211781902E6</c:v>
                </c:pt>
                <c:pt idx="17">
                  <c:v>-5.14191043426749E6</c:v>
                </c:pt>
                <c:pt idx="18">
                  <c:v>-4.47148030730302E6</c:v>
                </c:pt>
                <c:pt idx="19">
                  <c:v>-3.81052978697456E6</c:v>
                </c:pt>
                <c:pt idx="20">
                  <c:v>-3.15907561531025E6</c:v>
                </c:pt>
                <c:pt idx="21">
                  <c:v>-2.51712397278844E6</c:v>
                </c:pt>
                <c:pt idx="22">
                  <c:v>-1.88467118492417E6</c:v>
                </c:pt>
                <c:pt idx="23">
                  <c:v>-1.26170439096117E6</c:v>
                </c:pt>
                <c:pt idx="24">
                  <c:v>-648202.1765621453</c:v>
                </c:pt>
                <c:pt idx="25">
                  <c:v>-44135.17229870334</c:v>
                </c:pt>
              </c:numCache>
            </c:numRef>
          </c:yVal>
          <c:smooth val="1"/>
        </c:ser>
        <c:ser>
          <c:idx val="2"/>
          <c:order val="2"/>
          <c:tx>
            <c:v>10 year +FiT</c:v>
          </c:tx>
          <c:marker>
            <c:symbol val="none"/>
          </c:marker>
          <c:xVal>
            <c:numRef>
              <c:f>RaleighBP!$A$2:$A$27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RaleighBP!$L$2:$L$27</c:f>
              <c:numCache>
                <c:formatCode>General</c:formatCode>
                <c:ptCount val="26"/>
                <c:pt idx="0">
                  <c:v>-2.0362902E7</c:v>
                </c:pt>
                <c:pt idx="1">
                  <c:v>-1.86265905939357E7</c:v>
                </c:pt>
                <c:pt idx="2">
                  <c:v>-1.69408426516197E7</c:v>
                </c:pt>
                <c:pt idx="3">
                  <c:v>-1.53561813743551E7</c:v>
                </c:pt>
                <c:pt idx="4">
                  <c:v>-1.3816187934889E7</c:v>
                </c:pt>
                <c:pt idx="5">
                  <c:v>-1.23193775311206E7</c:v>
                </c:pt>
                <c:pt idx="6">
                  <c:v>-1.09997579667476E7</c:v>
                </c:pt>
                <c:pt idx="7">
                  <c:v>-9.71407201325951E6</c:v>
                </c:pt>
                <c:pt idx="8">
                  <c:v>-8.54320253952146E6</c:v>
                </c:pt>
                <c:pt idx="9">
                  <c:v>-7.4003765333545E6</c:v>
                </c:pt>
                <c:pt idx="10">
                  <c:v>-6.35911855820218E6</c:v>
                </c:pt>
                <c:pt idx="11">
                  <c:v>-5.34087601464772E6</c:v>
                </c:pt>
                <c:pt idx="12">
                  <c:v>-4.3451070682007E6</c:v>
                </c:pt>
                <c:pt idx="13">
                  <c:v>-3.37128412826842E6</c:v>
                </c:pt>
                <c:pt idx="14">
                  <c:v>-2.41889341093663E6</c:v>
                </c:pt>
                <c:pt idx="15">
                  <c:v>-1.4874345175423E6</c:v>
                </c:pt>
                <c:pt idx="16">
                  <c:v>-576420.0283913836</c:v>
                </c:pt>
                <c:pt idx="17">
                  <c:v>314624.8889969288</c:v>
                </c:pt>
                <c:pt idx="18">
                  <c:v>1.18616285771071E6</c:v>
                </c:pt>
                <c:pt idx="19">
                  <c:v>2.03864465589566E6</c:v>
                </c:pt>
                <c:pt idx="20">
                  <c:v>2.87250956837567E6</c:v>
                </c:pt>
                <c:pt idx="21">
                  <c:v>3.68818572596006E6</c:v>
                </c:pt>
                <c:pt idx="22">
                  <c:v>4.48609043293154E6</c:v>
                </c:pt>
                <c:pt idx="23">
                  <c:v>5.26663048318712E6</c:v>
                </c:pt>
                <c:pt idx="24">
                  <c:v>6.03020246548385E6</c:v>
                </c:pt>
                <c:pt idx="25">
                  <c:v>6.7771930582213E6</c:v>
                </c:pt>
              </c:numCache>
            </c:numRef>
          </c:yVal>
          <c:smooth val="1"/>
        </c:ser>
        <c:axId val="506633240"/>
        <c:axId val="553717656"/>
      </c:scatterChart>
      <c:valAx>
        <c:axId val="506633240"/>
        <c:scaling>
          <c:orientation val="minMax"/>
        </c:scaling>
        <c:axPos val="b"/>
        <c:numFmt formatCode="General" sourceLinked="1"/>
        <c:tickLblPos val="nextTo"/>
        <c:crossAx val="553717656"/>
        <c:crosses val="autoZero"/>
        <c:crossBetween val="midCat"/>
      </c:valAx>
      <c:valAx>
        <c:axId val="553717656"/>
        <c:scaling>
          <c:orientation val="minMax"/>
        </c:scaling>
        <c:axPos val="l"/>
        <c:majorGridlines/>
        <c:numFmt formatCode="[$$-409]#,##0.00" sourceLinked="0"/>
        <c:tickLblPos val="nextTo"/>
        <c:crossAx val="506633240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51165573053368"/>
          <c:y val="0.554979585885098"/>
          <c:w val="0.276612204724409"/>
          <c:h val="0.25115157480315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Raleigh</a:t>
            </a:r>
            <a:r>
              <a:rPr lang="en-US" dirty="0"/>
              <a:t>, </a:t>
            </a:r>
            <a:r>
              <a:rPr lang="en-US" dirty="0" smtClean="0"/>
              <a:t>NC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4235211089566"/>
          <c:y val="0.172311360996618"/>
          <c:w val="0.652525616261936"/>
          <c:h val="0.586985853145439"/>
        </c:manualLayout>
      </c:layout>
      <c:lineChart>
        <c:grouping val="standard"/>
        <c:ser>
          <c:idx val="0"/>
          <c:order val="0"/>
          <c:tx>
            <c:v>Jan</c:v>
          </c:tx>
          <c:val>
            <c:numRef>
              <c:f>Sheet1!$T$3:$T$26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1.072523122987122</c:v>
                </c:pt>
                <c:pt idx="9">
                  <c:v>2.32939226216015</c:v>
                </c:pt>
                <c:pt idx="10">
                  <c:v>3.231465921425694</c:v>
                </c:pt>
                <c:pt idx="11">
                  <c:v>3.589362998098381</c:v>
                </c:pt>
                <c:pt idx="12">
                  <c:v>3.71851993704515</c:v>
                </c:pt>
                <c:pt idx="13">
                  <c:v>3.8043592942546</c:v>
                </c:pt>
                <c:pt idx="14">
                  <c:v>3.981724559134953</c:v>
                </c:pt>
                <c:pt idx="15">
                  <c:v>3.394744734133924</c:v>
                </c:pt>
                <c:pt idx="16">
                  <c:v>2.944264205286724</c:v>
                </c:pt>
                <c:pt idx="17">
                  <c:v>1.934200560134404</c:v>
                </c:pt>
                <c:pt idx="18">
                  <c:v>0.815606000047446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v>Feb</c:v>
          </c:tx>
          <c:val>
            <c:numRef>
              <c:f>Sheet1!$T$28:$T$51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0.0939455729501982</c:v>
                </c:pt>
                <c:pt idx="5">
                  <c:v>0.185471299951774</c:v>
                </c:pt>
                <c:pt idx="6">
                  <c:v>0.22509459488162</c:v>
                </c:pt>
                <c:pt idx="7">
                  <c:v>0.241598292889466</c:v>
                </c:pt>
                <c:pt idx="8">
                  <c:v>1.439689217193129</c:v>
                </c:pt>
                <c:pt idx="9">
                  <c:v>2.743034830567375</c:v>
                </c:pt>
                <c:pt idx="10">
                  <c:v>3.334550549545745</c:v>
                </c:pt>
                <c:pt idx="11">
                  <c:v>3.776709571720237</c:v>
                </c:pt>
                <c:pt idx="12">
                  <c:v>4.143169120682445</c:v>
                </c:pt>
                <c:pt idx="13">
                  <c:v>4.106268857845738</c:v>
                </c:pt>
                <c:pt idx="14">
                  <c:v>4.24186987403806</c:v>
                </c:pt>
                <c:pt idx="15">
                  <c:v>3.995496372861997</c:v>
                </c:pt>
                <c:pt idx="16">
                  <c:v>3.470213887550506</c:v>
                </c:pt>
                <c:pt idx="17">
                  <c:v>2.842048081813625</c:v>
                </c:pt>
                <c:pt idx="18">
                  <c:v>1.732429272578681</c:v>
                </c:pt>
                <c:pt idx="19">
                  <c:v>0.536669214723527</c:v>
                </c:pt>
                <c:pt idx="20">
                  <c:v>0.439970015695363</c:v>
                </c:pt>
                <c:pt idx="21">
                  <c:v>0.244404511118236</c:v>
                </c:pt>
                <c:pt idx="22">
                  <c:v>0.168130381267622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v>Mar</c:v>
          </c:tx>
          <c:val>
            <c:numRef>
              <c:f>Sheet1!$T$53:$T$76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0.825949124222469</c:v>
                </c:pt>
                <c:pt idx="8">
                  <c:v>2.051964603601163</c:v>
                </c:pt>
                <c:pt idx="9">
                  <c:v>3.278926729523986</c:v>
                </c:pt>
                <c:pt idx="10">
                  <c:v>4.142917467764049</c:v>
                </c:pt>
                <c:pt idx="11">
                  <c:v>4.315801996407607</c:v>
                </c:pt>
                <c:pt idx="12">
                  <c:v>4.495085017817829</c:v>
                </c:pt>
                <c:pt idx="13">
                  <c:v>4.783410011077761</c:v>
                </c:pt>
                <c:pt idx="14">
                  <c:v>4.42667318504707</c:v>
                </c:pt>
                <c:pt idx="15">
                  <c:v>4.125317642213394</c:v>
                </c:pt>
                <c:pt idx="16">
                  <c:v>3.879433654926075</c:v>
                </c:pt>
                <c:pt idx="17">
                  <c:v>3.212057101941528</c:v>
                </c:pt>
                <c:pt idx="18">
                  <c:v>1.94241326927573</c:v>
                </c:pt>
                <c:pt idx="19">
                  <c:v>0.537519187536101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3"/>
          <c:order val="3"/>
          <c:tx>
            <c:v>Apr</c:v>
          </c:tx>
          <c:val>
            <c:numRef>
              <c:f>Sheet1!$T$78:$T$101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0.411451406086364</c:v>
                </c:pt>
                <c:pt idx="7">
                  <c:v>1.559577939185398</c:v>
                </c:pt>
                <c:pt idx="8">
                  <c:v>2.654037532715658</c:v>
                </c:pt>
                <c:pt idx="9">
                  <c:v>3.641872083275836</c:v>
                </c:pt>
                <c:pt idx="10">
                  <c:v>4.037331625762218</c:v>
                </c:pt>
                <c:pt idx="11">
                  <c:v>4.344324527552618</c:v>
                </c:pt>
                <c:pt idx="12">
                  <c:v>4.29124577162365</c:v>
                </c:pt>
                <c:pt idx="13">
                  <c:v>4.242421970843454</c:v>
                </c:pt>
                <c:pt idx="14">
                  <c:v>4.275453613616188</c:v>
                </c:pt>
                <c:pt idx="15">
                  <c:v>4.474806245357493</c:v>
                </c:pt>
                <c:pt idx="16">
                  <c:v>4.039198401241412</c:v>
                </c:pt>
                <c:pt idx="17">
                  <c:v>3.614163777516972</c:v>
                </c:pt>
                <c:pt idx="18">
                  <c:v>2.352065505154977</c:v>
                </c:pt>
                <c:pt idx="19">
                  <c:v>0.965630794546298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4"/>
          <c:order val="4"/>
          <c:tx>
            <c:v>May</c:v>
          </c:tx>
          <c:val>
            <c:numRef>
              <c:f>Sheet1!$T$103:$T$126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0.526571702147755</c:v>
                </c:pt>
                <c:pt idx="7">
                  <c:v>1.472752775924522</c:v>
                </c:pt>
                <c:pt idx="8">
                  <c:v>2.536395496403519</c:v>
                </c:pt>
                <c:pt idx="9">
                  <c:v>3.198963610507277</c:v>
                </c:pt>
                <c:pt idx="10">
                  <c:v>3.850490509573971</c:v>
                </c:pt>
                <c:pt idx="11">
                  <c:v>3.914708961484082</c:v>
                </c:pt>
                <c:pt idx="12">
                  <c:v>3.83427282800059</c:v>
                </c:pt>
                <c:pt idx="13">
                  <c:v>3.687852279363426</c:v>
                </c:pt>
                <c:pt idx="14">
                  <c:v>3.780652043035693</c:v>
                </c:pt>
                <c:pt idx="15">
                  <c:v>4.166468556317675</c:v>
                </c:pt>
                <c:pt idx="16">
                  <c:v>3.963440130143274</c:v>
                </c:pt>
                <c:pt idx="17">
                  <c:v>3.411726774137032</c:v>
                </c:pt>
                <c:pt idx="18">
                  <c:v>2.381116556143353</c:v>
                </c:pt>
                <c:pt idx="19">
                  <c:v>1.067759225875327</c:v>
                </c:pt>
                <c:pt idx="20">
                  <c:v>0.105027109285585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5"/>
          <c:order val="5"/>
          <c:tx>
            <c:v>June</c:v>
          </c:tx>
          <c:val>
            <c:numRef>
              <c:f>Sheet1!$T$128:$T$151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0.749754770938421</c:v>
                </c:pt>
                <c:pt idx="7">
                  <c:v>2.04837381040253</c:v>
                </c:pt>
                <c:pt idx="8">
                  <c:v>2.921291117105978</c:v>
                </c:pt>
                <c:pt idx="9">
                  <c:v>3.519934279682308</c:v>
                </c:pt>
                <c:pt idx="10">
                  <c:v>3.96516552443074</c:v>
                </c:pt>
                <c:pt idx="11">
                  <c:v>4.138412625571434</c:v>
                </c:pt>
                <c:pt idx="12">
                  <c:v>3.91667053823159</c:v>
                </c:pt>
                <c:pt idx="13">
                  <c:v>3.614605396903008</c:v>
                </c:pt>
                <c:pt idx="14">
                  <c:v>3.948767296325083</c:v>
                </c:pt>
                <c:pt idx="15">
                  <c:v>3.942413343911125</c:v>
                </c:pt>
                <c:pt idx="16">
                  <c:v>3.794285946587633</c:v>
                </c:pt>
                <c:pt idx="17">
                  <c:v>3.446816952163978</c:v>
                </c:pt>
                <c:pt idx="18">
                  <c:v>2.558093007906836</c:v>
                </c:pt>
                <c:pt idx="19">
                  <c:v>1.40222708152384</c:v>
                </c:pt>
                <c:pt idx="20">
                  <c:v>0.26915307959709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6"/>
          <c:order val="6"/>
          <c:tx>
            <c:v>July</c:v>
          </c:tx>
          <c:val>
            <c:numRef>
              <c:f>Sheet1!$T$153:$T$176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0.323474129991278</c:v>
                </c:pt>
                <c:pt idx="7">
                  <c:v>1.428888724805156</c:v>
                </c:pt>
                <c:pt idx="8">
                  <c:v>2.788250666325863</c:v>
                </c:pt>
                <c:pt idx="9">
                  <c:v>3.611313787632807</c:v>
                </c:pt>
                <c:pt idx="10">
                  <c:v>3.91808437712006</c:v>
                </c:pt>
                <c:pt idx="11">
                  <c:v>3.969882702092606</c:v>
                </c:pt>
                <c:pt idx="12">
                  <c:v>3.761056322248589</c:v>
                </c:pt>
                <c:pt idx="13">
                  <c:v>3.279069039346796</c:v>
                </c:pt>
                <c:pt idx="14">
                  <c:v>3.725777277782467</c:v>
                </c:pt>
                <c:pt idx="15">
                  <c:v>3.711858616808693</c:v>
                </c:pt>
                <c:pt idx="16">
                  <c:v>3.540877174095093</c:v>
                </c:pt>
                <c:pt idx="17">
                  <c:v>3.211785271280891</c:v>
                </c:pt>
                <c:pt idx="18">
                  <c:v>2.33611061106588</c:v>
                </c:pt>
                <c:pt idx="19">
                  <c:v>0.998288408332647</c:v>
                </c:pt>
                <c:pt idx="20">
                  <c:v>0.144425474861268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7"/>
          <c:order val="7"/>
          <c:tx>
            <c:v>Aug</c:v>
          </c:tx>
          <c:val>
            <c:numRef>
              <c:f>Sheet1!$T$178:$T$201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0.117233997230932</c:v>
                </c:pt>
                <c:pt idx="7">
                  <c:v>1.262260981372054</c:v>
                </c:pt>
                <c:pt idx="8">
                  <c:v>2.647286181099722</c:v>
                </c:pt>
                <c:pt idx="9">
                  <c:v>3.620573664834895</c:v>
                </c:pt>
                <c:pt idx="10">
                  <c:v>3.963689606077095</c:v>
                </c:pt>
                <c:pt idx="11">
                  <c:v>4.13922626863497</c:v>
                </c:pt>
                <c:pt idx="12">
                  <c:v>3.908020020231018</c:v>
                </c:pt>
                <c:pt idx="13">
                  <c:v>3.55633619619758</c:v>
                </c:pt>
                <c:pt idx="14">
                  <c:v>3.777867745492345</c:v>
                </c:pt>
                <c:pt idx="15">
                  <c:v>4.045246793780847</c:v>
                </c:pt>
                <c:pt idx="16">
                  <c:v>3.816555906902747</c:v>
                </c:pt>
                <c:pt idx="17">
                  <c:v>3.16151747503838</c:v>
                </c:pt>
                <c:pt idx="18">
                  <c:v>1.720372649436454</c:v>
                </c:pt>
                <c:pt idx="19">
                  <c:v>0.591872451420744</c:v>
                </c:pt>
                <c:pt idx="20">
                  <c:v>0.0482915878923607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8"/>
          <c:order val="8"/>
          <c:tx>
            <c:v>Sept</c:v>
          </c:tx>
          <c:val>
            <c:numRef>
              <c:f>Sheet1!$T$203:$T$226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0.016183180982325</c:v>
                </c:pt>
                <c:pt idx="7">
                  <c:v>0.694953102545403</c:v>
                </c:pt>
                <c:pt idx="8">
                  <c:v>2.111008116474594</c:v>
                </c:pt>
                <c:pt idx="9">
                  <c:v>3.33601905418206</c:v>
                </c:pt>
                <c:pt idx="10">
                  <c:v>3.665421203099834</c:v>
                </c:pt>
                <c:pt idx="11">
                  <c:v>3.983313873037241</c:v>
                </c:pt>
                <c:pt idx="12">
                  <c:v>4.248440726715942</c:v>
                </c:pt>
                <c:pt idx="13">
                  <c:v>4.095863822472103</c:v>
                </c:pt>
                <c:pt idx="14">
                  <c:v>4.214607268768762</c:v>
                </c:pt>
                <c:pt idx="15">
                  <c:v>4.193930480731503</c:v>
                </c:pt>
                <c:pt idx="16">
                  <c:v>3.481970297764083</c:v>
                </c:pt>
                <c:pt idx="17">
                  <c:v>2.711896206876811</c:v>
                </c:pt>
                <c:pt idx="18">
                  <c:v>1.3083055278717</c:v>
                </c:pt>
                <c:pt idx="19">
                  <c:v>0.243779505877584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9"/>
          <c:order val="9"/>
          <c:tx>
            <c:v>Oct</c:v>
          </c:tx>
          <c:val>
            <c:numRef>
              <c:f>Sheet1!$T$228:$T$251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0.816872678048588</c:v>
                </c:pt>
                <c:pt idx="8">
                  <c:v>2.580854002212516</c:v>
                </c:pt>
                <c:pt idx="9">
                  <c:v>3.81362063331467</c:v>
                </c:pt>
                <c:pt idx="10">
                  <c:v>4.397482734856604</c:v>
                </c:pt>
                <c:pt idx="11">
                  <c:v>4.669697252316196</c:v>
                </c:pt>
                <c:pt idx="12">
                  <c:v>4.915768697728818</c:v>
                </c:pt>
                <c:pt idx="13">
                  <c:v>4.588658739848095</c:v>
                </c:pt>
                <c:pt idx="14">
                  <c:v>4.396252845221226</c:v>
                </c:pt>
                <c:pt idx="15">
                  <c:v>4.192615290349731</c:v>
                </c:pt>
                <c:pt idx="16">
                  <c:v>3.746342830949759</c:v>
                </c:pt>
                <c:pt idx="17">
                  <c:v>2.554009726136686</c:v>
                </c:pt>
                <c:pt idx="18">
                  <c:v>0.777054817334369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0"/>
          <c:order val="10"/>
          <c:tx>
            <c:v>Nov</c:v>
          </c:tx>
          <c:val>
            <c:numRef>
              <c:f>Sheet1!$T$253:$T$276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0.224563856918063</c:v>
                </c:pt>
                <c:pt idx="8">
                  <c:v>1.34412169657726</c:v>
                </c:pt>
                <c:pt idx="9">
                  <c:v>2.710451382597093</c:v>
                </c:pt>
                <c:pt idx="10">
                  <c:v>3.545240490726427</c:v>
                </c:pt>
                <c:pt idx="11">
                  <c:v>3.97047589148143</c:v>
                </c:pt>
                <c:pt idx="12">
                  <c:v>4.180247979346309</c:v>
                </c:pt>
                <c:pt idx="13">
                  <c:v>4.52426254390698</c:v>
                </c:pt>
                <c:pt idx="14">
                  <c:v>4.323709429682868</c:v>
                </c:pt>
                <c:pt idx="15">
                  <c:v>4.120157504255533</c:v>
                </c:pt>
                <c:pt idx="16">
                  <c:v>3.170516902551392</c:v>
                </c:pt>
                <c:pt idx="17">
                  <c:v>1.699937398162632</c:v>
                </c:pt>
                <c:pt idx="18">
                  <c:v>0.255638069575663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1"/>
          <c:order val="11"/>
          <c:tx>
            <c:v>Dec</c:v>
          </c:tx>
          <c:val>
            <c:numRef>
              <c:f>Sheet1!$T$278:$T$301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1.116412811202615</c:v>
                </c:pt>
                <c:pt idx="9">
                  <c:v>2.470446874502647</c:v>
                </c:pt>
                <c:pt idx="10">
                  <c:v>3.099510918630033</c:v>
                </c:pt>
                <c:pt idx="11">
                  <c:v>3.852105290452655</c:v>
                </c:pt>
                <c:pt idx="12">
                  <c:v>3.692036700299312</c:v>
                </c:pt>
                <c:pt idx="13">
                  <c:v>3.56457292926047</c:v>
                </c:pt>
                <c:pt idx="14">
                  <c:v>3.475634608720906</c:v>
                </c:pt>
                <c:pt idx="15">
                  <c:v>3.052126276589934</c:v>
                </c:pt>
                <c:pt idx="16">
                  <c:v>2.715163894696731</c:v>
                </c:pt>
                <c:pt idx="17">
                  <c:v>1.401816949667023</c:v>
                </c:pt>
                <c:pt idx="18">
                  <c:v>0.284051401788466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marker val="1"/>
        <c:axId val="498889480"/>
        <c:axId val="461200360"/>
      </c:lineChart>
      <c:catAx>
        <c:axId val="498889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tickLblPos val="nextTo"/>
        <c:crossAx val="461200360"/>
        <c:crosses val="autoZero"/>
        <c:auto val="1"/>
        <c:lblAlgn val="ctr"/>
        <c:lblOffset val="100"/>
      </c:catAx>
      <c:valAx>
        <c:axId val="4612003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tickLblPos val="nextTo"/>
        <c:crossAx val="498889480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NPV</a:t>
            </a:r>
            <a:r>
              <a:rPr lang="en-US" baseline="0"/>
              <a:t> vs. Time @ Baffulo</a:t>
            </a:r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05250233551315"/>
          <c:y val="0.0461883369879473"/>
          <c:w val="0.797699185906846"/>
          <c:h val="0.907623326024105"/>
        </c:manualLayout>
      </c:layout>
      <c:scatterChart>
        <c:scatterStyle val="smoothMarker"/>
        <c:ser>
          <c:idx val="0"/>
          <c:order val="0"/>
          <c:tx>
            <c:v>No benefit</c:v>
          </c:tx>
          <c:marker>
            <c:symbol val="none"/>
          </c:marker>
          <c:xVal>
            <c:numRef>
              <c:f>BaffuloBP!$A$2:$A$27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BaffuloBP!$J$2:$J$27</c:f>
              <c:numCache>
                <c:formatCode>General</c:formatCode>
                <c:ptCount val="26"/>
                <c:pt idx="0">
                  <c:v>-3.01727025E7</c:v>
                </c:pt>
                <c:pt idx="1">
                  <c:v>-2.68435652438571E7</c:v>
                </c:pt>
                <c:pt idx="2">
                  <c:v>-2.35243642715706E7</c:v>
                </c:pt>
                <c:pt idx="3">
                  <c:v>-2.02157585719981E7</c:v>
                </c:pt>
                <c:pt idx="4">
                  <c:v>-1.69183671277071E7</c:v>
                </c:pt>
                <c:pt idx="5">
                  <c:v>-1.36327708857571E7</c:v>
                </c:pt>
                <c:pt idx="6">
                  <c:v>-1.03595146341347E7</c:v>
                </c:pt>
                <c:pt idx="7">
                  <c:v>-7.09910878833732E6</c:v>
                </c:pt>
                <c:pt idx="8">
                  <c:v>-3.85203109238834E6</c:v>
                </c:pt>
                <c:pt idx="9">
                  <c:v>-618728.2383626773</c:v>
                </c:pt>
                <c:pt idx="10">
                  <c:v>2.6003825916941E6</c:v>
                </c:pt>
                <c:pt idx="11">
                  <c:v>5.80491225775302E6</c:v>
                </c:pt>
                <c:pt idx="12">
                  <c:v>8.99449826417281E6</c:v>
                </c:pt>
                <c:pt idx="13">
                  <c:v>1.21688034290991E7</c:v>
                </c:pt>
                <c:pt idx="14">
                  <c:v>1.5327514617697E7</c:v>
                </c:pt>
                <c:pt idx="15">
                  <c:v>1.84703415361725E7</c:v>
                </c:pt>
                <c:pt idx="16">
                  <c:v>2.15970155836868E7</c:v>
                </c:pt>
                <c:pt idx="17">
                  <c:v>2.47072887594002E7</c:v>
                </c:pt>
                <c:pt idx="18">
                  <c:v>2.78009326220188E7</c:v>
                </c:pt>
                <c:pt idx="19">
                  <c:v>3.08777372993407E7</c:v>
                </c:pt>
                <c:pt idx="20">
                  <c:v>3.39375105454152E7</c:v>
                </c:pt>
                <c:pt idx="21">
                  <c:v>3.69800768430468E7</c:v>
                </c:pt>
                <c:pt idx="22">
                  <c:v>4.000527654948E7</c:v>
                </c:pt>
                <c:pt idx="23">
                  <c:v>4.30129650832043E7</c:v>
                </c:pt>
                <c:pt idx="24">
                  <c:v>4.60030121499207E7</c:v>
                </c:pt>
                <c:pt idx="25">
                  <c:v>4.89753010057993E7</c:v>
                </c:pt>
              </c:numCache>
            </c:numRef>
          </c:yVal>
          <c:smooth val="1"/>
        </c:ser>
        <c:ser>
          <c:idx val="1"/>
          <c:order val="1"/>
          <c:tx>
            <c:v>10 year incentive</c:v>
          </c:tx>
          <c:marker>
            <c:symbol val="none"/>
          </c:marker>
          <c:xVal>
            <c:numRef>
              <c:f>BaffuloBP!$A$2:$A$27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BaffuloBP!$K$2:$K$27</c:f>
              <c:numCache>
                <c:formatCode>General</c:formatCode>
                <c:ptCount val="26"/>
                <c:pt idx="0">
                  <c:v>-3.01727025E7</c:v>
                </c:pt>
                <c:pt idx="1">
                  <c:v>-2.6078108101E7</c:v>
                </c:pt>
                <c:pt idx="2">
                  <c:v>-2.20299003259924E7</c:v>
                </c:pt>
                <c:pt idx="3">
                  <c:v>-1.81137889574856E7</c:v>
                </c:pt>
                <c:pt idx="4">
                  <c:v>-1.42378206856382E7</c:v>
                </c:pt>
                <c:pt idx="5">
                  <c:v>-1.04799168293565E7</c:v>
                </c:pt>
                <c:pt idx="6">
                  <c:v>-6.75684380218002E6</c:v>
                </c:pt>
                <c:pt idx="7">
                  <c:v>-3.21084000364985E6</c:v>
                </c:pt>
                <c:pt idx="8">
                  <c:v>308235.7425207868</c:v>
                </c:pt>
                <c:pt idx="9">
                  <c:v>3.67106147760438E6</c:v>
                </c:pt>
                <c:pt idx="10">
                  <c:v>7.01352743247823E6</c:v>
                </c:pt>
                <c:pt idx="11">
                  <c:v>1.02180570985372E7</c:v>
                </c:pt>
                <c:pt idx="12">
                  <c:v>1.34076431049569E7</c:v>
                </c:pt>
                <c:pt idx="13">
                  <c:v>1.65819482698832E7</c:v>
                </c:pt>
                <c:pt idx="14">
                  <c:v>1.9740659458481E7</c:v>
                </c:pt>
                <c:pt idx="15">
                  <c:v>2.28834863769566E7</c:v>
                </c:pt>
                <c:pt idx="16">
                  <c:v>2.6010160424471E7</c:v>
                </c:pt>
                <c:pt idx="17">
                  <c:v>2.91204336001843E7</c:v>
                </c:pt>
                <c:pt idx="18">
                  <c:v>3.2214077462803E7</c:v>
                </c:pt>
                <c:pt idx="19">
                  <c:v>3.52908821401248E7</c:v>
                </c:pt>
                <c:pt idx="20">
                  <c:v>3.83506553861993E7</c:v>
                </c:pt>
                <c:pt idx="21">
                  <c:v>4.1393221683831E7</c:v>
                </c:pt>
                <c:pt idx="22">
                  <c:v>4.44184213902641E7</c:v>
                </c:pt>
                <c:pt idx="23">
                  <c:v>4.74261099239884E7</c:v>
                </c:pt>
                <c:pt idx="24">
                  <c:v>5.04161569907049E7</c:v>
                </c:pt>
                <c:pt idx="25">
                  <c:v>5.33884458465834E7</c:v>
                </c:pt>
              </c:numCache>
            </c:numRef>
          </c:yVal>
          <c:smooth val="1"/>
        </c:ser>
        <c:ser>
          <c:idx val="2"/>
          <c:order val="2"/>
          <c:tx>
            <c:v>10 year +FiT</c:v>
          </c:tx>
          <c:marker>
            <c:symbol val="none"/>
          </c:marker>
          <c:xVal>
            <c:numRef>
              <c:f>BaffuloBP!$A$2:$A$27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BaffuloBP!$L$2:$L$27</c:f>
              <c:numCache>
                <c:formatCode>General</c:formatCode>
                <c:ptCount val="26"/>
                <c:pt idx="0">
                  <c:v>-3.01727025E7</c:v>
                </c:pt>
                <c:pt idx="1">
                  <c:v>-2.55996973867143E7</c:v>
                </c:pt>
                <c:pt idx="2">
                  <c:v>-2.1095860360006E7</c:v>
                </c:pt>
                <c:pt idx="3">
                  <c:v>-1.67458163708319E7</c:v>
                </c:pt>
                <c:pt idx="4">
                  <c:v>-1.24565789364442E7</c:v>
                </c:pt>
                <c:pt idx="5">
                  <c:v>-8.30508540155264E6</c:v>
                </c:pt>
                <c:pt idx="6">
                  <c:v>-4.20716506141448E6</c:v>
                </c:pt>
                <c:pt idx="7">
                  <c:v>-304163.8219683878</c:v>
                </c:pt>
                <c:pt idx="8">
                  <c:v>3.55490948697933E6</c:v>
                </c:pt>
                <c:pt idx="9">
                  <c:v>7.24154242470775E6</c:v>
                </c:pt>
                <c:pt idx="10">
                  <c:v>1.08923961916243E7</c:v>
                </c:pt>
                <c:pt idx="11">
                  <c:v>1.43906285358191E7</c:v>
                </c:pt>
                <c:pt idx="12">
                  <c:v>1.78599313785588E7</c:v>
                </c:pt>
                <c:pt idx="13">
                  <c:v>2.13006335304565E7</c:v>
                </c:pt>
                <c:pt idx="14">
                  <c:v>2.47130561352174E7</c:v>
                </c:pt>
                <c:pt idx="15">
                  <c:v>2.80975129738484E7</c:v>
                </c:pt>
                <c:pt idx="16">
                  <c:v>3.14543107548441E7</c:v>
                </c:pt>
                <c:pt idx="17">
                  <c:v>3.4783749391016E7</c:v>
                </c:pt>
                <c:pt idx="18">
                  <c:v>3.8086122263595E7</c:v>
                </c:pt>
                <c:pt idx="19">
                  <c:v>4.13617164742124E7</c:v>
                </c:pt>
                <c:pt idx="20">
                  <c:v>4.46108130853303E7</c:v>
                </c:pt>
                <c:pt idx="21">
                  <c:v>4.78336873496701E7</c:v>
                </c:pt>
                <c:pt idx="22">
                  <c:v>5.10306089291585E7</c:v>
                </c:pt>
                <c:pt idx="23">
                  <c:v>5.42018421038878E7</c:v>
                </c:pt>
                <c:pt idx="24">
                  <c:v>5.73476459715614E7</c:v>
                </c:pt>
                <c:pt idx="25">
                  <c:v>6.04682746378754E7</c:v>
                </c:pt>
              </c:numCache>
            </c:numRef>
          </c:yVal>
          <c:smooth val="1"/>
        </c:ser>
        <c:axId val="465434616"/>
        <c:axId val="514534328"/>
      </c:scatterChart>
      <c:valAx>
        <c:axId val="465434616"/>
        <c:scaling>
          <c:orientation val="minMax"/>
        </c:scaling>
        <c:axPos val="b"/>
        <c:numFmt formatCode="General" sourceLinked="1"/>
        <c:tickLblPos val="nextTo"/>
        <c:crossAx val="514534328"/>
        <c:crosses val="autoZero"/>
        <c:crossBetween val="midCat"/>
      </c:valAx>
      <c:valAx>
        <c:axId val="514534328"/>
        <c:scaling>
          <c:orientation val="minMax"/>
        </c:scaling>
        <c:axPos val="l"/>
        <c:majorGridlines/>
        <c:numFmt formatCode="[$$-409]#,##0.00" sourceLinked="0"/>
        <c:tickLblPos val="nextTo"/>
        <c:crossAx val="465434616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573872223711426"/>
          <c:y val="0.567144731908512"/>
          <c:w val="0.296341183935748"/>
          <c:h val="0.344731533558305"/>
        </c:manualLayout>
      </c:layout>
    </c:legend>
    <c:plotVisOnly val="1"/>
    <c:dispBlanksAs val="gap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Interest Rate</a:t>
            </a:r>
            <a:r>
              <a:rPr lang="en-US" baseline="0"/>
              <a:t> sensitivity@ Phoenix</a:t>
            </a:r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33099737532808"/>
          <c:y val="0.0514005540974045"/>
          <c:w val="0.799233595800525"/>
          <c:h val="0.837013706620006"/>
        </c:manualLayout>
      </c:layout>
      <c:scatterChart>
        <c:scatterStyle val="smoothMarker"/>
        <c:ser>
          <c:idx val="0"/>
          <c:order val="0"/>
          <c:tx>
            <c:v>5%</c:v>
          </c:tx>
          <c:marker>
            <c:symbol val="none"/>
          </c:marker>
          <c:xVal>
            <c:numRef>
              <c:f>PHBP!$A$2:$A$27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PHBP!$N$2:$N$27</c:f>
              <c:numCache>
                <c:formatCode>General</c:formatCode>
                <c:ptCount val="26"/>
                <c:pt idx="0">
                  <c:v>-1.7560102E7</c:v>
                </c:pt>
                <c:pt idx="1">
                  <c:v>-1.60529730613333E7</c:v>
                </c:pt>
                <c:pt idx="2">
                  <c:v>-1.45681591793676E7</c:v>
                </c:pt>
                <c:pt idx="3">
                  <c:v>-1.31607029347743E7</c:v>
                </c:pt>
                <c:pt idx="4">
                  <c:v>-1.17720323977469E7</c:v>
                </c:pt>
                <c:pt idx="5">
                  <c:v>-1.04521839395625E7</c:v>
                </c:pt>
                <c:pt idx="6">
                  <c:v>-9.1481364112821E6</c:v>
                </c:pt>
                <c:pt idx="7">
                  <c:v>-7.95102823635471E6</c:v>
                </c:pt>
                <c:pt idx="8">
                  <c:v>-6.76503402666722E6</c:v>
                </c:pt>
                <c:pt idx="9">
                  <c:v>-5.67301207592322E6</c:v>
                </c:pt>
                <c:pt idx="10">
                  <c:v>-4.58822930311418E6</c:v>
                </c:pt>
                <c:pt idx="11">
                  <c:v>-3.58601477509112E6</c:v>
                </c:pt>
                <c:pt idx="12">
                  <c:v>-2.58786440870362E6</c:v>
                </c:pt>
                <c:pt idx="13">
                  <c:v>-1.59412522903198E6</c:v>
                </c:pt>
                <c:pt idx="14">
                  <c:v>-605121.043547295</c:v>
                </c:pt>
                <c:pt idx="15">
                  <c:v>378846.3694272302</c:v>
                </c:pt>
                <c:pt idx="16">
                  <c:v>1.35749612987435E6</c:v>
                </c:pt>
                <c:pt idx="17">
                  <c:v>2.3305671801036E6</c:v>
                </c:pt>
                <c:pt idx="18">
                  <c:v>3.29781726100986E6</c:v>
                </c:pt>
                <c:pt idx="19">
                  <c:v>4.25902193806984E6</c:v>
                </c:pt>
                <c:pt idx="20">
                  <c:v>5.21397367469564E6</c:v>
                </c:pt>
                <c:pt idx="21">
                  <c:v>6.16248095067832E6</c:v>
                </c:pt>
                <c:pt idx="22">
                  <c:v>7.10436742356231E6</c:v>
                </c:pt>
                <c:pt idx="23">
                  <c:v>8.03947113089461E6</c:v>
                </c:pt>
                <c:pt idx="24">
                  <c:v>8.96764373139078E6</c:v>
                </c:pt>
                <c:pt idx="25">
                  <c:v>9.88874978315278E6</c:v>
                </c:pt>
              </c:numCache>
            </c:numRef>
          </c:yVal>
          <c:smooth val="1"/>
        </c:ser>
        <c:ser>
          <c:idx val="1"/>
          <c:order val="1"/>
          <c:tx>
            <c:v>10%</c:v>
          </c:tx>
          <c:marker>
            <c:symbol val="none"/>
          </c:marker>
          <c:xVal>
            <c:numRef>
              <c:f>PHBP!$A$2:$A$27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PHBP!$O$2:$O$27</c:f>
              <c:numCache>
                <c:formatCode>General</c:formatCode>
                <c:ptCount val="26"/>
                <c:pt idx="0">
                  <c:v>-1.7560102E7</c:v>
                </c:pt>
                <c:pt idx="1">
                  <c:v>-1.61214789221818E7</c:v>
                </c:pt>
                <c:pt idx="2">
                  <c:v>-1.4768580323118E7</c:v>
                </c:pt>
                <c:pt idx="3">
                  <c:v>-1.35444582080562E7</c:v>
                </c:pt>
                <c:pt idx="4">
                  <c:v>-1.23915740355627E7</c:v>
                </c:pt>
                <c:pt idx="5">
                  <c:v>-1.13456331519452E7</c:v>
                </c:pt>
                <c:pt idx="6">
                  <c:v>-1.03591876342259E7</c:v>
                </c:pt>
                <c:pt idx="7">
                  <c:v>-9.49479771384925E6</c:v>
                </c:pt>
                <c:pt idx="8">
                  <c:v>-8.6773584767947E6</c:v>
                </c:pt>
                <c:pt idx="9">
                  <c:v>-7.95890129001181E6</c:v>
                </c:pt>
                <c:pt idx="10">
                  <c:v>-7.27764751982012E6</c:v>
                </c:pt>
                <c:pt idx="11">
                  <c:v>-6.67685648001338E6</c:v>
                </c:pt>
                <c:pt idx="12">
                  <c:v>-6.10569969877401E6</c:v>
                </c:pt>
                <c:pt idx="13">
                  <c:v>-5.56291400336616E6</c:v>
                </c:pt>
                <c:pt idx="14">
                  <c:v>-5.04726910621318E6</c:v>
                </c:pt>
                <c:pt idx="15">
                  <c:v>-4.55756930876461E6</c:v>
                </c:pt>
                <c:pt idx="16">
                  <c:v>-4.09265478166101E6</c:v>
                </c:pt>
                <c:pt idx="17">
                  <c:v>-3.65140247510987E6</c:v>
                </c:pt>
                <c:pt idx="18">
                  <c:v>-3.23272670760351E6</c:v>
                </c:pt>
                <c:pt idx="19">
                  <c:v>-2.83557947590271E6</c:v>
                </c:pt>
                <c:pt idx="20">
                  <c:v>-2.45895052452428E6</c:v>
                </c:pt>
                <c:pt idx="21">
                  <c:v>-2.10186720875576E6</c:v>
                </c:pt>
                <c:pt idx="22">
                  <c:v>-1.76339418143089E6</c:v>
                </c:pt>
                <c:pt idx="23">
                  <c:v>-1.44263293029463E6</c:v>
                </c:pt>
                <c:pt idx="24">
                  <c:v>-1.1387211897284E6</c:v>
                </c:pt>
                <c:pt idx="25">
                  <c:v>-850832.2478619143</c:v>
                </c:pt>
              </c:numCache>
            </c:numRef>
          </c:yVal>
          <c:smooth val="1"/>
        </c:ser>
        <c:ser>
          <c:idx val="2"/>
          <c:order val="2"/>
          <c:tx>
            <c:v>15%</c:v>
          </c:tx>
          <c:marker>
            <c:symbol val="none"/>
          </c:marker>
          <c:xVal>
            <c:numRef>
              <c:f>PHBP!$A$2:$A$27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PHBP!$P$2:$P$27</c:f>
              <c:numCache>
                <c:formatCode>General</c:formatCode>
                <c:ptCount val="26"/>
                <c:pt idx="0">
                  <c:v>-1.7560102E7</c:v>
                </c:pt>
                <c:pt idx="1">
                  <c:v>-1.61840277516522E7</c:v>
                </c:pt>
                <c:pt idx="2">
                  <c:v>-1.49462150447583E7</c:v>
                </c:pt>
                <c:pt idx="3">
                  <c:v>-1.38749195502914E7</c:v>
                </c:pt>
                <c:pt idx="4">
                  <c:v>-1.29098356822676E7</c:v>
                </c:pt>
                <c:pt idx="5">
                  <c:v>-1.20723423404865E7</c:v>
                </c:pt>
                <c:pt idx="6">
                  <c:v>-1.13168289385962E7</c:v>
                </c:pt>
                <c:pt idx="7">
                  <c:v>-1.06835812582786E7</c:v>
                </c:pt>
                <c:pt idx="8">
                  <c:v>-1.0110766447751E7</c:v>
                </c:pt>
                <c:pt idx="9">
                  <c:v>-9.6292019116278E6</c:v>
                </c:pt>
                <c:pt idx="10">
                  <c:v>-9.1924273195232E6</c:v>
                </c:pt>
                <c:pt idx="11">
                  <c:v>-8.82398734819922E6</c:v>
                </c:pt>
                <c:pt idx="12">
                  <c:v>-8.48894980519457E6</c:v>
                </c:pt>
                <c:pt idx="13">
                  <c:v>-8.18439786107164E6</c:v>
                </c:pt>
                <c:pt idx="14">
                  <c:v>-7.90765364586608E6</c:v>
                </c:pt>
                <c:pt idx="15">
                  <c:v>-7.65626098403296E6</c:v>
                </c:pt>
                <c:pt idx="16">
                  <c:v>-7.42796901517927E6</c:v>
                </c:pt>
                <c:pt idx="17">
                  <c:v>-7.22071671928719E6</c:v>
                </c:pt>
                <c:pt idx="18">
                  <c:v>-7.03261834950216E6</c:v>
                </c:pt>
                <c:pt idx="19">
                  <c:v>-6.8619497632641E6</c:v>
                </c:pt>
                <c:pt idx="20">
                  <c:v>-6.70713563303732E6</c:v>
                </c:pt>
                <c:pt idx="21">
                  <c:v>-6.56673751066767E6</c:v>
                </c:pt>
                <c:pt idx="22">
                  <c:v>-6.43944271406136E6</c:v>
                </c:pt>
                <c:pt idx="23">
                  <c:v>-6.32405400109895E6</c:v>
                </c:pt>
                <c:pt idx="24">
                  <c:v>-6.21947999318262E6</c:v>
                </c:pt>
                <c:pt idx="25">
                  <c:v>-6.12472630932448E6</c:v>
                </c:pt>
              </c:numCache>
            </c:numRef>
          </c:yVal>
          <c:smooth val="1"/>
        </c:ser>
        <c:axId val="514658072"/>
        <c:axId val="514549272"/>
      </c:scatterChart>
      <c:valAx>
        <c:axId val="514658072"/>
        <c:scaling>
          <c:orientation val="minMax"/>
        </c:scaling>
        <c:axPos val="b"/>
        <c:numFmt formatCode="General" sourceLinked="1"/>
        <c:tickLblPos val="nextTo"/>
        <c:crossAx val="514549272"/>
        <c:crosses val="autoZero"/>
        <c:crossBetween val="midCat"/>
      </c:valAx>
      <c:valAx>
        <c:axId val="514549272"/>
        <c:scaling>
          <c:orientation val="minMax"/>
        </c:scaling>
        <c:axPos val="l"/>
        <c:majorGridlines/>
        <c:numFmt formatCode="&quot;$&quot;#,##0.00" sourceLinked="0"/>
        <c:tickLblPos val="nextTo"/>
        <c:crossAx val="514658072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68638888888889"/>
          <c:y val="0.693868474773987"/>
          <c:w val="0.161916666666667"/>
          <c:h val="0.25115157480315"/>
        </c:manualLayout>
      </c:layout>
    </c:legend>
    <c:plotVisOnly val="1"/>
    <c:dispBlanksAs val="gap"/>
  </c:chart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NPV vs. Time</a:t>
            </a:r>
            <a:r>
              <a:rPr lang="en-US" baseline="0"/>
              <a:t> @ Phoenix</a:t>
            </a:r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6031003937008"/>
          <c:y val="0.0514005540974045"/>
          <c:w val="0.756298061426532"/>
          <c:h val="0.897198891805191"/>
        </c:manualLayout>
      </c:layout>
      <c:scatterChart>
        <c:scatterStyle val="smoothMarker"/>
        <c:ser>
          <c:idx val="0"/>
          <c:order val="0"/>
          <c:tx>
            <c:v>No Benefit</c:v>
          </c:tx>
          <c:marker>
            <c:symbol val="none"/>
          </c:marker>
          <c:xVal>
            <c:numRef>
              <c:f>PHFS!$A$2:$A$27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PHFS!$J$2:$J$27</c:f>
              <c:numCache>
                <c:formatCode>General</c:formatCode>
                <c:ptCount val="26"/>
                <c:pt idx="0">
                  <c:v>-1.3840202E7</c:v>
                </c:pt>
                <c:pt idx="1">
                  <c:v>-1.29835922214476E7</c:v>
                </c:pt>
                <c:pt idx="2">
                  <c:v>-1.21239962510379E7</c:v>
                </c:pt>
                <c:pt idx="3">
                  <c:v>-1.12620982909906E7</c:v>
                </c:pt>
                <c:pt idx="4">
                  <c:v>-1.03985432519592E7</c:v>
                </c:pt>
                <c:pt idx="5">
                  <c:v>-9.53393870713981E6</c:v>
                </c:pt>
                <c:pt idx="6">
                  <c:v>-8.6688567522996E6</c:v>
                </c:pt>
                <c:pt idx="7">
                  <c:v>-7.80383577621589E6</c:v>
                </c:pt>
                <c:pt idx="8">
                  <c:v>-6.9393821458056E6</c:v>
                </c:pt>
                <c:pt idx="9">
                  <c:v>-6.07597181001943E6</c:v>
                </c:pt>
                <c:pt idx="10">
                  <c:v>-5.21405182638155E6</c:v>
                </c:pt>
                <c:pt idx="11">
                  <c:v>-4.35404181387032E6</c:v>
                </c:pt>
                <c:pt idx="12">
                  <c:v>-3.49633533565974E6</c:v>
                </c:pt>
                <c:pt idx="13">
                  <c:v>-2.6413012150733E6</c:v>
                </c:pt>
                <c:pt idx="14">
                  <c:v>-1.78928478794229E6</c:v>
                </c:pt>
                <c:pt idx="15">
                  <c:v>-940609.0944084933</c:v>
                </c:pt>
                <c:pt idx="16">
                  <c:v>-95576.01306616516</c:v>
                </c:pt>
                <c:pt idx="17">
                  <c:v>745532.6597995833</c:v>
                </c:pt>
                <c:pt idx="18">
                  <c:v>1.58245418325256E6</c:v>
                </c:pt>
                <c:pt idx="19">
                  <c:v>2.41494389452297E6</c:v>
                </c:pt>
                <c:pt idx="20">
                  <c:v>3.24277427922136E6</c:v>
                </c:pt>
                <c:pt idx="21">
                  <c:v>4.06573408668144E6</c:v>
                </c:pt>
                <c:pt idx="22">
                  <c:v>4.88362748827215E6</c:v>
                </c:pt>
                <c:pt idx="23">
                  <c:v>5.69627327662243E6</c:v>
                </c:pt>
                <c:pt idx="24">
                  <c:v>6.50350410380016E6</c:v>
                </c:pt>
                <c:pt idx="25">
                  <c:v>7.30516575658005E6</c:v>
                </c:pt>
              </c:numCache>
            </c:numRef>
          </c:yVal>
          <c:smooth val="1"/>
        </c:ser>
        <c:ser>
          <c:idx val="1"/>
          <c:order val="1"/>
          <c:tx>
            <c:v>10 years incentive</c:v>
          </c:tx>
          <c:marker>
            <c:symbol val="none"/>
          </c:marker>
          <c:xVal>
            <c:numRef>
              <c:f>PHFS!$A$2:$A$27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PHFS!$K$2:$K$27</c:f>
              <c:numCache>
                <c:formatCode>General</c:formatCode>
                <c:ptCount val="26"/>
                <c:pt idx="0">
                  <c:v>-1.3840202E7</c:v>
                </c:pt>
                <c:pt idx="1">
                  <c:v>-1.25503198404952E7</c:v>
                </c:pt>
                <c:pt idx="2">
                  <c:v>-1.12780835072737E7</c:v>
                </c:pt>
                <c:pt idx="3">
                  <c:v>-1.00231947255009E7</c:v>
                </c:pt>
                <c:pt idx="4">
                  <c:v>-8.78536271339757E6</c:v>
                </c:pt>
                <c:pt idx="5">
                  <c:v>-7.56430390850971E6</c:v>
                </c:pt>
                <c:pt idx="6">
                  <c:v>-6.35974170598522E6</c:v>
                </c:pt>
                <c:pt idx="7">
                  <c:v>-5.17140620829743E6</c:v>
                </c:pt>
                <c:pt idx="8">
                  <c:v>-3.99903398588325E6</c:v>
                </c:pt>
                <c:pt idx="9">
                  <c:v>-2.84236784818863E6</c:v>
                </c:pt>
                <c:pt idx="10">
                  <c:v>-1.70115662463793E6</c:v>
                </c:pt>
                <c:pt idx="11">
                  <c:v>-575154.955066869</c:v>
                </c:pt>
                <c:pt idx="12">
                  <c:v>535876.9108197355</c:v>
                </c:pt>
                <c:pt idx="13">
                  <c:v>1.63217330538334E6</c:v>
                </c:pt>
                <c:pt idx="14">
                  <c:v>2.71396332677832E6</c:v>
                </c:pt>
                <c:pt idx="15">
                  <c:v>3.78147101484923E6</c:v>
                </c:pt>
                <c:pt idx="16">
                  <c:v>4.83491551956024E6</c:v>
                </c:pt>
                <c:pt idx="17">
                  <c:v>5.87451126230092E6</c:v>
                </c:pt>
                <c:pt idx="18">
                  <c:v>6.9004680903967E6</c:v>
                </c:pt>
                <c:pt idx="19">
                  <c:v>7.91299142513643E6</c:v>
                </c:pt>
                <c:pt idx="20">
                  <c:v>8.91228240361513E6</c:v>
                </c:pt>
                <c:pt idx="21">
                  <c:v>9.89853801467551E6</c:v>
                </c:pt>
                <c:pt idx="22">
                  <c:v>1.0871951229219E7</c:v>
                </c:pt>
                <c:pt idx="23">
                  <c:v>1.18327111251431E7</c:v>
                </c:pt>
                <c:pt idx="24">
                  <c:v>1.27810030071532E7</c:v>
                </c:pt>
                <c:pt idx="25">
                  <c:v>1.37170085216782E7</c:v>
                </c:pt>
              </c:numCache>
            </c:numRef>
          </c:yVal>
          <c:smooth val="1"/>
        </c:ser>
        <c:ser>
          <c:idx val="2"/>
          <c:order val="2"/>
          <c:tx>
            <c:v>10 years+FiT</c:v>
          </c:tx>
          <c:marker>
            <c:symbol val="none"/>
          </c:marker>
          <c:xVal>
            <c:numRef>
              <c:f>PHFS!$A$2:$A$27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PHFS!$L$2:$L$27</c:f>
              <c:numCache>
                <c:formatCode>General</c:formatCode>
                <c:ptCount val="26"/>
                <c:pt idx="0">
                  <c:v>-1.3840202E7</c:v>
                </c:pt>
                <c:pt idx="1">
                  <c:v>-1.2225365554781E7</c:v>
                </c:pt>
                <c:pt idx="2">
                  <c:v>-1.06436489494506E7</c:v>
                </c:pt>
                <c:pt idx="3">
                  <c:v>-9.14314090409935E6</c:v>
                </c:pt>
                <c:pt idx="4">
                  <c:v>-7.67138578382605E6</c:v>
                </c:pt>
                <c:pt idx="5">
                  <c:v>-6.27209984890394E6</c:v>
                </c:pt>
                <c:pt idx="6">
                  <c:v>-4.8977975225373E6</c:v>
                </c:pt>
                <c:pt idx="7">
                  <c:v>-3.6286333944485E6</c:v>
                </c:pt>
                <c:pt idx="8">
                  <c:v>-2.37928152403335E6</c:v>
                </c:pt>
                <c:pt idx="9">
                  <c:v>-1.22261538633873E6</c:v>
                </c:pt>
                <c:pt idx="10">
                  <c:v>-81404.16278802231</c:v>
                </c:pt>
                <c:pt idx="11">
                  <c:v>978099.5925180791</c:v>
                </c:pt>
                <c:pt idx="12">
                  <c:v>2.02580011148568E6</c:v>
                </c:pt>
                <c:pt idx="13">
                  <c:v>3.061780937555E6</c:v>
                </c:pt>
                <c:pt idx="14">
                  <c:v>4.08612756038398E6</c:v>
                </c:pt>
                <c:pt idx="15">
                  <c:v>5.09892724982061E6</c:v>
                </c:pt>
                <c:pt idx="16">
                  <c:v>6.10026889868945E6</c:v>
                </c:pt>
                <c:pt idx="17">
                  <c:v>7.0902428739614E6</c:v>
                </c:pt>
                <c:pt idx="18">
                  <c:v>8.06894087589647E6</c:v>
                </c:pt>
                <c:pt idx="19">
                  <c:v>9.03645580476888E6</c:v>
                </c:pt>
                <c:pt idx="20">
                  <c:v>9.9928816348025E6</c:v>
                </c:pt>
                <c:pt idx="21">
                  <c:v>1.09383132949628E7</c:v>
                </c:pt>
                <c:pt idx="22">
                  <c:v>1.1872846556268E7</c:v>
                </c:pt>
                <c:pt idx="23">
                  <c:v>1.27965779252988E7</c:v>
                </c:pt>
                <c:pt idx="24">
                  <c:v>1.37096045436008E7</c:v>
                </c:pt>
                <c:pt idx="25">
                  <c:v>1.46120240926895E7</c:v>
                </c:pt>
              </c:numCache>
            </c:numRef>
          </c:yVal>
          <c:smooth val="1"/>
        </c:ser>
        <c:axId val="519411176"/>
        <c:axId val="519302344"/>
      </c:scatterChart>
      <c:valAx>
        <c:axId val="519411176"/>
        <c:scaling>
          <c:orientation val="minMax"/>
        </c:scaling>
        <c:axPos val="b"/>
        <c:numFmt formatCode="General" sourceLinked="1"/>
        <c:tickLblPos val="nextTo"/>
        <c:crossAx val="519302344"/>
        <c:crosses val="autoZero"/>
        <c:crossBetween val="midCat"/>
      </c:valAx>
      <c:valAx>
        <c:axId val="519302344"/>
        <c:scaling>
          <c:orientation val="minMax"/>
        </c:scaling>
        <c:axPos val="l"/>
        <c:majorGridlines/>
        <c:numFmt formatCode="&quot;$&quot;#,##0.00" sourceLinked="0"/>
        <c:tickLblPos val="nextTo"/>
        <c:crossAx val="519411176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4720610581572"/>
          <c:y val="0.546168210214296"/>
          <c:w val="0.29874591333978"/>
          <c:h val="0.390936580702981"/>
        </c:manualLayout>
      </c:layout>
    </c:legend>
    <c:plotVisOnly val="1"/>
    <c:dispBlanksAs val="gap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NPV vs. Time @ Raleigh</a:t>
            </a:r>
          </a:p>
        </c:rich>
      </c:tx>
      <c:layout>
        <c:manualLayout>
          <c:xMode val="edge"/>
          <c:yMode val="edge"/>
          <c:x val="0.248555555555556"/>
          <c:y val="0.111111111111111"/>
        </c:manualLayout>
      </c:layout>
      <c:overlay val="1"/>
    </c:title>
    <c:plotArea>
      <c:layout>
        <c:manualLayout>
          <c:layoutTarget val="inner"/>
          <c:xMode val="edge"/>
          <c:yMode val="edge"/>
          <c:x val="0.183099737532808"/>
          <c:y val="0.11158573928259"/>
          <c:w val="0.768121391076116"/>
          <c:h val="0.804606299212598"/>
        </c:manualLayout>
      </c:layout>
      <c:scatterChart>
        <c:scatterStyle val="smoothMarker"/>
        <c:ser>
          <c:idx val="0"/>
          <c:order val="0"/>
          <c:tx>
            <c:v>No Benefit</c:v>
          </c:tx>
          <c:marker>
            <c:symbol val="none"/>
          </c:marker>
          <c:xVal>
            <c:numRef>
              <c:f>RaleighFS!$A$2:$A$27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RaleighFS!$J$2:$J$27</c:f>
              <c:numCache>
                <c:formatCode>General</c:formatCode>
                <c:ptCount val="26"/>
                <c:pt idx="0">
                  <c:v>-1.6767732E7</c:v>
                </c:pt>
                <c:pt idx="1">
                  <c:v>-1.59391870143686E7</c:v>
                </c:pt>
                <c:pt idx="2">
                  <c:v>-1.51176006608864E7</c:v>
                </c:pt>
                <c:pt idx="3">
                  <c:v>-1.43033193475583E7</c:v>
                </c:pt>
                <c:pt idx="4">
                  <c:v>-1.34966588503937E7</c:v>
                </c:pt>
                <c:pt idx="5">
                  <c:v>-1.26979060669182E7</c:v>
                </c:pt>
                <c:pt idx="6">
                  <c:v>-1.19073206800338E7</c:v>
                </c:pt>
                <c:pt idx="7">
                  <c:v>-1.11251367366269E7</c:v>
                </c:pt>
                <c:pt idx="8">
                  <c:v>-1.03515641451086E7</c:v>
                </c:pt>
                <c:pt idx="9">
                  <c:v>-9.58679009587097E6</c:v>
                </c:pt>
                <c:pt idx="10">
                  <c:v>-8.8309804084498E6</c:v>
                </c:pt>
                <c:pt idx="11">
                  <c:v>-8.08428080900251E6</c:v>
                </c:pt>
                <c:pt idx="12">
                  <c:v>-7.34681814153471E6</c:v>
                </c:pt>
                <c:pt idx="13">
                  <c:v>-6.61870151614308E6</c:v>
                </c:pt>
                <c:pt idx="14">
                  <c:v>-5.90002339738483E6</c:v>
                </c:pt>
                <c:pt idx="15">
                  <c:v>-5.190860635733E6</c:v>
                </c:pt>
                <c:pt idx="16">
                  <c:v>-4.4912754449339E6</c:v>
                </c:pt>
                <c:pt idx="17">
                  <c:v>-3.80131632794666E6</c:v>
                </c:pt>
                <c:pt idx="18">
                  <c:v>-3.12101895401531E6</c:v>
                </c:pt>
                <c:pt idx="19">
                  <c:v>-2.45040698929955E6</c:v>
                </c:pt>
                <c:pt idx="20">
                  <c:v>-1.78949288337374E6</c:v>
                </c:pt>
                <c:pt idx="21">
                  <c:v>-1.13827861379072E6</c:v>
                </c:pt>
                <c:pt idx="22">
                  <c:v>-496756.390801115</c:v>
                </c:pt>
                <c:pt idx="23">
                  <c:v>135090.6757831872</c:v>
                </c:pt>
                <c:pt idx="24">
                  <c:v>757287.9456888474</c:v>
                </c:pt>
                <c:pt idx="25">
                  <c:v>1.36986865144407E6</c:v>
                </c:pt>
              </c:numCache>
            </c:numRef>
          </c:yVal>
          <c:smooth val="1"/>
        </c:ser>
        <c:ser>
          <c:idx val="1"/>
          <c:order val="1"/>
          <c:tx>
            <c:v>10 years incentive</c:v>
          </c:tx>
          <c:marker>
            <c:symbol val="none"/>
          </c:marker>
          <c:xVal>
            <c:numRef>
              <c:f>RaleighFS!$A$2:$A$27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RaleighFS!$K$2:$K$27</c:f>
              <c:numCache>
                <c:formatCode>General</c:formatCode>
                <c:ptCount val="26"/>
                <c:pt idx="0">
                  <c:v>-1.6767732E7</c:v>
                </c:pt>
                <c:pt idx="1">
                  <c:v>-1.5472821300083E7</c:v>
                </c:pt>
                <c:pt idx="2">
                  <c:v>-1.42070771234715E7</c:v>
                </c:pt>
                <c:pt idx="3">
                  <c:v>-1.3022664290869E7</c:v>
                </c:pt>
                <c:pt idx="4">
                  <c:v>-1.18634975848716E7</c:v>
                </c:pt>
                <c:pt idx="5">
                  <c:v>-1.07769846309205E7</c:v>
                </c:pt>
                <c:pt idx="6">
                  <c:v>-9.7123419388211E6</c:v>
                </c:pt>
                <c:pt idx="7">
                  <c:v>-8.75615335718245E6</c:v>
                </c:pt>
                <c:pt idx="8">
                  <c:v>-7.81686206258632E6</c:v>
                </c:pt>
                <c:pt idx="9">
                  <c:v>-6.97317434521637E6</c:v>
                </c:pt>
                <c:pt idx="10">
                  <c:v>-6.14220878338348E6</c:v>
                </c:pt>
                <c:pt idx="11">
                  <c:v>-5.39550918393621E6</c:v>
                </c:pt>
                <c:pt idx="12">
                  <c:v>-4.65804651646841E6</c:v>
                </c:pt>
                <c:pt idx="13">
                  <c:v>-3.92992989107677E6</c:v>
                </c:pt>
                <c:pt idx="14">
                  <c:v>-3.21125177231853E6</c:v>
                </c:pt>
                <c:pt idx="15">
                  <c:v>-2.5020890106667E6</c:v>
                </c:pt>
                <c:pt idx="16">
                  <c:v>-1.80250381986759E6</c:v>
                </c:pt>
                <c:pt idx="17">
                  <c:v>-1.11254470288036E6</c:v>
                </c:pt>
                <c:pt idx="18">
                  <c:v>-432247.3289490007</c:v>
                </c:pt>
                <c:pt idx="19">
                  <c:v>238364.6357667595</c:v>
                </c:pt>
                <c:pt idx="20">
                  <c:v>899278.7416925691</c:v>
                </c:pt>
                <c:pt idx="21">
                  <c:v>1.55049301127558E6</c:v>
                </c:pt>
                <c:pt idx="22">
                  <c:v>2.19201523426519E6</c:v>
                </c:pt>
                <c:pt idx="23">
                  <c:v>2.82386230084949E6</c:v>
                </c:pt>
                <c:pt idx="24">
                  <c:v>3.44605957075515E6</c:v>
                </c:pt>
                <c:pt idx="25">
                  <c:v>4.05864027651037E6</c:v>
                </c:pt>
              </c:numCache>
            </c:numRef>
          </c:yVal>
          <c:smooth val="1"/>
        </c:ser>
        <c:ser>
          <c:idx val="2"/>
          <c:order val="2"/>
          <c:tx>
            <c:v>10 years +FiT</c:v>
          </c:tx>
          <c:marker>
            <c:symbol val="none"/>
          </c:marker>
          <c:xVal>
            <c:numRef>
              <c:f>RaleighFS!$A$2:$A$27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RaleighFS!$L$2:$L$27</c:f>
              <c:numCache>
                <c:formatCode>General</c:formatCode>
                <c:ptCount val="26"/>
                <c:pt idx="0">
                  <c:v>-1.6767732E7</c:v>
                </c:pt>
                <c:pt idx="1">
                  <c:v>-1.50064555857971E7</c:v>
                </c:pt>
                <c:pt idx="2">
                  <c:v>-1.32965535860565E7</c:v>
                </c:pt>
                <c:pt idx="3">
                  <c:v>-1.16891333028547E7</c:v>
                </c:pt>
                <c:pt idx="4">
                  <c:v>-1.01271023581914E7</c:v>
                </c:pt>
                <c:pt idx="5">
                  <c:v>-8.65690917693928E6</c:v>
                </c:pt>
                <c:pt idx="6">
                  <c:v>-7.22685674455331E6</c:v>
                </c:pt>
                <c:pt idx="7">
                  <c:v>-5.92265888645122E6</c:v>
                </c:pt>
                <c:pt idx="8">
                  <c:v>-4.65193018569944E6</c:v>
                </c:pt>
                <c:pt idx="9">
                  <c:v>-3.49258779580029E6</c:v>
                </c:pt>
                <c:pt idx="10">
                  <c:v>-2.36099873632055E6</c:v>
                </c:pt>
                <c:pt idx="11">
                  <c:v>-1.32799104387627E6</c:v>
                </c:pt>
                <c:pt idx="12">
                  <c:v>-317854.0021256075</c:v>
                </c:pt>
                <c:pt idx="13">
                  <c:v>669952.503535416</c:v>
                </c:pt>
                <c:pt idx="14">
                  <c:v>1.63595431778832E6</c:v>
                </c:pt>
                <c:pt idx="15">
                  <c:v>2.58066345610172E6</c:v>
                </c:pt>
                <c:pt idx="16">
                  <c:v>3.50457852943567E6</c:v>
                </c:pt>
                <c:pt idx="17">
                  <c:v>4.40818515359893E6</c:v>
                </c:pt>
                <c:pt idx="18">
                  <c:v>5.29195634388842E6</c:v>
                </c:pt>
                <c:pt idx="19">
                  <c:v>6.15635289561192E6</c:v>
                </c:pt>
                <c:pt idx="20">
                  <c:v>7.00182375106892E6</c:v>
                </c:pt>
                <c:pt idx="21">
                  <c:v>7.82880635353877E6</c:v>
                </c:pt>
                <c:pt idx="22">
                  <c:v>8.63772698880156E6</c:v>
                </c:pt>
                <c:pt idx="23">
                  <c:v>9.42900111469365E6</c:v>
                </c:pt>
                <c:pt idx="24">
                  <c:v>1.02030336791782E7</c:v>
                </c:pt>
                <c:pt idx="25">
                  <c:v>1.09602194273894E7</c:v>
                </c:pt>
              </c:numCache>
            </c:numRef>
          </c:yVal>
          <c:smooth val="1"/>
        </c:ser>
        <c:axId val="519459192"/>
        <c:axId val="519452360"/>
      </c:scatterChart>
      <c:valAx>
        <c:axId val="519459192"/>
        <c:scaling>
          <c:orientation val="minMax"/>
        </c:scaling>
        <c:axPos val="b"/>
        <c:numFmt formatCode="General" sourceLinked="1"/>
        <c:tickLblPos val="nextTo"/>
        <c:crossAx val="519452360"/>
        <c:crosses val="autoZero"/>
        <c:crossBetween val="midCat"/>
      </c:valAx>
      <c:valAx>
        <c:axId val="519452360"/>
        <c:scaling>
          <c:orientation val="minMax"/>
        </c:scaling>
        <c:axPos val="l"/>
        <c:majorGridlines/>
        <c:numFmt formatCode="&quot;$&quot;#,##0.00" sourceLinked="0"/>
        <c:tickLblPos val="nextTo"/>
        <c:crossAx val="519459192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51415573053368"/>
          <c:y val="0.638312919218431"/>
          <c:w val="0.287473315835521"/>
          <c:h val="0.25115157480315"/>
        </c:manualLayout>
      </c:layout>
    </c:legend>
    <c:plotVisOnly val="1"/>
    <c:dispBlanksAs val="gap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NPV</a:t>
            </a:r>
            <a:r>
              <a:rPr lang="en-US" baseline="0"/>
              <a:t> vs. Time @ Baffulo</a:t>
            </a:r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68024810577923"/>
          <c:y val="0.0307767643385132"/>
          <c:w val="0.79464938344971"/>
          <c:h val="0.907623326024105"/>
        </c:manualLayout>
      </c:layout>
      <c:scatterChart>
        <c:scatterStyle val="smoothMarker"/>
        <c:ser>
          <c:idx val="0"/>
          <c:order val="0"/>
          <c:tx>
            <c:v>No benefit</c:v>
          </c:tx>
          <c:marker>
            <c:symbol val="none"/>
          </c:marker>
          <c:xVal>
            <c:numRef>
              <c:f>'Baffulo FS'!$A$2:$A$27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'Baffulo FS'!$J$2:$J$27</c:f>
              <c:numCache>
                <c:formatCode>General</c:formatCode>
                <c:ptCount val="26"/>
                <c:pt idx="0">
                  <c:v>-1.7176202E7</c:v>
                </c:pt>
                <c:pt idx="1">
                  <c:v>-1.47182497285143E7</c:v>
                </c:pt>
                <c:pt idx="2">
                  <c:v>-1.22635961410018E7</c:v>
                </c:pt>
                <c:pt idx="3">
                  <c:v>-9.81295079850981E6</c:v>
                </c:pt>
                <c:pt idx="4">
                  <c:v>-7.36698287048346E6</c:v>
                </c:pt>
                <c:pt idx="5">
                  <c:v>-4.92632310848377E6</c:v>
                </c:pt>
                <c:pt idx="6">
                  <c:v>-2.49156572553587E6</c:v>
                </c:pt>
                <c:pt idx="7">
                  <c:v>-63270.18560395762</c:v>
                </c:pt>
                <c:pt idx="8">
                  <c:v>2.3580370925242E6</c:v>
                </c:pt>
                <c:pt idx="9">
                  <c:v>4.77186111286482E6</c:v>
                </c:pt>
                <c:pt idx="10">
                  <c:v>7.17773675749319E6</c:v>
                </c:pt>
                <c:pt idx="11">
                  <c:v>9.57522731572698E6</c:v>
                </c:pt>
                <c:pt idx="12">
                  <c:v>1.19639230837146E7</c:v>
                </c:pt>
                <c:pt idx="13">
                  <c:v>1.43434400310729E7</c:v>
                </c:pt>
                <c:pt idx="14">
                  <c:v>1.67134185313795E7</c:v>
                </c:pt>
                <c:pt idx="15">
                  <c:v>1.90735221534746E7</c:v>
                </c:pt>
                <c:pt idx="16">
                  <c:v>2.14234365106762E7</c:v>
                </c:pt>
                <c:pt idx="17">
                  <c:v>2.37628681651458E7</c:v>
                </c:pt>
                <c:pt idx="18">
                  <c:v>2.60915435847778E7</c:v>
                </c:pt>
                <c:pt idx="19">
                  <c:v>2.84092081501072E7</c:v>
                </c:pt>
                <c:pt idx="20">
                  <c:v>3.07156252088521E7</c:v>
                </c:pt>
                <c:pt idx="21">
                  <c:v>3.30105751758195E7</c:v>
                </c:pt>
                <c:pt idx="22">
                  <c:v>3.52938546760124E7</c:v>
                </c:pt>
                <c:pt idx="23">
                  <c:v>3.75652757288774E7</c:v>
                </c:pt>
                <c:pt idx="24">
                  <c:v>3.98246649717316E7</c:v>
                </c:pt>
                <c:pt idx="25">
                  <c:v>4.20718629205011E7</c:v>
                </c:pt>
              </c:numCache>
            </c:numRef>
          </c:yVal>
          <c:smooth val="1"/>
        </c:ser>
        <c:ser>
          <c:idx val="1"/>
          <c:order val="1"/>
          <c:tx>
            <c:v>10 year incentive</c:v>
          </c:tx>
          <c:marker>
            <c:symbol val="none"/>
          </c:marker>
          <c:xVal>
            <c:numRef>
              <c:f>'Baffulo FS'!$A$2:$A$27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'Baffulo FS'!$K$2:$K$27</c:f>
              <c:numCache>
                <c:formatCode>General</c:formatCode>
                <c:ptCount val="26"/>
                <c:pt idx="0">
                  <c:v>-1.7176202E7</c:v>
                </c:pt>
                <c:pt idx="1">
                  <c:v>-1.41323030618476E7</c:v>
                </c:pt>
                <c:pt idx="2">
                  <c:v>-1.11196050298907E7</c:v>
                </c:pt>
                <c:pt idx="3">
                  <c:v>-8.20392265036166E6</c:v>
                </c:pt>
                <c:pt idx="4">
                  <c:v>-5.31506230610956E6</c:v>
                </c:pt>
                <c:pt idx="5">
                  <c:v>-2.51285771453783E6</c:v>
                </c:pt>
                <c:pt idx="6">
                  <c:v>266228.0775263011</c:v>
                </c:pt>
                <c:pt idx="7">
                  <c:v>2.9131448295955E6</c:v>
                </c:pt>
                <c:pt idx="8">
                  <c:v>5.54266278594964E6</c:v>
                </c:pt>
                <c:pt idx="9">
                  <c:v>8.05563474830264E6</c:v>
                </c:pt>
                <c:pt idx="10">
                  <c:v>1.05559370043714E7</c:v>
                </c:pt>
                <c:pt idx="11">
                  <c:v>1.29534275626052E7</c:v>
                </c:pt>
                <c:pt idx="12">
                  <c:v>1.53421233305928E7</c:v>
                </c:pt>
                <c:pt idx="13">
                  <c:v>1.77216402779511E7</c:v>
                </c:pt>
                <c:pt idx="14">
                  <c:v>2.00916187782577E7</c:v>
                </c:pt>
                <c:pt idx="15">
                  <c:v>2.24517224003528E7</c:v>
                </c:pt>
                <c:pt idx="16">
                  <c:v>2.48016367575544E7</c:v>
                </c:pt>
                <c:pt idx="17">
                  <c:v>2.7141068412024E7</c:v>
                </c:pt>
                <c:pt idx="18">
                  <c:v>2.9469743831656E7</c:v>
                </c:pt>
                <c:pt idx="19">
                  <c:v>3.17874083969854E7</c:v>
                </c:pt>
                <c:pt idx="20">
                  <c:v>3.40938254557303E7</c:v>
                </c:pt>
                <c:pt idx="21">
                  <c:v>3.63887754226977E7</c:v>
                </c:pt>
                <c:pt idx="22">
                  <c:v>3.86720549228906E7</c:v>
                </c:pt>
                <c:pt idx="23">
                  <c:v>4.09434759757556E7</c:v>
                </c:pt>
                <c:pt idx="24">
                  <c:v>4.32028652186098E7</c:v>
                </c:pt>
                <c:pt idx="25">
                  <c:v>4.54500631673793E7</c:v>
                </c:pt>
              </c:numCache>
            </c:numRef>
          </c:yVal>
          <c:smooth val="1"/>
        </c:ser>
        <c:ser>
          <c:idx val="2"/>
          <c:order val="2"/>
          <c:tx>
            <c:v>10 years+FiT</c:v>
          </c:tx>
          <c:marker>
            <c:symbol val="none"/>
          </c:marker>
          <c:xVal>
            <c:numRef>
              <c:f>'Baffulo FS'!$A$2:$A$27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'Baffulo FS'!$L$2:$L$27</c:f>
              <c:numCache>
                <c:formatCode>General</c:formatCode>
                <c:ptCount val="26"/>
                <c:pt idx="0">
                  <c:v>-1.7176202E7</c:v>
                </c:pt>
                <c:pt idx="1">
                  <c:v>-1.3766086395181E7</c:v>
                </c:pt>
                <c:pt idx="2">
                  <c:v>-1.04046105854462E7</c:v>
                </c:pt>
                <c:pt idx="3">
                  <c:v>-7.1567588937479E6</c:v>
                </c:pt>
                <c:pt idx="4">
                  <c:v>-3.95154682362027E6</c:v>
                </c:pt>
                <c:pt idx="5">
                  <c:v>-848054.8740718421</c:v>
                </c:pt>
                <c:pt idx="6">
                  <c:v>2.21797125892248E6</c:v>
                </c:pt>
                <c:pt idx="7">
                  <c:v>5.13816452616329E6</c:v>
                </c:pt>
                <c:pt idx="8">
                  <c:v>8.02794583029992E6</c:v>
                </c:pt>
                <c:pt idx="9">
                  <c:v>1.0788787647684E7</c:v>
                </c:pt>
                <c:pt idx="10">
                  <c:v>1.35251564323535E7</c:v>
                </c:pt>
                <c:pt idx="11">
                  <c:v>1.61474722559215E7</c:v>
                </c:pt>
                <c:pt idx="12">
                  <c:v>1.87502873242273E7</c:v>
                </c:pt>
                <c:pt idx="13">
                  <c:v>2.1333727414746E7</c:v>
                </c:pt>
                <c:pt idx="14">
                  <c:v>2.3897918432348E7</c:v>
                </c:pt>
                <c:pt idx="15">
                  <c:v>2.64429863566293E7</c:v>
                </c:pt>
                <c:pt idx="16">
                  <c:v>2.89690571921034E7</c:v>
                </c:pt>
                <c:pt idx="17">
                  <c:v>3.14762569211183E7</c:v>
                </c:pt>
                <c:pt idx="18">
                  <c:v>3.39647114593649E7</c:v>
                </c:pt>
                <c:pt idx="19">
                  <c:v>3.6434546613851E7</c:v>
                </c:pt>
                <c:pt idx="20">
                  <c:v>3.88858880432213E7</c:v>
                </c:pt>
                <c:pt idx="21">
                  <c:v>4.13188612203082E7</c:v>
                </c:pt>
                <c:pt idx="22">
                  <c:v>4.37335913968054E7</c:v>
                </c:pt>
                <c:pt idx="23">
                  <c:v>4.61302035699602E7</c:v>
                </c:pt>
                <c:pt idx="24">
                  <c:v>4.85088224511856E7</c:v>
                </c:pt>
                <c:pt idx="25">
                  <c:v>5.08695724364991E7</c:v>
                </c:pt>
              </c:numCache>
            </c:numRef>
          </c:yVal>
          <c:smooth val="1"/>
        </c:ser>
        <c:axId val="519512360"/>
        <c:axId val="519505384"/>
      </c:scatterChart>
      <c:valAx>
        <c:axId val="519512360"/>
        <c:scaling>
          <c:orientation val="minMax"/>
        </c:scaling>
        <c:axPos val="b"/>
        <c:numFmt formatCode="General" sourceLinked="1"/>
        <c:tickLblPos val="nextTo"/>
        <c:crossAx val="519505384"/>
        <c:crosses val="autoZero"/>
        <c:crossBetween val="midCat"/>
      </c:valAx>
      <c:valAx>
        <c:axId val="519505384"/>
        <c:scaling>
          <c:orientation val="minMax"/>
        </c:scaling>
        <c:axPos val="l"/>
        <c:majorGridlines/>
        <c:numFmt formatCode="[$$-409]#,##0.00" sourceLinked="0"/>
        <c:tickLblPos val="nextTo"/>
        <c:crossAx val="519512360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58925865398901"/>
          <c:y val="0.467216348521052"/>
          <c:w val="0.316082553360075"/>
          <c:h val="0.338221934209239"/>
        </c:manualLayout>
      </c:layout>
    </c:legend>
    <c:plotVisOnly val="1"/>
    <c:dispBlanksAs val="gap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Interest</a:t>
            </a:r>
            <a:r>
              <a:rPr lang="en-US" baseline="0"/>
              <a:t> rate sensitivity</a:t>
            </a:r>
            <a:endParaRPr lang="en-US"/>
          </a:p>
        </c:rich>
      </c:tx>
      <c:layout>
        <c:manualLayout>
          <c:xMode val="edge"/>
          <c:yMode val="edge"/>
          <c:x val="0.250472222222222"/>
          <c:y val="0.0833333333333333"/>
        </c:manualLayout>
      </c:layout>
      <c:overlay val="1"/>
    </c:title>
    <c:plotArea>
      <c:layout>
        <c:manualLayout>
          <c:layoutTarget val="inner"/>
          <c:xMode val="edge"/>
          <c:yMode val="edge"/>
          <c:x val="0.183099737532808"/>
          <c:y val="0.0560301837270341"/>
          <c:w val="0.786150262467192"/>
          <c:h val="0.887939632545932"/>
        </c:manualLayout>
      </c:layout>
      <c:scatterChart>
        <c:scatterStyle val="smoothMarker"/>
        <c:ser>
          <c:idx val="0"/>
          <c:order val="0"/>
          <c:tx>
            <c:v>5%</c:v>
          </c:tx>
          <c:marker>
            <c:symbol val="none"/>
          </c:marker>
          <c:xVal>
            <c:numRef>
              <c:f>PHFS!$M$3:$M$28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PHFS!$N$3:$N$28</c:f>
              <c:numCache>
                <c:formatCode>General</c:formatCode>
                <c:ptCount val="26"/>
                <c:pt idx="0">
                  <c:v>-1.3840202E7</c:v>
                </c:pt>
                <c:pt idx="1">
                  <c:v>-1.25503198404952E7</c:v>
                </c:pt>
                <c:pt idx="2">
                  <c:v>-1.12780835072737E7</c:v>
                </c:pt>
                <c:pt idx="3">
                  <c:v>-1.00723185782166E7</c:v>
                </c:pt>
                <c:pt idx="4">
                  <c:v>-8.88127118774726E6</c:v>
                </c:pt>
                <c:pt idx="5">
                  <c:v>-7.74932594787651E6</c:v>
                </c:pt>
                <c:pt idx="6">
                  <c:v>-6.62963380727309E6</c:v>
                </c:pt>
                <c:pt idx="7">
                  <c:v>-5.60295557038734E6</c:v>
                </c:pt>
                <c:pt idx="8">
                  <c:v>-4.58454264397511E6</c:v>
                </c:pt>
                <c:pt idx="9">
                  <c:v>-3.64781835771183E6</c:v>
                </c:pt>
                <c:pt idx="10">
                  <c:v>-2.71607556409574E6</c:v>
                </c:pt>
                <c:pt idx="11">
                  <c:v>-1.85606555158451E6</c:v>
                </c:pt>
                <c:pt idx="12">
                  <c:v>-998359.0733739268</c:v>
                </c:pt>
                <c:pt idx="13">
                  <c:v>-143324.9527874887</c:v>
                </c:pt>
                <c:pt idx="14">
                  <c:v>708691.4743435172</c:v>
                </c:pt>
                <c:pt idx="15">
                  <c:v>1.55736716787732E6</c:v>
                </c:pt>
                <c:pt idx="16">
                  <c:v>2.40240024921965E6</c:v>
                </c:pt>
                <c:pt idx="17">
                  <c:v>3.2435089220854E6</c:v>
                </c:pt>
                <c:pt idx="18">
                  <c:v>4.08043044553837E6</c:v>
                </c:pt>
                <c:pt idx="19">
                  <c:v>4.91292015680878E6</c:v>
                </c:pt>
                <c:pt idx="20">
                  <c:v>5.74075054150717E6</c:v>
                </c:pt>
                <c:pt idx="21">
                  <c:v>6.56371034896725E6</c:v>
                </c:pt>
                <c:pt idx="22">
                  <c:v>7.38160375055796E6</c:v>
                </c:pt>
                <c:pt idx="23">
                  <c:v>8.19424953890824E6</c:v>
                </c:pt>
                <c:pt idx="24">
                  <c:v>9.00148036608597E6</c:v>
                </c:pt>
                <c:pt idx="25">
                  <c:v>9.80314201886586E6</c:v>
                </c:pt>
              </c:numCache>
            </c:numRef>
          </c:yVal>
          <c:smooth val="1"/>
        </c:ser>
        <c:ser>
          <c:idx val="1"/>
          <c:order val="1"/>
          <c:tx>
            <c:v>10%</c:v>
          </c:tx>
          <c:marker>
            <c:symbol val="none"/>
          </c:marker>
          <c:xVal>
            <c:numRef>
              <c:f>PHFS!$M$3:$M$28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PHFS!$O$3:$O$28</c:f>
              <c:numCache>
                <c:formatCode>General</c:formatCode>
                <c:ptCount val="26"/>
                <c:pt idx="0">
                  <c:v>-1.3840202E7</c:v>
                </c:pt>
                <c:pt idx="1">
                  <c:v>-1.26089508477455E7</c:v>
                </c:pt>
                <c:pt idx="2">
                  <c:v>-1.14497437755333E7</c:v>
                </c:pt>
                <c:pt idx="3">
                  <c:v>-1.04010408258716E7</c:v>
                </c:pt>
                <c:pt idx="4">
                  <c:v>-9.41222479748438E6</c:v>
                </c:pt>
                <c:pt idx="5">
                  <c:v>-8.51519165928178E6</c:v>
                </c:pt>
                <c:pt idx="6">
                  <c:v>-7.66820159996984E6</c:v>
                </c:pt>
                <c:pt idx="7">
                  <c:v>-6.92687317366624E6</c:v>
                </c:pt>
                <c:pt idx="8">
                  <c:v>-6.22493830857759E6</c:v>
                </c:pt>
                <c:pt idx="9">
                  <c:v>-5.6086537228681E6</c:v>
                </c:pt>
                <c:pt idx="10">
                  <c:v>-5.02351049704401E6</c:v>
                </c:pt>
                <c:pt idx="11">
                  <c:v>-4.50796587539496E6</c:v>
                </c:pt>
                <c:pt idx="12">
                  <c:v>-4.01717321745515E6</c:v>
                </c:pt>
                <c:pt idx="13">
                  <c:v>-3.55014897283062E6</c:v>
                </c:pt>
                <c:pt idx="14">
                  <c:v>-3.10592646155246E6</c:v>
                </c:pt>
                <c:pt idx="15">
                  <c:v>-2.68355849515133E6</c:v>
                </c:pt>
                <c:pt idx="16">
                  <c:v>-2.28211952149882E6</c:v>
                </c:pt>
                <c:pt idx="17">
                  <c:v>-1.90070735033749E6</c:v>
                </c:pt>
                <c:pt idx="18">
                  <c:v>-1.5384445104668E6</c:v>
                </c:pt>
                <c:pt idx="19">
                  <c:v>-1.19447928418251E6</c:v>
                </c:pt>
                <c:pt idx="20">
                  <c:v>-867986.4597285651</c:v>
                </c:pt>
                <c:pt idx="21">
                  <c:v>-558167.838160675</c:v>
                </c:pt>
                <c:pt idx="22">
                  <c:v>-264252.5270958542</c:v>
                </c:pt>
                <c:pt idx="23">
                  <c:v>14502.94971161895</c:v>
                </c:pt>
                <c:pt idx="24">
                  <c:v>278814.7012060695</c:v>
                </c:pt>
                <c:pt idx="25">
                  <c:v>529371.6533748861</c:v>
                </c:pt>
              </c:numCache>
            </c:numRef>
          </c:yVal>
          <c:smooth val="1"/>
        </c:ser>
        <c:ser>
          <c:idx val="2"/>
          <c:order val="2"/>
          <c:tx>
            <c:v>15%</c:v>
          </c:tx>
          <c:marker>
            <c:symbol val="none"/>
          </c:marker>
          <c:xVal>
            <c:numRef>
              <c:f>PHFS!$M$3:$M$28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PHFS!$P$3:$P$28</c:f>
              <c:numCache>
                <c:formatCode>General</c:formatCode>
                <c:ptCount val="26"/>
                <c:pt idx="0">
                  <c:v>-1.3840202E7</c:v>
                </c:pt>
                <c:pt idx="1">
                  <c:v>-1.26624835065391E7</c:v>
                </c:pt>
                <c:pt idx="2">
                  <c:v>-1.16018857315851E7</c:v>
                </c:pt>
                <c:pt idx="3">
                  <c:v>-1.06841090398782E7</c:v>
                </c:pt>
                <c:pt idx="4">
                  <c:v>-9.85636725956053E6</c:v>
                </c:pt>
                <c:pt idx="5">
                  <c:v>-9.13810555627633E6</c:v>
                </c:pt>
                <c:pt idx="6">
                  <c:v>-8.48940035200156E6</c:v>
                </c:pt>
                <c:pt idx="7">
                  <c:v>-7.94630689933183E6</c:v>
                </c:pt>
                <c:pt idx="8">
                  <c:v>-7.45443096712516E6</c:v>
                </c:pt>
                <c:pt idx="9">
                  <c:v>-7.04135026294853E6</c:v>
                </c:pt>
                <c:pt idx="10">
                  <c:v>-6.66619535744221E6</c:v>
                </c:pt>
                <c:pt idx="11">
                  <c:v>-6.35003344251466E6</c:v>
                </c:pt>
                <c:pt idx="12">
                  <c:v>-6.06213706862576E6</c:v>
                </c:pt>
                <c:pt idx="13">
                  <c:v>-5.80009416134893E6</c:v>
                </c:pt>
                <c:pt idx="14">
                  <c:v>-5.56168200806461E6</c:v>
                </c:pt>
                <c:pt idx="15">
                  <c:v>-5.34485486641611E6</c:v>
                </c:pt>
                <c:pt idx="16">
                  <c:v>-5.14773197967673E6</c:v>
                </c:pt>
                <c:pt idx="17">
                  <c:v>-4.96858606478686E6</c:v>
                </c:pt>
                <c:pt idx="18">
                  <c:v>-4.80583231856643E6</c:v>
                </c:pt>
                <c:pt idx="19">
                  <c:v>-4.6580179711427E6</c:v>
                </c:pt>
                <c:pt idx="20">
                  <c:v>-4.52381240235111E6</c:v>
                </c:pt>
                <c:pt idx="21">
                  <c:v>-4.40199782624955E6</c:v>
                </c:pt>
                <c:pt idx="22">
                  <c:v>-4.29146054049541E6</c:v>
                </c:pt>
                <c:pt idx="23">
                  <c:v>-4.1911827307971E6</c:v>
                </c:pt>
                <c:pt idx="24">
                  <c:v>-4.10023481565021E6</c:v>
                </c:pt>
                <c:pt idx="25">
                  <c:v>-4.01776831283721E6</c:v>
                </c:pt>
              </c:numCache>
            </c:numRef>
          </c:yVal>
          <c:smooth val="1"/>
        </c:ser>
        <c:axId val="519557112"/>
        <c:axId val="519558120"/>
      </c:scatterChart>
      <c:valAx>
        <c:axId val="519557112"/>
        <c:scaling>
          <c:orientation val="minMax"/>
        </c:scaling>
        <c:axPos val="b"/>
        <c:numFmt formatCode="General" sourceLinked="1"/>
        <c:tickLblPos val="nextTo"/>
        <c:crossAx val="519558120"/>
        <c:crosses val="autoZero"/>
        <c:crossBetween val="midCat"/>
      </c:valAx>
      <c:valAx>
        <c:axId val="519558120"/>
        <c:scaling>
          <c:orientation val="minMax"/>
        </c:scaling>
        <c:axPos val="l"/>
        <c:majorGridlines/>
        <c:numFmt formatCode="&quot;$&quot;#,##0.00" sourceLinked="0"/>
        <c:tickLblPos val="nextTo"/>
        <c:crossAx val="519557112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718638888888889"/>
          <c:y val="0.638312919218431"/>
          <c:w val="0.131361111111111"/>
          <c:h val="0.25115157480315"/>
        </c:manualLayout>
      </c:layout>
    </c:legend>
    <c:plotVisOnly val="1"/>
    <c:dispBlanksAs val="gap"/>
  </c:chart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Carbon</a:t>
            </a:r>
            <a:r>
              <a:rPr lang="en-US" baseline="0"/>
              <a:t> Offset($/metric ton of CO2)</a:t>
            </a:r>
            <a:endParaRPr lang="en-US"/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575F6D">
                  <a:lumMod val="75000"/>
                </a:srgbClr>
              </a:solidFill>
            </c:spPr>
          </c:dPt>
          <c:dPt>
            <c:idx val="8"/>
            <c:spPr>
              <a:solidFill>
                <a:srgbClr val="FFF39D">
                  <a:lumMod val="75000"/>
                </a:srgbClr>
              </a:solidFill>
            </c:spPr>
          </c:dPt>
          <c:cat>
            <c:strRef>
              <c:f>Sheet1!$G$37:$O$37</c:f>
              <c:strCache>
                <c:ptCount val="9"/>
                <c:pt idx="0">
                  <c:v>Phoenix BP</c:v>
                </c:pt>
                <c:pt idx="1">
                  <c:v>Phoenix FS</c:v>
                </c:pt>
                <c:pt idx="2">
                  <c:v>Raleigh BP</c:v>
                </c:pt>
                <c:pt idx="3">
                  <c:v>Raleigh FS</c:v>
                </c:pt>
                <c:pt idx="4">
                  <c:v>Buffalo BP</c:v>
                </c:pt>
                <c:pt idx="5">
                  <c:v>Buffalo FS</c:v>
                </c:pt>
                <c:pt idx="6">
                  <c:v>Methane</c:v>
                </c:pt>
                <c:pt idx="7">
                  <c:v>Wind Average</c:v>
                </c:pt>
                <c:pt idx="8">
                  <c:v>Nuclear Average</c:v>
                </c:pt>
              </c:strCache>
            </c:strRef>
          </c:cat>
          <c:val>
            <c:numRef>
              <c:f>Sheet1!$G$38:$O$38</c:f>
              <c:numCache>
                <c:formatCode>General</c:formatCode>
                <c:ptCount val="9"/>
                <c:pt idx="0">
                  <c:v>6.075804193496891</c:v>
                </c:pt>
                <c:pt idx="1">
                  <c:v>5.68076835593414</c:v>
                </c:pt>
                <c:pt idx="2">
                  <c:v>7.478605950528004</c:v>
                </c:pt>
                <c:pt idx="3">
                  <c:v>6.085674366260535</c:v>
                </c:pt>
                <c:pt idx="4">
                  <c:v>6.00926888741329</c:v>
                </c:pt>
                <c:pt idx="5">
                  <c:v>4.963172441080085</c:v>
                </c:pt>
                <c:pt idx="6">
                  <c:v>12.0</c:v>
                </c:pt>
                <c:pt idx="7">
                  <c:v>10.0</c:v>
                </c:pt>
                <c:pt idx="8">
                  <c:v>26.0</c:v>
                </c:pt>
              </c:numCache>
            </c:numRef>
          </c:val>
        </c:ser>
        <c:axId val="520892760"/>
        <c:axId val="520875960"/>
      </c:barChart>
      <c:catAx>
        <c:axId val="520892760"/>
        <c:scaling>
          <c:orientation val="minMax"/>
        </c:scaling>
        <c:axPos val="b"/>
        <c:tickLblPos val="nextTo"/>
        <c:crossAx val="520875960"/>
        <c:crosses val="autoZero"/>
        <c:auto val="1"/>
        <c:lblAlgn val="ctr"/>
        <c:lblOffset val="100"/>
      </c:catAx>
      <c:valAx>
        <c:axId val="520875960"/>
        <c:scaling>
          <c:orientation val="minMax"/>
        </c:scaling>
        <c:axPos val="l"/>
        <c:majorGridlines/>
        <c:numFmt formatCode="General" sourceLinked="1"/>
        <c:tickLblPos val="nextTo"/>
        <c:crossAx val="520892760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Buffalo</a:t>
            </a:r>
            <a:r>
              <a:rPr lang="en-US" dirty="0"/>
              <a:t>, </a:t>
            </a:r>
            <a:r>
              <a:rPr lang="en-US" dirty="0" smtClean="0"/>
              <a:t>NY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Jan</c:v>
          </c:tx>
          <c:val>
            <c:numRef>
              <c:f>Sheet1!$T$3:$T$26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0.663530006195463</c:v>
                </c:pt>
                <c:pt idx="9">
                  <c:v>1.860077740854847</c:v>
                </c:pt>
                <c:pt idx="10">
                  <c:v>4.908907580662792</c:v>
                </c:pt>
                <c:pt idx="11">
                  <c:v>6.210928249100546</c:v>
                </c:pt>
                <c:pt idx="12">
                  <c:v>6.25755782222499</c:v>
                </c:pt>
                <c:pt idx="13">
                  <c:v>5.582001533639466</c:v>
                </c:pt>
                <c:pt idx="14">
                  <c:v>4.937549045975398</c:v>
                </c:pt>
                <c:pt idx="15">
                  <c:v>4.483560037506324</c:v>
                </c:pt>
                <c:pt idx="16">
                  <c:v>2.954581876576056</c:v>
                </c:pt>
                <c:pt idx="17">
                  <c:v>1.234031842078847</c:v>
                </c:pt>
                <c:pt idx="18">
                  <c:v>0.377591368916454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v>Feb</c:v>
          </c:tx>
          <c:val>
            <c:numRef>
              <c:f>Sheet1!$T$28:$T$51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0.0898036539792204</c:v>
                </c:pt>
                <c:pt idx="5">
                  <c:v>0.339946591918117</c:v>
                </c:pt>
                <c:pt idx="6">
                  <c:v>0.381715396198254</c:v>
                </c:pt>
                <c:pt idx="7">
                  <c:v>0.465701004826682</c:v>
                </c:pt>
                <c:pt idx="8">
                  <c:v>1.147701905244781</c:v>
                </c:pt>
                <c:pt idx="9">
                  <c:v>3.200498195969142</c:v>
                </c:pt>
                <c:pt idx="10">
                  <c:v>3.975368354396716</c:v>
                </c:pt>
                <c:pt idx="11">
                  <c:v>4.74870079319429</c:v>
                </c:pt>
                <c:pt idx="12">
                  <c:v>5.65141179530819</c:v>
                </c:pt>
                <c:pt idx="13">
                  <c:v>5.52801085708877</c:v>
                </c:pt>
                <c:pt idx="14">
                  <c:v>5.89073718595187</c:v>
                </c:pt>
                <c:pt idx="15">
                  <c:v>5.354509787866156</c:v>
                </c:pt>
                <c:pt idx="16">
                  <c:v>4.52927790319253</c:v>
                </c:pt>
                <c:pt idx="17">
                  <c:v>3.655665454036552</c:v>
                </c:pt>
                <c:pt idx="18">
                  <c:v>1.94991547942013</c:v>
                </c:pt>
                <c:pt idx="19">
                  <c:v>0.631128836923647</c:v>
                </c:pt>
                <c:pt idx="20">
                  <c:v>0.298651390342562</c:v>
                </c:pt>
                <c:pt idx="21">
                  <c:v>0.146418630936456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v>Mar</c:v>
          </c:tx>
          <c:val>
            <c:numRef>
              <c:f>Sheet1!$T$53:$T$76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0.902972494005084</c:v>
                </c:pt>
                <c:pt idx="8">
                  <c:v>3.087892604380922</c:v>
                </c:pt>
                <c:pt idx="9">
                  <c:v>5.220807799589991</c:v>
                </c:pt>
                <c:pt idx="10">
                  <c:v>6.539010220059906</c:v>
                </c:pt>
                <c:pt idx="11">
                  <c:v>7.459353161791491</c:v>
                </c:pt>
                <c:pt idx="12">
                  <c:v>7.512525601258536</c:v>
                </c:pt>
                <c:pt idx="13">
                  <c:v>7.179779831872987</c:v>
                </c:pt>
                <c:pt idx="14">
                  <c:v>7.62190927133035</c:v>
                </c:pt>
                <c:pt idx="15">
                  <c:v>6.98285225835844</c:v>
                </c:pt>
                <c:pt idx="16">
                  <c:v>6.427395884573535</c:v>
                </c:pt>
                <c:pt idx="17">
                  <c:v>5.21217115738866</c:v>
                </c:pt>
                <c:pt idx="18">
                  <c:v>2.809739458582975</c:v>
                </c:pt>
                <c:pt idx="19">
                  <c:v>0.834463527996509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3"/>
          <c:order val="3"/>
          <c:tx>
            <c:v>Apr</c:v>
          </c:tx>
          <c:val>
            <c:numRef>
              <c:f>Sheet1!$T$78:$T$101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0.748275430016601</c:v>
                </c:pt>
                <c:pt idx="7">
                  <c:v>2.658272734763371</c:v>
                </c:pt>
                <c:pt idx="8">
                  <c:v>4.98188175072656</c:v>
                </c:pt>
                <c:pt idx="9">
                  <c:v>6.127612325320865</c:v>
                </c:pt>
                <c:pt idx="10">
                  <c:v>6.523572681281107</c:v>
                </c:pt>
                <c:pt idx="11">
                  <c:v>7.222419089973038</c:v>
                </c:pt>
                <c:pt idx="12">
                  <c:v>7.144094409745286</c:v>
                </c:pt>
                <c:pt idx="13">
                  <c:v>6.787319422249646</c:v>
                </c:pt>
                <c:pt idx="14">
                  <c:v>7.286882273897246</c:v>
                </c:pt>
                <c:pt idx="15">
                  <c:v>7.227960790672375</c:v>
                </c:pt>
                <c:pt idx="16">
                  <c:v>6.728945631638555</c:v>
                </c:pt>
                <c:pt idx="17">
                  <c:v>5.573663439471103</c:v>
                </c:pt>
                <c:pt idx="18">
                  <c:v>3.856927113890042</c:v>
                </c:pt>
                <c:pt idx="19">
                  <c:v>1.44617079890773</c:v>
                </c:pt>
                <c:pt idx="20">
                  <c:v>0.196044701903049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4"/>
          <c:order val="4"/>
          <c:tx>
            <c:v>May</c:v>
          </c:tx>
          <c:val>
            <c:numRef>
              <c:f>Sheet1!$T$103:$T$126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0.191194303944216</c:v>
                </c:pt>
                <c:pt idx="6">
                  <c:v>1.793719755429445</c:v>
                </c:pt>
                <c:pt idx="7">
                  <c:v>4.783562502729877</c:v>
                </c:pt>
                <c:pt idx="8">
                  <c:v>6.172797357430658</c:v>
                </c:pt>
                <c:pt idx="9">
                  <c:v>7.697649337562671</c:v>
                </c:pt>
                <c:pt idx="10">
                  <c:v>7.445545306529109</c:v>
                </c:pt>
                <c:pt idx="11">
                  <c:v>7.230176828445829</c:v>
                </c:pt>
                <c:pt idx="12">
                  <c:v>7.196551822985722</c:v>
                </c:pt>
                <c:pt idx="13">
                  <c:v>7.173907497244995</c:v>
                </c:pt>
                <c:pt idx="14">
                  <c:v>7.32979286157162</c:v>
                </c:pt>
                <c:pt idx="15">
                  <c:v>7.448779268187113</c:v>
                </c:pt>
                <c:pt idx="16">
                  <c:v>7.11319381839274</c:v>
                </c:pt>
                <c:pt idx="17">
                  <c:v>7.017303682170716</c:v>
                </c:pt>
                <c:pt idx="18">
                  <c:v>5.117021916888206</c:v>
                </c:pt>
                <c:pt idx="19">
                  <c:v>2.773143741064825</c:v>
                </c:pt>
                <c:pt idx="20">
                  <c:v>0.698840626329977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5"/>
          <c:order val="5"/>
          <c:tx>
            <c:v>June</c:v>
          </c:tx>
          <c:val>
            <c:numRef>
              <c:f>Sheet1!$T$128:$T$151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0.567436715751604</c:v>
                </c:pt>
                <c:pt idx="6">
                  <c:v>2.55747195745055</c:v>
                </c:pt>
                <c:pt idx="7">
                  <c:v>5.162587827532856</c:v>
                </c:pt>
                <c:pt idx="8">
                  <c:v>6.32830241251584</c:v>
                </c:pt>
                <c:pt idx="9">
                  <c:v>7.053837389909106</c:v>
                </c:pt>
                <c:pt idx="10">
                  <c:v>7.572449890612142</c:v>
                </c:pt>
                <c:pt idx="11">
                  <c:v>6.803530526935178</c:v>
                </c:pt>
                <c:pt idx="12">
                  <c:v>7.003930129160198</c:v>
                </c:pt>
                <c:pt idx="13">
                  <c:v>6.346911444428088</c:v>
                </c:pt>
                <c:pt idx="14">
                  <c:v>7.026458145454546</c:v>
                </c:pt>
                <c:pt idx="15">
                  <c:v>7.062480401363498</c:v>
                </c:pt>
                <c:pt idx="16">
                  <c:v>7.033975512891334</c:v>
                </c:pt>
                <c:pt idx="17">
                  <c:v>6.27140227449387</c:v>
                </c:pt>
                <c:pt idx="18">
                  <c:v>5.614800873573088</c:v>
                </c:pt>
                <c:pt idx="19">
                  <c:v>3.889640962852803</c:v>
                </c:pt>
                <c:pt idx="20">
                  <c:v>1.248893089577019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6"/>
          <c:order val="6"/>
          <c:tx>
            <c:v>July</c:v>
          </c:tx>
          <c:val>
            <c:numRef>
              <c:f>Sheet1!$T$153:$T$176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0.142565701233197</c:v>
                </c:pt>
                <c:pt idx="6">
                  <c:v>1.83196520752167</c:v>
                </c:pt>
                <c:pt idx="7">
                  <c:v>4.076496174051047</c:v>
                </c:pt>
                <c:pt idx="8">
                  <c:v>6.24020373264337</c:v>
                </c:pt>
                <c:pt idx="9">
                  <c:v>7.014441636389743</c:v>
                </c:pt>
                <c:pt idx="10">
                  <c:v>7.27549091876389</c:v>
                </c:pt>
                <c:pt idx="11">
                  <c:v>6.837870088156187</c:v>
                </c:pt>
                <c:pt idx="12">
                  <c:v>6.30003673390464</c:v>
                </c:pt>
                <c:pt idx="13">
                  <c:v>6.358830501806479</c:v>
                </c:pt>
                <c:pt idx="14">
                  <c:v>6.649798967762081</c:v>
                </c:pt>
                <c:pt idx="15">
                  <c:v>7.46971738169117</c:v>
                </c:pt>
                <c:pt idx="16">
                  <c:v>8.05844983311546</c:v>
                </c:pt>
                <c:pt idx="17">
                  <c:v>7.643009956838839</c:v>
                </c:pt>
                <c:pt idx="18">
                  <c:v>6.871119223862307</c:v>
                </c:pt>
                <c:pt idx="19">
                  <c:v>4.78382529108207</c:v>
                </c:pt>
                <c:pt idx="20">
                  <c:v>1.45205734572536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7"/>
          <c:order val="7"/>
          <c:tx>
            <c:v>Aug</c:v>
          </c:tx>
          <c:val>
            <c:numRef>
              <c:f>Sheet1!$T$178:$T$201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0.938311415388912</c:v>
                </c:pt>
                <c:pt idx="7">
                  <c:v>3.685628358476921</c:v>
                </c:pt>
                <c:pt idx="8">
                  <c:v>6.048434477944236</c:v>
                </c:pt>
                <c:pt idx="9">
                  <c:v>7.027103264158642</c:v>
                </c:pt>
                <c:pt idx="10">
                  <c:v>7.353655716590349</c:v>
                </c:pt>
                <c:pt idx="11">
                  <c:v>7.320723597397747</c:v>
                </c:pt>
                <c:pt idx="12">
                  <c:v>7.145641457651941</c:v>
                </c:pt>
                <c:pt idx="13">
                  <c:v>6.733564071222486</c:v>
                </c:pt>
                <c:pt idx="14">
                  <c:v>7.169621639750521</c:v>
                </c:pt>
                <c:pt idx="15">
                  <c:v>7.47637948994489</c:v>
                </c:pt>
                <c:pt idx="16">
                  <c:v>7.269264867810712</c:v>
                </c:pt>
                <c:pt idx="17">
                  <c:v>6.443515749740015</c:v>
                </c:pt>
                <c:pt idx="18">
                  <c:v>4.901894286495855</c:v>
                </c:pt>
                <c:pt idx="19">
                  <c:v>2.313955554839266</c:v>
                </c:pt>
                <c:pt idx="20">
                  <c:v>0.360503198849606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8"/>
          <c:order val="8"/>
          <c:tx>
            <c:v>Sept</c:v>
          </c:tx>
          <c:val>
            <c:numRef>
              <c:f>Sheet1!$T$203:$T$226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0.139952667124693</c:v>
                </c:pt>
                <c:pt idx="7">
                  <c:v>2.013237373664551</c:v>
                </c:pt>
                <c:pt idx="8">
                  <c:v>4.377717409539363</c:v>
                </c:pt>
                <c:pt idx="9">
                  <c:v>5.347416256380197</c:v>
                </c:pt>
                <c:pt idx="10">
                  <c:v>6.129716102437071</c:v>
                </c:pt>
                <c:pt idx="11">
                  <c:v>6.609516968927206</c:v>
                </c:pt>
                <c:pt idx="12">
                  <c:v>6.744458187612767</c:v>
                </c:pt>
                <c:pt idx="13">
                  <c:v>6.96366845410665</c:v>
                </c:pt>
                <c:pt idx="14">
                  <c:v>6.426603275349167</c:v>
                </c:pt>
                <c:pt idx="15">
                  <c:v>6.452879623891377</c:v>
                </c:pt>
                <c:pt idx="16">
                  <c:v>5.727368479476894</c:v>
                </c:pt>
                <c:pt idx="17">
                  <c:v>4.59418026005787</c:v>
                </c:pt>
                <c:pt idx="18">
                  <c:v>3.280019568357618</c:v>
                </c:pt>
                <c:pt idx="19">
                  <c:v>0.691723894969178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9"/>
          <c:order val="9"/>
          <c:tx>
            <c:v>Oct</c:v>
          </c:tx>
          <c:val>
            <c:numRef>
              <c:f>Sheet1!$T$228:$T$251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1.147783282293566</c:v>
                </c:pt>
                <c:pt idx="8">
                  <c:v>2.980579715667482</c:v>
                </c:pt>
                <c:pt idx="9">
                  <c:v>4.918032929887121</c:v>
                </c:pt>
                <c:pt idx="10">
                  <c:v>5.524067443418714</c:v>
                </c:pt>
                <c:pt idx="11">
                  <c:v>6.742221109244978</c:v>
                </c:pt>
                <c:pt idx="12">
                  <c:v>6.598080843746746</c:v>
                </c:pt>
                <c:pt idx="13">
                  <c:v>5.911835273502102</c:v>
                </c:pt>
                <c:pt idx="14">
                  <c:v>6.385807412017764</c:v>
                </c:pt>
                <c:pt idx="15">
                  <c:v>5.588485047445954</c:v>
                </c:pt>
                <c:pt idx="16">
                  <c:v>4.320032425806309</c:v>
                </c:pt>
                <c:pt idx="17">
                  <c:v>2.703714123773985</c:v>
                </c:pt>
                <c:pt idx="18">
                  <c:v>1.390452816003918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0"/>
          <c:order val="10"/>
          <c:tx>
            <c:v>Nov</c:v>
          </c:tx>
          <c:val>
            <c:numRef>
              <c:f>Sheet1!$T$253:$T$276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0.0542365234643517</c:v>
                </c:pt>
                <c:pt idx="8">
                  <c:v>1.104879771957645</c:v>
                </c:pt>
                <c:pt idx="9">
                  <c:v>2.482949500281019</c:v>
                </c:pt>
                <c:pt idx="10">
                  <c:v>3.542454337282618</c:v>
                </c:pt>
                <c:pt idx="11">
                  <c:v>4.256136217063609</c:v>
                </c:pt>
                <c:pt idx="12">
                  <c:v>4.599376486682875</c:v>
                </c:pt>
                <c:pt idx="13">
                  <c:v>3.682724662634397</c:v>
                </c:pt>
                <c:pt idx="14">
                  <c:v>3.775818277013655</c:v>
                </c:pt>
                <c:pt idx="15">
                  <c:v>3.71054715192042</c:v>
                </c:pt>
                <c:pt idx="16">
                  <c:v>2.369732323054754</c:v>
                </c:pt>
                <c:pt idx="17">
                  <c:v>1.056346317476281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1"/>
          <c:order val="11"/>
          <c:tx>
            <c:v>Dec</c:v>
          </c:tx>
          <c:val>
            <c:numRef>
              <c:f>Sheet1!$T$278:$T$301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0.671696424285621</c:v>
                </c:pt>
                <c:pt idx="9">
                  <c:v>1.802398365002796</c:v>
                </c:pt>
                <c:pt idx="10">
                  <c:v>3.884408919384041</c:v>
                </c:pt>
                <c:pt idx="11">
                  <c:v>4.123966683822936</c:v>
                </c:pt>
                <c:pt idx="12">
                  <c:v>4.119216782791126</c:v>
                </c:pt>
                <c:pt idx="13">
                  <c:v>4.104073803523668</c:v>
                </c:pt>
                <c:pt idx="14">
                  <c:v>4.158505353805435</c:v>
                </c:pt>
                <c:pt idx="15">
                  <c:v>3.267568245579243</c:v>
                </c:pt>
                <c:pt idx="16">
                  <c:v>1.908840734256185</c:v>
                </c:pt>
                <c:pt idx="17">
                  <c:v>0.652548968101731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marker val="1"/>
        <c:axId val="498929640"/>
        <c:axId val="498832568"/>
      </c:lineChart>
      <c:catAx>
        <c:axId val="498929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tickLblPos val="nextTo"/>
        <c:crossAx val="498832568"/>
        <c:crosses val="autoZero"/>
        <c:auto val="1"/>
        <c:lblAlgn val="ctr"/>
        <c:lblOffset val="100"/>
      </c:catAx>
      <c:valAx>
        <c:axId val="498832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tickLblPos val="nextTo"/>
        <c:crossAx val="498929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28836165539"/>
          <c:y val="0.110468124179849"/>
          <c:w val="0.154041811635406"/>
          <c:h val="0.7816745298372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Phoenix</a:t>
            </a:r>
            <a:r>
              <a:rPr lang="en-US" dirty="0"/>
              <a:t>, </a:t>
            </a:r>
            <a:r>
              <a:rPr lang="en-US" dirty="0" smtClean="0"/>
              <a:t>AZ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12"/>
          <c:order val="12"/>
          <c:tx>
            <c:strRef>
              <c:f>"Jan"</c:f>
            </c:strRef>
          </c:tx>
          <c:val>
            <c:numRef>
              <c:f>Sheet1!$T$3:$T$26</c:f>
            </c:numRef>
          </c:val>
        </c:ser>
        <c:ser>
          <c:idx val="13"/>
          <c:order val="13"/>
          <c:tx>
            <c:strRef>
              <c:f>"Feb"</c:f>
            </c:strRef>
          </c:tx>
          <c:val>
            <c:numRef>
              <c:f>Sheet1!$T$28:$T$51</c:f>
            </c:numRef>
          </c:val>
        </c:ser>
        <c:ser>
          <c:idx val="14"/>
          <c:order val="14"/>
          <c:tx>
            <c:strRef>
              <c:f>"Mar"</c:f>
            </c:strRef>
          </c:tx>
          <c:val>
            <c:numRef>
              <c:f>Sheet1!$T$53:$T$76</c:f>
            </c:numRef>
          </c:val>
        </c:ser>
        <c:ser>
          <c:idx val="15"/>
          <c:order val="15"/>
          <c:tx>
            <c:strRef>
              <c:f>"Apr"</c:f>
            </c:strRef>
          </c:tx>
          <c:val>
            <c:numRef>
              <c:f>Sheet1!$T$78:$T$101</c:f>
            </c:numRef>
          </c:val>
        </c:ser>
        <c:ser>
          <c:idx val="16"/>
          <c:order val="16"/>
          <c:tx>
            <c:strRef>
              <c:f>"May"</c:f>
            </c:strRef>
          </c:tx>
          <c:val>
            <c:numRef>
              <c:f>Sheet1!$T$103:$T$126</c:f>
            </c:numRef>
          </c:val>
        </c:ser>
        <c:ser>
          <c:idx val="17"/>
          <c:order val="17"/>
          <c:tx>
            <c:strRef>
              <c:f>"June"</c:f>
            </c:strRef>
          </c:tx>
          <c:val>
            <c:numRef>
              <c:f>Sheet1!$T$128:$T$151</c:f>
            </c:numRef>
          </c:val>
        </c:ser>
        <c:ser>
          <c:idx val="18"/>
          <c:order val="18"/>
          <c:tx>
            <c:strRef>
              <c:f>"July"</c:f>
            </c:strRef>
          </c:tx>
          <c:val>
            <c:numRef>
              <c:f>Sheet1!$T$153:$T$176</c:f>
            </c:numRef>
          </c:val>
        </c:ser>
        <c:ser>
          <c:idx val="19"/>
          <c:order val="19"/>
          <c:tx>
            <c:strRef>
              <c:f>"Aug"</c:f>
            </c:strRef>
          </c:tx>
          <c:val>
            <c:numRef>
              <c:f>Sheet1!$T$178:$T$201</c:f>
            </c:numRef>
          </c:val>
        </c:ser>
        <c:ser>
          <c:idx val="20"/>
          <c:order val="20"/>
          <c:tx>
            <c:strRef>
              <c:f>"Sept"</c:f>
            </c:strRef>
          </c:tx>
          <c:val>
            <c:numRef>
              <c:f>Sheet1!$T$203:$T$226</c:f>
            </c:numRef>
          </c:val>
        </c:ser>
        <c:ser>
          <c:idx val="21"/>
          <c:order val="21"/>
          <c:tx>
            <c:strRef>
              <c:f>"Oct"</c:f>
            </c:strRef>
          </c:tx>
          <c:val>
            <c:numRef>
              <c:f>Sheet1!$T$228:$T$251</c:f>
            </c:numRef>
          </c:val>
        </c:ser>
        <c:ser>
          <c:idx val="22"/>
          <c:order val="22"/>
          <c:tx>
            <c:strRef>
              <c:f>"Nov"</c:f>
            </c:strRef>
          </c:tx>
          <c:val>
            <c:numRef>
              <c:f>Sheet1!$T$253:$T$276</c:f>
            </c:numRef>
          </c:val>
        </c:ser>
        <c:ser>
          <c:idx val="23"/>
          <c:order val="23"/>
          <c:tx>
            <c:strRef>
              <c:f>"Dec"</c:f>
            </c:strRef>
          </c:tx>
          <c:val>
            <c:numRef>
              <c:f>Sheet1!$T$278:$T$301</c:f>
            </c:numRef>
          </c:val>
        </c:ser>
        <c:ser>
          <c:idx val="0"/>
          <c:order val="0"/>
          <c:tx>
            <c:v>Jan</c:v>
          </c:tx>
          <c:val>
            <c:numRef>
              <c:f>'[Phoenix FS77 complete .xlsb]Sheet1'!$T$3:$T$26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1.398041676594918</c:v>
                </c:pt>
                <c:pt idx="9">
                  <c:v>4.068996875841729</c:v>
                </c:pt>
                <c:pt idx="10">
                  <c:v>4.83970644919985</c:v>
                </c:pt>
                <c:pt idx="11">
                  <c:v>4.53377819590877</c:v>
                </c:pt>
                <c:pt idx="12">
                  <c:v>4.184082122113288</c:v>
                </c:pt>
                <c:pt idx="13">
                  <c:v>3.952518735297013</c:v>
                </c:pt>
                <c:pt idx="14">
                  <c:v>3.929097690101907</c:v>
                </c:pt>
                <c:pt idx="15">
                  <c:v>3.803143241862252</c:v>
                </c:pt>
                <c:pt idx="16">
                  <c:v>3.847366300071187</c:v>
                </c:pt>
                <c:pt idx="17">
                  <c:v>3.081761897647676</c:v>
                </c:pt>
                <c:pt idx="18">
                  <c:v>1.41907801892786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v>Feb</c:v>
          </c:tx>
          <c:val>
            <c:numRef>
              <c:f>'[Phoenix FS77 complete .xlsb]Sheet1'!$T$28:$T$51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0.0778828323342507</c:v>
                </c:pt>
                <c:pt idx="5">
                  <c:v>0.171023792140137</c:v>
                </c:pt>
                <c:pt idx="6">
                  <c:v>0.193892352031516</c:v>
                </c:pt>
                <c:pt idx="7">
                  <c:v>0.159424800052779</c:v>
                </c:pt>
                <c:pt idx="8">
                  <c:v>2.476710343634983</c:v>
                </c:pt>
                <c:pt idx="9">
                  <c:v>4.612232754587784</c:v>
                </c:pt>
                <c:pt idx="10">
                  <c:v>4.555580946164388</c:v>
                </c:pt>
                <c:pt idx="11">
                  <c:v>3.967406851777453</c:v>
                </c:pt>
                <c:pt idx="12">
                  <c:v>3.623964057646015</c:v>
                </c:pt>
                <c:pt idx="13">
                  <c:v>3.576606368410242</c:v>
                </c:pt>
                <c:pt idx="14">
                  <c:v>3.561084258617021</c:v>
                </c:pt>
                <c:pt idx="15">
                  <c:v>3.402899994206366</c:v>
                </c:pt>
                <c:pt idx="16">
                  <c:v>3.751832476297481</c:v>
                </c:pt>
                <c:pt idx="17">
                  <c:v>3.99054150928922</c:v>
                </c:pt>
                <c:pt idx="18">
                  <c:v>3.017661546296614</c:v>
                </c:pt>
                <c:pt idx="19">
                  <c:v>0.970156611756073</c:v>
                </c:pt>
                <c:pt idx="20">
                  <c:v>0.173069039517743</c:v>
                </c:pt>
                <c:pt idx="21">
                  <c:v>0.0374552110534949</c:v>
                </c:pt>
                <c:pt idx="22">
                  <c:v>0.000306673228837512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v>Mar</c:v>
          </c:tx>
          <c:val>
            <c:numRef>
              <c:f>'[Phoenix FS77 complete .xlsb]Sheet1'!$T$53:$T$76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1.364122215878282</c:v>
                </c:pt>
                <c:pt idx="8">
                  <c:v>3.662986687033778</c:v>
                </c:pt>
                <c:pt idx="9">
                  <c:v>4.416209541739632</c:v>
                </c:pt>
                <c:pt idx="10">
                  <c:v>3.758409775944388</c:v>
                </c:pt>
                <c:pt idx="11">
                  <c:v>3.382619888651685</c:v>
                </c:pt>
                <c:pt idx="12">
                  <c:v>3.15615806783536</c:v>
                </c:pt>
                <c:pt idx="13">
                  <c:v>2.893736717773403</c:v>
                </c:pt>
                <c:pt idx="14">
                  <c:v>2.883776213124036</c:v>
                </c:pt>
                <c:pt idx="15">
                  <c:v>2.895071560089945</c:v>
                </c:pt>
                <c:pt idx="16">
                  <c:v>3.061011286258362</c:v>
                </c:pt>
                <c:pt idx="17">
                  <c:v>3.711426713895958</c:v>
                </c:pt>
                <c:pt idx="18">
                  <c:v>3.661028739682938</c:v>
                </c:pt>
                <c:pt idx="19">
                  <c:v>1.739461000619043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3"/>
          <c:order val="3"/>
          <c:tx>
            <c:v>Apr</c:v>
          </c:tx>
          <c:val>
            <c:numRef>
              <c:f>'[Phoenix FS77 complete .xlsb]Sheet1'!$T$78:$T$101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0.466626831847243</c:v>
                </c:pt>
                <c:pt idx="7">
                  <c:v>3.355027616398147</c:v>
                </c:pt>
                <c:pt idx="8">
                  <c:v>5.03614769069699</c:v>
                </c:pt>
                <c:pt idx="9">
                  <c:v>4.351107839172285</c:v>
                </c:pt>
                <c:pt idx="10">
                  <c:v>3.262200849738725</c:v>
                </c:pt>
                <c:pt idx="11">
                  <c:v>2.735493261672861</c:v>
                </c:pt>
                <c:pt idx="12">
                  <c:v>2.620030381538583</c:v>
                </c:pt>
                <c:pt idx="13">
                  <c:v>2.502345831691935</c:v>
                </c:pt>
                <c:pt idx="14">
                  <c:v>2.252956000784046</c:v>
                </c:pt>
                <c:pt idx="15">
                  <c:v>2.266446529252499</c:v>
                </c:pt>
                <c:pt idx="16">
                  <c:v>2.651136307167494</c:v>
                </c:pt>
                <c:pt idx="17">
                  <c:v>3.258122249065357</c:v>
                </c:pt>
                <c:pt idx="18">
                  <c:v>3.58495644667076</c:v>
                </c:pt>
                <c:pt idx="19">
                  <c:v>2.205656036574227</c:v>
                </c:pt>
                <c:pt idx="20">
                  <c:v>0.113559839568545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4"/>
          <c:order val="4"/>
          <c:tx>
            <c:v>May</c:v>
          </c:tx>
          <c:val>
            <c:numRef>
              <c:f>'[Phoenix FS77 complete .xlsb]Sheet1'!$T$103:$T$126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1.222931221852932</c:v>
                </c:pt>
                <c:pt idx="7">
                  <c:v>4.018049076895588</c:v>
                </c:pt>
                <c:pt idx="8">
                  <c:v>4.47478131891061</c:v>
                </c:pt>
                <c:pt idx="9">
                  <c:v>3.617131149129974</c:v>
                </c:pt>
                <c:pt idx="10">
                  <c:v>2.857562640388836</c:v>
                </c:pt>
                <c:pt idx="11">
                  <c:v>2.415861892256898</c:v>
                </c:pt>
                <c:pt idx="12">
                  <c:v>2.531017046063595</c:v>
                </c:pt>
                <c:pt idx="13">
                  <c:v>2.557137901822017</c:v>
                </c:pt>
                <c:pt idx="14">
                  <c:v>2.192231726197741</c:v>
                </c:pt>
                <c:pt idx="15">
                  <c:v>1.96822594958876</c:v>
                </c:pt>
                <c:pt idx="16">
                  <c:v>2.032688346719218</c:v>
                </c:pt>
                <c:pt idx="17">
                  <c:v>2.572294154129783</c:v>
                </c:pt>
                <c:pt idx="18">
                  <c:v>3.328664266262396</c:v>
                </c:pt>
                <c:pt idx="19">
                  <c:v>2.940825460501625</c:v>
                </c:pt>
                <c:pt idx="20">
                  <c:v>0.570719359131936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5"/>
          <c:order val="5"/>
          <c:tx>
            <c:v>June</c:v>
          </c:tx>
          <c:val>
            <c:numRef>
              <c:f>'[Phoenix FS77 complete .xlsb]Sheet1'!$T$128:$T$151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1.180787117032366</c:v>
                </c:pt>
                <c:pt idx="7">
                  <c:v>3.767924638818902</c:v>
                </c:pt>
                <c:pt idx="8">
                  <c:v>3.744464455775042</c:v>
                </c:pt>
                <c:pt idx="9">
                  <c:v>2.73754723025149</c:v>
                </c:pt>
                <c:pt idx="10">
                  <c:v>1.978869175940745</c:v>
                </c:pt>
                <c:pt idx="11">
                  <c:v>1.726160052869979</c:v>
                </c:pt>
                <c:pt idx="12">
                  <c:v>1.916780670372603</c:v>
                </c:pt>
                <c:pt idx="13">
                  <c:v>2.043004327058218</c:v>
                </c:pt>
                <c:pt idx="14">
                  <c:v>1.743671455353625</c:v>
                </c:pt>
                <c:pt idx="15">
                  <c:v>1.473697409314795</c:v>
                </c:pt>
                <c:pt idx="16">
                  <c:v>1.404820606589635</c:v>
                </c:pt>
                <c:pt idx="17">
                  <c:v>1.899188367929936</c:v>
                </c:pt>
                <c:pt idx="18">
                  <c:v>2.60493113551379</c:v>
                </c:pt>
                <c:pt idx="19">
                  <c:v>2.703215417643069</c:v>
                </c:pt>
                <c:pt idx="20">
                  <c:v>0.865145047959719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6"/>
          <c:order val="6"/>
          <c:tx>
            <c:v>July</c:v>
          </c:tx>
          <c:val>
            <c:numRef>
              <c:f>'[Phoenix FS77 complete .xlsb]Sheet1'!$T$153:$T$176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0.526791721671504</c:v>
                </c:pt>
                <c:pt idx="7">
                  <c:v>2.462658608692074</c:v>
                </c:pt>
                <c:pt idx="8">
                  <c:v>3.577824908420582</c:v>
                </c:pt>
                <c:pt idx="9">
                  <c:v>3.107213604302134</c:v>
                </c:pt>
                <c:pt idx="10">
                  <c:v>2.354991842942011</c:v>
                </c:pt>
                <c:pt idx="11">
                  <c:v>2.137647716136967</c:v>
                </c:pt>
                <c:pt idx="12">
                  <c:v>2.165992509096483</c:v>
                </c:pt>
                <c:pt idx="13">
                  <c:v>2.187865759036544</c:v>
                </c:pt>
                <c:pt idx="14">
                  <c:v>1.839231460376056</c:v>
                </c:pt>
                <c:pt idx="15">
                  <c:v>1.468725824503912</c:v>
                </c:pt>
                <c:pt idx="16">
                  <c:v>1.45488635043338</c:v>
                </c:pt>
                <c:pt idx="17">
                  <c:v>1.960233469325593</c:v>
                </c:pt>
                <c:pt idx="18">
                  <c:v>2.703667483494395</c:v>
                </c:pt>
                <c:pt idx="19">
                  <c:v>2.338817314034493</c:v>
                </c:pt>
                <c:pt idx="20">
                  <c:v>0.490684521470193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7"/>
          <c:order val="7"/>
          <c:tx>
            <c:v>Aug</c:v>
          </c:tx>
          <c:val>
            <c:numRef>
              <c:f>'[Phoenix FS77 complete .xlsb]Sheet1'!$T$178:$T$201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0.235465569516471</c:v>
                </c:pt>
                <c:pt idx="7">
                  <c:v>2.23247903066548</c:v>
                </c:pt>
                <c:pt idx="8">
                  <c:v>3.579103865213551</c:v>
                </c:pt>
                <c:pt idx="9">
                  <c:v>3.266507566972594</c:v>
                </c:pt>
                <c:pt idx="10">
                  <c:v>2.62960987576347</c:v>
                </c:pt>
                <c:pt idx="11">
                  <c:v>2.230435230591504</c:v>
                </c:pt>
                <c:pt idx="12">
                  <c:v>2.028847835845558</c:v>
                </c:pt>
                <c:pt idx="13">
                  <c:v>1.966823988875779</c:v>
                </c:pt>
                <c:pt idx="14">
                  <c:v>1.723869440854886</c:v>
                </c:pt>
                <c:pt idx="15">
                  <c:v>1.705311747131426</c:v>
                </c:pt>
                <c:pt idx="16">
                  <c:v>1.841178535531682</c:v>
                </c:pt>
                <c:pt idx="17">
                  <c:v>2.34825238652999</c:v>
                </c:pt>
                <c:pt idx="18">
                  <c:v>2.904726704368962</c:v>
                </c:pt>
                <c:pt idx="19">
                  <c:v>2.036690562930269</c:v>
                </c:pt>
                <c:pt idx="20">
                  <c:v>0.293384379463238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8"/>
          <c:order val="8"/>
          <c:tx>
            <c:v>Sept</c:v>
          </c:tx>
          <c:val>
            <c:numRef>
              <c:f>'[Phoenix FS77 complete .xlsb]Sheet1'!$T$203:$T$226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2.050905494022339</c:v>
                </c:pt>
                <c:pt idx="8">
                  <c:v>3.996819159420729</c:v>
                </c:pt>
                <c:pt idx="9">
                  <c:v>3.439344313042429</c:v>
                </c:pt>
                <c:pt idx="10">
                  <c:v>2.589034824092183</c:v>
                </c:pt>
                <c:pt idx="11">
                  <c:v>2.034446665460944</c:v>
                </c:pt>
                <c:pt idx="12">
                  <c:v>1.783662608098176</c:v>
                </c:pt>
                <c:pt idx="13">
                  <c:v>1.66287710791505</c:v>
                </c:pt>
                <c:pt idx="14">
                  <c:v>1.543265137682893</c:v>
                </c:pt>
                <c:pt idx="15">
                  <c:v>1.531287381658656</c:v>
                </c:pt>
                <c:pt idx="16">
                  <c:v>1.967976293501109</c:v>
                </c:pt>
                <c:pt idx="17">
                  <c:v>2.605972357683214</c:v>
                </c:pt>
                <c:pt idx="18">
                  <c:v>2.800418024095812</c:v>
                </c:pt>
                <c:pt idx="19">
                  <c:v>1.132646533564976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9"/>
          <c:order val="9"/>
          <c:tx>
            <c:v>Oct</c:v>
          </c:tx>
          <c:val>
            <c:numRef>
              <c:f>'[Phoenix FS77 complete .xlsb]Sheet1'!$T$228:$T$251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1.876806733154388</c:v>
                </c:pt>
                <c:pt idx="8">
                  <c:v>4.284358434980926</c:v>
                </c:pt>
                <c:pt idx="9">
                  <c:v>4.55300808268128</c:v>
                </c:pt>
                <c:pt idx="10">
                  <c:v>3.595596210646306</c:v>
                </c:pt>
                <c:pt idx="11">
                  <c:v>2.787441581092393</c:v>
                </c:pt>
                <c:pt idx="12">
                  <c:v>2.363180766012677</c:v>
                </c:pt>
                <c:pt idx="13">
                  <c:v>2.182377694927175</c:v>
                </c:pt>
                <c:pt idx="14">
                  <c:v>2.045907050845714</c:v>
                </c:pt>
                <c:pt idx="15">
                  <c:v>2.391207005808948</c:v>
                </c:pt>
                <c:pt idx="16">
                  <c:v>3.085443270108991</c:v>
                </c:pt>
                <c:pt idx="17">
                  <c:v>3.602951338672316</c:v>
                </c:pt>
                <c:pt idx="18">
                  <c:v>2.382898367713659</c:v>
                </c:pt>
                <c:pt idx="19">
                  <c:v>0.0620334741644147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0"/>
          <c:order val="10"/>
          <c:tx>
            <c:v>Nov</c:v>
          </c:tx>
          <c:val>
            <c:numRef>
              <c:f>'[Phoenix FS77 complete .xlsb]Sheet1'!$T$253:$T$276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0.342204477057106</c:v>
                </c:pt>
                <c:pt idx="8">
                  <c:v>3.021539998047503</c:v>
                </c:pt>
                <c:pt idx="9">
                  <c:v>4.623232434739791</c:v>
                </c:pt>
                <c:pt idx="10">
                  <c:v>4.348303269016021</c:v>
                </c:pt>
                <c:pt idx="11">
                  <c:v>3.890306299483901</c:v>
                </c:pt>
                <c:pt idx="12">
                  <c:v>3.517393649613635</c:v>
                </c:pt>
                <c:pt idx="13">
                  <c:v>3.345622097381972</c:v>
                </c:pt>
                <c:pt idx="14">
                  <c:v>3.340149225412843</c:v>
                </c:pt>
                <c:pt idx="15">
                  <c:v>3.599604964003209</c:v>
                </c:pt>
                <c:pt idx="16">
                  <c:v>3.853306211019153</c:v>
                </c:pt>
                <c:pt idx="17">
                  <c:v>3.330330165224088</c:v>
                </c:pt>
                <c:pt idx="18">
                  <c:v>1.382958368477795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1"/>
          <c:order val="11"/>
          <c:tx>
            <c:v>Dec</c:v>
          </c:tx>
          <c:val>
            <c:numRef>
              <c:f>'[Phoenix FS77 complete .xlsb]Sheet1'!$T$278:$T$301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2.180395716551726</c:v>
                </c:pt>
                <c:pt idx="9">
                  <c:v>4.572044637416361</c:v>
                </c:pt>
                <c:pt idx="10">
                  <c:v>4.851005530293184</c:v>
                </c:pt>
                <c:pt idx="11">
                  <c:v>4.59031223004374</c:v>
                </c:pt>
                <c:pt idx="12">
                  <c:v>4.369071492642578</c:v>
                </c:pt>
                <c:pt idx="13">
                  <c:v>4.064747895570341</c:v>
                </c:pt>
                <c:pt idx="14">
                  <c:v>3.7193885107322</c:v>
                </c:pt>
                <c:pt idx="15">
                  <c:v>4.14260024816592</c:v>
                </c:pt>
                <c:pt idx="16">
                  <c:v>4.122653267125701</c:v>
                </c:pt>
                <c:pt idx="17">
                  <c:v>3.104681800713711</c:v>
                </c:pt>
                <c:pt idx="18">
                  <c:v>1.110381360762093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marker val="1"/>
        <c:axId val="498874328"/>
        <c:axId val="506095592"/>
      </c:lineChart>
      <c:catAx>
        <c:axId val="498874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tickLblPos val="nextTo"/>
        <c:crossAx val="506095592"/>
        <c:crosses val="autoZero"/>
        <c:auto val="1"/>
        <c:lblAlgn val="ctr"/>
        <c:lblOffset val="100"/>
      </c:catAx>
      <c:valAx>
        <c:axId val="5060955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tickLblPos val="nextTo"/>
        <c:crossAx val="49887432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Raleigh</a:t>
            </a:r>
            <a:r>
              <a:rPr lang="en-US" dirty="0"/>
              <a:t>, </a:t>
            </a:r>
            <a:r>
              <a:rPr lang="en-US" dirty="0" smtClean="0"/>
              <a:t>NC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12"/>
          <c:order val="12"/>
          <c:tx>
            <c:strRef>
              <c:f>"Jan"</c:f>
            </c:strRef>
          </c:tx>
          <c:val>
            <c:numRef>
              <c:f>Sheet1!$T$3:$T$26</c:f>
            </c:numRef>
          </c:val>
        </c:ser>
        <c:ser>
          <c:idx val="13"/>
          <c:order val="13"/>
          <c:tx>
            <c:strRef>
              <c:f>"Feb"</c:f>
            </c:strRef>
          </c:tx>
          <c:val>
            <c:numRef>
              <c:f>Sheet1!$T$28:$T$51</c:f>
            </c:numRef>
          </c:val>
        </c:ser>
        <c:ser>
          <c:idx val="14"/>
          <c:order val="14"/>
          <c:tx>
            <c:strRef>
              <c:f>"Mar"</c:f>
            </c:strRef>
          </c:tx>
          <c:val>
            <c:numRef>
              <c:f>Sheet1!$T$53:$T$76</c:f>
            </c:numRef>
          </c:val>
        </c:ser>
        <c:ser>
          <c:idx val="15"/>
          <c:order val="15"/>
          <c:tx>
            <c:strRef>
              <c:f>"Apr"</c:f>
            </c:strRef>
          </c:tx>
          <c:val>
            <c:numRef>
              <c:f>Sheet1!$T$78:$T$101</c:f>
            </c:numRef>
          </c:val>
        </c:ser>
        <c:ser>
          <c:idx val="16"/>
          <c:order val="16"/>
          <c:tx>
            <c:strRef>
              <c:f>"May"</c:f>
            </c:strRef>
          </c:tx>
          <c:val>
            <c:numRef>
              <c:f>Sheet1!$T$103:$T$126</c:f>
            </c:numRef>
          </c:val>
        </c:ser>
        <c:ser>
          <c:idx val="17"/>
          <c:order val="17"/>
          <c:tx>
            <c:strRef>
              <c:f>"June"</c:f>
            </c:strRef>
          </c:tx>
          <c:val>
            <c:numRef>
              <c:f>Sheet1!$T$128:$T$151</c:f>
            </c:numRef>
          </c:val>
        </c:ser>
        <c:ser>
          <c:idx val="18"/>
          <c:order val="18"/>
          <c:tx>
            <c:strRef>
              <c:f>"July"</c:f>
            </c:strRef>
          </c:tx>
          <c:val>
            <c:numRef>
              <c:f>Sheet1!$T$153:$T$176</c:f>
            </c:numRef>
          </c:val>
        </c:ser>
        <c:ser>
          <c:idx val="19"/>
          <c:order val="19"/>
          <c:tx>
            <c:strRef>
              <c:f>"Aug"</c:f>
            </c:strRef>
          </c:tx>
          <c:val>
            <c:numRef>
              <c:f>Sheet1!$T$178:$T$201</c:f>
            </c:numRef>
          </c:val>
        </c:ser>
        <c:ser>
          <c:idx val="20"/>
          <c:order val="20"/>
          <c:tx>
            <c:strRef>
              <c:f>"Sept"</c:f>
            </c:strRef>
          </c:tx>
          <c:val>
            <c:numRef>
              <c:f>Sheet1!$T$203:$T$226</c:f>
            </c:numRef>
          </c:val>
        </c:ser>
        <c:ser>
          <c:idx val="21"/>
          <c:order val="21"/>
          <c:tx>
            <c:strRef>
              <c:f>"Oct"</c:f>
            </c:strRef>
          </c:tx>
          <c:val>
            <c:numRef>
              <c:f>Sheet1!$T$228:$T$251</c:f>
            </c:numRef>
          </c:val>
        </c:ser>
        <c:ser>
          <c:idx val="22"/>
          <c:order val="22"/>
          <c:tx>
            <c:strRef>
              <c:f>"Nov"</c:f>
            </c:strRef>
          </c:tx>
          <c:val>
            <c:numRef>
              <c:f>Sheet1!$T$253:$T$276</c:f>
            </c:numRef>
          </c:val>
        </c:ser>
        <c:ser>
          <c:idx val="23"/>
          <c:order val="23"/>
          <c:tx>
            <c:strRef>
              <c:f>"Dec"</c:f>
            </c:strRef>
          </c:tx>
          <c:val>
            <c:numRef>
              <c:f>Sheet1!$T$278:$T$301</c:f>
            </c:numRef>
          </c:val>
        </c:ser>
        <c:ser>
          <c:idx val="0"/>
          <c:order val="0"/>
          <c:tx>
            <c:v>Jan</c:v>
          </c:tx>
          <c:val>
            <c:numRef>
              <c:f>'[Raleigh FS3_775 complete.xlsb]Sheet1'!$T$3:$T$26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1.428269149978436</c:v>
                </c:pt>
                <c:pt idx="9">
                  <c:v>3.316396915676246</c:v>
                </c:pt>
                <c:pt idx="10">
                  <c:v>4.322864096769751</c:v>
                </c:pt>
                <c:pt idx="11">
                  <c:v>4.52113678635375</c:v>
                </c:pt>
                <c:pt idx="12">
                  <c:v>4.543205835927475</c:v>
                </c:pt>
                <c:pt idx="13">
                  <c:v>4.477104798757156</c:v>
                </c:pt>
                <c:pt idx="14">
                  <c:v>4.504846383363404</c:v>
                </c:pt>
                <c:pt idx="15">
                  <c:v>4.151340605375374</c:v>
                </c:pt>
                <c:pt idx="16">
                  <c:v>3.773736802035133</c:v>
                </c:pt>
                <c:pt idx="17">
                  <c:v>2.599079024941455</c:v>
                </c:pt>
                <c:pt idx="18">
                  <c:v>1.003265436991173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v>Feb</c:v>
          </c:tx>
          <c:val>
            <c:numRef>
              <c:f>'[Raleigh FS3_775 complete.xlsb]Sheet1'!$T$28:$T$51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0.14113662782852</c:v>
                </c:pt>
                <c:pt idx="5">
                  <c:v>0.259367957930466</c:v>
                </c:pt>
                <c:pt idx="6">
                  <c:v>0.27343619633622</c:v>
                </c:pt>
                <c:pt idx="7">
                  <c:v>0.255862694019915</c:v>
                </c:pt>
                <c:pt idx="8">
                  <c:v>1.920252031063838</c:v>
                </c:pt>
                <c:pt idx="9">
                  <c:v>3.695742492364462</c:v>
                </c:pt>
                <c:pt idx="10">
                  <c:v>3.995552371480504</c:v>
                </c:pt>
                <c:pt idx="11">
                  <c:v>4.262229412888857</c:v>
                </c:pt>
                <c:pt idx="12">
                  <c:v>4.544409718715051</c:v>
                </c:pt>
                <c:pt idx="13">
                  <c:v>4.488779212213377</c:v>
                </c:pt>
                <c:pt idx="14">
                  <c:v>4.625237342875699</c:v>
                </c:pt>
                <c:pt idx="15">
                  <c:v>4.52481195550807</c:v>
                </c:pt>
                <c:pt idx="16">
                  <c:v>3.87190926197733</c:v>
                </c:pt>
                <c:pt idx="17">
                  <c:v>3.50198649929473</c:v>
                </c:pt>
                <c:pt idx="18">
                  <c:v>2.08510197073034</c:v>
                </c:pt>
                <c:pt idx="19">
                  <c:v>0.634450615605403</c:v>
                </c:pt>
                <c:pt idx="20">
                  <c:v>0.560636166256913</c:v>
                </c:pt>
                <c:pt idx="21">
                  <c:v>0.341547921071325</c:v>
                </c:pt>
                <c:pt idx="22">
                  <c:v>0.222741188671921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v>Mar</c:v>
          </c:tx>
          <c:val>
            <c:numRef>
              <c:f>'[Raleigh FS3_775 complete.xlsb]Sheet1'!$T$53:$T$76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1.087171582073504</c:v>
                </c:pt>
                <c:pt idx="8">
                  <c:v>2.891048060240588</c:v>
                </c:pt>
                <c:pt idx="9">
                  <c:v>4.219777910676572</c:v>
                </c:pt>
                <c:pt idx="10">
                  <c:v>4.367271335898915</c:v>
                </c:pt>
                <c:pt idx="11">
                  <c:v>4.17974699549222</c:v>
                </c:pt>
                <c:pt idx="12">
                  <c:v>3.959860040593858</c:v>
                </c:pt>
                <c:pt idx="13">
                  <c:v>3.86454856240933</c:v>
                </c:pt>
                <c:pt idx="14">
                  <c:v>3.657402526160772</c:v>
                </c:pt>
                <c:pt idx="15">
                  <c:v>3.709610319270371</c:v>
                </c:pt>
                <c:pt idx="16">
                  <c:v>3.89582131266783</c:v>
                </c:pt>
                <c:pt idx="17">
                  <c:v>3.742700844005653</c:v>
                </c:pt>
                <c:pt idx="18">
                  <c:v>2.526563865744996</c:v>
                </c:pt>
                <c:pt idx="19">
                  <c:v>0.606057376714783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3"/>
          <c:order val="3"/>
          <c:tx>
            <c:v>Apr</c:v>
          </c:tx>
          <c:val>
            <c:numRef>
              <c:f>'[Raleigh FS3_775 complete.xlsb]Sheet1'!$T$78:$T$101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0.488765736675341</c:v>
                </c:pt>
                <c:pt idx="7">
                  <c:v>2.108784044398422</c:v>
                </c:pt>
                <c:pt idx="8">
                  <c:v>3.461748308743267</c:v>
                </c:pt>
                <c:pt idx="9">
                  <c:v>4.072657531586157</c:v>
                </c:pt>
                <c:pt idx="10">
                  <c:v>4.004934566827185</c:v>
                </c:pt>
                <c:pt idx="11">
                  <c:v>3.696068122772968</c:v>
                </c:pt>
                <c:pt idx="12">
                  <c:v>3.631902078341696</c:v>
                </c:pt>
                <c:pt idx="13">
                  <c:v>3.571585152534463</c:v>
                </c:pt>
                <c:pt idx="14">
                  <c:v>3.443234213359675</c:v>
                </c:pt>
                <c:pt idx="15">
                  <c:v>3.575947165117795</c:v>
                </c:pt>
                <c:pt idx="16">
                  <c:v>3.526425900713638</c:v>
                </c:pt>
                <c:pt idx="17">
                  <c:v>3.755794349313678</c:v>
                </c:pt>
                <c:pt idx="18">
                  <c:v>2.836096848024198</c:v>
                </c:pt>
                <c:pt idx="19">
                  <c:v>1.179206754580962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4"/>
          <c:order val="4"/>
          <c:tx>
            <c:v>May</c:v>
          </c:tx>
          <c:val>
            <c:numRef>
              <c:f>'[Raleigh FS3_775 complete.xlsb]Sheet1'!$T$103:$T$126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0.624761571033943</c:v>
                </c:pt>
                <c:pt idx="7">
                  <c:v>2.004064050825331</c:v>
                </c:pt>
                <c:pt idx="8">
                  <c:v>3.133838542058514</c:v>
                </c:pt>
                <c:pt idx="9">
                  <c:v>3.4892306649311</c:v>
                </c:pt>
                <c:pt idx="10">
                  <c:v>3.501323942240501</c:v>
                </c:pt>
                <c:pt idx="11">
                  <c:v>3.366621093206602</c:v>
                </c:pt>
                <c:pt idx="12">
                  <c:v>3.283812633903158</c:v>
                </c:pt>
                <c:pt idx="13">
                  <c:v>3.259840468120985</c:v>
                </c:pt>
                <c:pt idx="14">
                  <c:v>3.27406062247269</c:v>
                </c:pt>
                <c:pt idx="15">
                  <c:v>3.182190124840611</c:v>
                </c:pt>
                <c:pt idx="16">
                  <c:v>3.35712849814508</c:v>
                </c:pt>
                <c:pt idx="17">
                  <c:v>3.43050328692902</c:v>
                </c:pt>
                <c:pt idx="18">
                  <c:v>2.847621576358899</c:v>
                </c:pt>
                <c:pt idx="19">
                  <c:v>1.363014999211483</c:v>
                </c:pt>
                <c:pt idx="20">
                  <c:v>0.0893153633677515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5"/>
          <c:order val="5"/>
          <c:tx>
            <c:v>June</c:v>
          </c:tx>
          <c:val>
            <c:numRef>
              <c:f>'[Raleigh FS3_775 complete.xlsb]Sheet1'!$T$128:$T$151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0.939712500180709</c:v>
                </c:pt>
                <c:pt idx="7">
                  <c:v>2.689635465735624</c:v>
                </c:pt>
                <c:pt idx="8">
                  <c:v>3.385345644099976</c:v>
                </c:pt>
                <c:pt idx="9">
                  <c:v>3.447115446075536</c:v>
                </c:pt>
                <c:pt idx="10">
                  <c:v>3.385184811692806</c:v>
                </c:pt>
                <c:pt idx="11">
                  <c:v>3.29413804708254</c:v>
                </c:pt>
                <c:pt idx="12">
                  <c:v>3.273857045521046</c:v>
                </c:pt>
                <c:pt idx="13">
                  <c:v>3.237353519980481</c:v>
                </c:pt>
                <c:pt idx="14">
                  <c:v>3.012976863937102</c:v>
                </c:pt>
                <c:pt idx="15">
                  <c:v>2.965567948585802</c:v>
                </c:pt>
                <c:pt idx="16">
                  <c:v>3.100714505717394</c:v>
                </c:pt>
                <c:pt idx="17">
                  <c:v>3.255493218934986</c:v>
                </c:pt>
                <c:pt idx="18">
                  <c:v>2.826074051754593</c:v>
                </c:pt>
                <c:pt idx="19">
                  <c:v>1.769677616358205</c:v>
                </c:pt>
                <c:pt idx="20">
                  <c:v>0.245572727303251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6"/>
          <c:order val="6"/>
          <c:tx>
            <c:v>July</c:v>
          </c:tx>
          <c:val>
            <c:numRef>
              <c:f>'[Raleigh FS3_775 complete.xlsb]Sheet1'!$T$153:$T$176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0.33871795538694</c:v>
                </c:pt>
                <c:pt idx="7">
                  <c:v>1.983417313417928</c:v>
                </c:pt>
                <c:pt idx="8">
                  <c:v>3.468491646111603</c:v>
                </c:pt>
                <c:pt idx="9">
                  <c:v>3.69642222013943</c:v>
                </c:pt>
                <c:pt idx="10">
                  <c:v>3.252629058019692</c:v>
                </c:pt>
                <c:pt idx="11">
                  <c:v>3.218760355236005</c:v>
                </c:pt>
                <c:pt idx="12">
                  <c:v>3.293627127161374</c:v>
                </c:pt>
                <c:pt idx="13">
                  <c:v>3.183354207448775</c:v>
                </c:pt>
                <c:pt idx="14">
                  <c:v>3.114601705578966</c:v>
                </c:pt>
                <c:pt idx="15">
                  <c:v>3.143673739469882</c:v>
                </c:pt>
                <c:pt idx="16">
                  <c:v>3.036212118971471</c:v>
                </c:pt>
                <c:pt idx="17">
                  <c:v>3.302573702232492</c:v>
                </c:pt>
                <c:pt idx="18">
                  <c:v>2.902982145344897</c:v>
                </c:pt>
                <c:pt idx="19">
                  <c:v>1.288806334954292</c:v>
                </c:pt>
                <c:pt idx="20">
                  <c:v>0.110275093838105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7"/>
          <c:order val="7"/>
          <c:tx>
            <c:v>Aug</c:v>
          </c:tx>
          <c:val>
            <c:numRef>
              <c:f>'[Raleigh FS3_775 complete.xlsb]Sheet1'!$T$178:$T$201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0.0792739804167189</c:v>
                </c:pt>
                <c:pt idx="7">
                  <c:v>1.725279489237705</c:v>
                </c:pt>
                <c:pt idx="8">
                  <c:v>3.259143076848561</c:v>
                </c:pt>
                <c:pt idx="9">
                  <c:v>3.540647663595472</c:v>
                </c:pt>
                <c:pt idx="10">
                  <c:v>3.337425807945122</c:v>
                </c:pt>
                <c:pt idx="11">
                  <c:v>3.081749689988667</c:v>
                </c:pt>
                <c:pt idx="12">
                  <c:v>3.115747800075928</c:v>
                </c:pt>
                <c:pt idx="13">
                  <c:v>3.123693051699531</c:v>
                </c:pt>
                <c:pt idx="14">
                  <c:v>3.055372408601337</c:v>
                </c:pt>
                <c:pt idx="15">
                  <c:v>3.175607467576272</c:v>
                </c:pt>
                <c:pt idx="16">
                  <c:v>3.319062372079512</c:v>
                </c:pt>
                <c:pt idx="17">
                  <c:v>3.265150949960885</c:v>
                </c:pt>
                <c:pt idx="18">
                  <c:v>2.234159543777025</c:v>
                </c:pt>
                <c:pt idx="19">
                  <c:v>0.728929189977497</c:v>
                </c:pt>
                <c:pt idx="20">
                  <c:v>0.0380917559455562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8"/>
          <c:order val="8"/>
          <c:tx>
            <c:v>Sept</c:v>
          </c:tx>
          <c:val>
            <c:numRef>
              <c:f>'[Raleigh FS3_775 complete.xlsb]Sheet1'!$T$203:$T$226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0.0132340889058819</c:v>
                </c:pt>
                <c:pt idx="7">
                  <c:v>0.887698965242179</c:v>
                </c:pt>
                <c:pt idx="8">
                  <c:v>2.895014584109759</c:v>
                </c:pt>
                <c:pt idx="9">
                  <c:v>3.692141841363273</c:v>
                </c:pt>
                <c:pt idx="10">
                  <c:v>3.452788729073073</c:v>
                </c:pt>
                <c:pt idx="11">
                  <c:v>3.355616259007083</c:v>
                </c:pt>
                <c:pt idx="12">
                  <c:v>3.31783680858541</c:v>
                </c:pt>
                <c:pt idx="13">
                  <c:v>2.958049651974167</c:v>
                </c:pt>
                <c:pt idx="14">
                  <c:v>3.14111179060812</c:v>
                </c:pt>
                <c:pt idx="15">
                  <c:v>3.268799800365476</c:v>
                </c:pt>
                <c:pt idx="16">
                  <c:v>3.117200436117472</c:v>
                </c:pt>
                <c:pt idx="17">
                  <c:v>3.09614634043094</c:v>
                </c:pt>
                <c:pt idx="18">
                  <c:v>1.641760180450963</c:v>
                </c:pt>
                <c:pt idx="19">
                  <c:v>0.249681551591251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9"/>
          <c:order val="9"/>
          <c:tx>
            <c:v>Oct</c:v>
          </c:tx>
          <c:val>
            <c:numRef>
              <c:f>'[Raleigh FS3_775 complete.xlsb]Sheet1'!$T$228:$T$251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1.01705641224103</c:v>
                </c:pt>
                <c:pt idx="8">
                  <c:v>3.425022365309595</c:v>
                </c:pt>
                <c:pt idx="9">
                  <c:v>4.311205360016865</c:v>
                </c:pt>
                <c:pt idx="10">
                  <c:v>4.145863658660788</c:v>
                </c:pt>
                <c:pt idx="11">
                  <c:v>3.888415969095583</c:v>
                </c:pt>
                <c:pt idx="12">
                  <c:v>3.697365734299101</c:v>
                </c:pt>
                <c:pt idx="13">
                  <c:v>3.509954634824259</c:v>
                </c:pt>
                <c:pt idx="14">
                  <c:v>3.66163704886468</c:v>
                </c:pt>
                <c:pt idx="15">
                  <c:v>3.833949876480193</c:v>
                </c:pt>
                <c:pt idx="16">
                  <c:v>3.812722713555032</c:v>
                </c:pt>
                <c:pt idx="17">
                  <c:v>3.104797365205146</c:v>
                </c:pt>
                <c:pt idx="18">
                  <c:v>0.921274339985437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0"/>
          <c:order val="10"/>
          <c:tx>
            <c:v>Nov</c:v>
          </c:tx>
          <c:val>
            <c:numRef>
              <c:f>'[Raleigh FS3_775 complete.xlsb]Sheet1'!$T$253:$T$276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0.282064166344062</c:v>
                </c:pt>
                <c:pt idx="8">
                  <c:v>1.852393085990162</c:v>
                </c:pt>
                <c:pt idx="9">
                  <c:v>3.62679158416768</c:v>
                </c:pt>
                <c:pt idx="10">
                  <c:v>4.16819289038457</c:v>
                </c:pt>
                <c:pt idx="11">
                  <c:v>4.091829932711047</c:v>
                </c:pt>
                <c:pt idx="12">
                  <c:v>3.974519691743887</c:v>
                </c:pt>
                <c:pt idx="13">
                  <c:v>4.039420369992106</c:v>
                </c:pt>
                <c:pt idx="14">
                  <c:v>4.084653656042081</c:v>
                </c:pt>
                <c:pt idx="15">
                  <c:v>4.195975066490168</c:v>
                </c:pt>
                <c:pt idx="16">
                  <c:v>3.64907082370736</c:v>
                </c:pt>
                <c:pt idx="17">
                  <c:v>2.169542698576246</c:v>
                </c:pt>
                <c:pt idx="18">
                  <c:v>0.286761926199328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1"/>
          <c:order val="11"/>
          <c:tx>
            <c:v>Dec</c:v>
          </c:tx>
          <c:val>
            <c:numRef>
              <c:f>'[Raleigh FS3_775 complete.xlsb]Sheet1'!$T$278:$T$301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1.501319663711187</c:v>
                </c:pt>
                <c:pt idx="9">
                  <c:v>3.416939558703869</c:v>
                </c:pt>
                <c:pt idx="10">
                  <c:v>4.104881252218806</c:v>
                </c:pt>
                <c:pt idx="11">
                  <c:v>4.607382362562466</c:v>
                </c:pt>
                <c:pt idx="12">
                  <c:v>4.298181652247246</c:v>
                </c:pt>
                <c:pt idx="13">
                  <c:v>4.155724810124846</c:v>
                </c:pt>
                <c:pt idx="14">
                  <c:v>4.124888933189967</c:v>
                </c:pt>
                <c:pt idx="15">
                  <c:v>3.709044071933905</c:v>
                </c:pt>
                <c:pt idx="16">
                  <c:v>3.461773419548122</c:v>
                </c:pt>
                <c:pt idx="17">
                  <c:v>1.831739442968683</c:v>
                </c:pt>
                <c:pt idx="18">
                  <c:v>0.307910440009054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marker val="1"/>
        <c:axId val="505863416"/>
        <c:axId val="506388408"/>
      </c:lineChart>
      <c:catAx>
        <c:axId val="505863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tickLblPos val="nextTo"/>
        <c:crossAx val="506388408"/>
        <c:crosses val="autoZero"/>
        <c:auto val="1"/>
        <c:lblAlgn val="ctr"/>
        <c:lblOffset val="100"/>
      </c:catAx>
      <c:valAx>
        <c:axId val="5063884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tickLblPos val="nextTo"/>
        <c:crossAx val="50586341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Buffalo</a:t>
            </a:r>
            <a:r>
              <a:rPr lang="en-US" dirty="0"/>
              <a:t>, </a:t>
            </a:r>
            <a:r>
              <a:rPr lang="en-US" dirty="0" smtClean="0"/>
              <a:t>NY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12"/>
          <c:order val="12"/>
          <c:tx>
            <c:strRef>
              <c:f>"Jan"</c:f>
            </c:strRef>
          </c:tx>
          <c:val>
            <c:numRef>
              <c:f>Sheet1!$T$3:$T$26</c:f>
            </c:numRef>
          </c:val>
        </c:ser>
        <c:ser>
          <c:idx val="13"/>
          <c:order val="13"/>
          <c:tx>
            <c:strRef>
              <c:f>"Feb"</c:f>
            </c:strRef>
          </c:tx>
          <c:val>
            <c:numRef>
              <c:f>Sheet1!$T$28:$T$51</c:f>
            </c:numRef>
          </c:val>
        </c:ser>
        <c:ser>
          <c:idx val="14"/>
          <c:order val="14"/>
          <c:tx>
            <c:strRef>
              <c:f>"Mar"</c:f>
            </c:strRef>
          </c:tx>
          <c:val>
            <c:numRef>
              <c:f>Sheet1!$T$53:$T$76</c:f>
            </c:numRef>
          </c:val>
        </c:ser>
        <c:ser>
          <c:idx val="15"/>
          <c:order val="15"/>
          <c:tx>
            <c:strRef>
              <c:f>"Apr"</c:f>
            </c:strRef>
          </c:tx>
          <c:val>
            <c:numRef>
              <c:f>Sheet1!$T$78:$T$101</c:f>
            </c:numRef>
          </c:val>
        </c:ser>
        <c:ser>
          <c:idx val="16"/>
          <c:order val="16"/>
          <c:tx>
            <c:strRef>
              <c:f>"May"</c:f>
            </c:strRef>
          </c:tx>
          <c:val>
            <c:numRef>
              <c:f>Sheet1!$T$103:$T$126</c:f>
            </c:numRef>
          </c:val>
        </c:ser>
        <c:ser>
          <c:idx val="17"/>
          <c:order val="17"/>
          <c:tx>
            <c:strRef>
              <c:f>"June"</c:f>
            </c:strRef>
          </c:tx>
          <c:val>
            <c:numRef>
              <c:f>Sheet1!$T$128:$T$151</c:f>
            </c:numRef>
          </c:val>
        </c:ser>
        <c:ser>
          <c:idx val="18"/>
          <c:order val="18"/>
          <c:tx>
            <c:strRef>
              <c:f>"July"</c:f>
            </c:strRef>
          </c:tx>
          <c:val>
            <c:numRef>
              <c:f>Sheet1!$T$153:$T$176</c:f>
            </c:numRef>
          </c:val>
        </c:ser>
        <c:ser>
          <c:idx val="19"/>
          <c:order val="19"/>
          <c:tx>
            <c:strRef>
              <c:f>"Aug"</c:f>
            </c:strRef>
          </c:tx>
          <c:val>
            <c:numRef>
              <c:f>Sheet1!$T$178:$T$201</c:f>
            </c:numRef>
          </c:val>
        </c:ser>
        <c:ser>
          <c:idx val="20"/>
          <c:order val="20"/>
          <c:tx>
            <c:strRef>
              <c:f>"Sept"</c:f>
            </c:strRef>
          </c:tx>
          <c:val>
            <c:numRef>
              <c:f>Sheet1!$T$203:$T$226</c:f>
            </c:numRef>
          </c:val>
        </c:ser>
        <c:ser>
          <c:idx val="21"/>
          <c:order val="21"/>
          <c:tx>
            <c:strRef>
              <c:f>"Oct"</c:f>
            </c:strRef>
          </c:tx>
          <c:val>
            <c:numRef>
              <c:f>Sheet1!$T$228:$T$251</c:f>
            </c:numRef>
          </c:val>
        </c:ser>
        <c:ser>
          <c:idx val="22"/>
          <c:order val="22"/>
          <c:tx>
            <c:strRef>
              <c:f>"Nov"</c:f>
            </c:strRef>
          </c:tx>
          <c:val>
            <c:numRef>
              <c:f>Sheet1!$T$253:$T$276</c:f>
            </c:numRef>
          </c:val>
        </c:ser>
        <c:ser>
          <c:idx val="23"/>
          <c:order val="23"/>
          <c:tx>
            <c:strRef>
              <c:f>"Dec"</c:f>
            </c:strRef>
          </c:tx>
          <c:val>
            <c:numRef>
              <c:f>Sheet1!$T$278:$T$301</c:f>
            </c:numRef>
          </c:val>
        </c:ser>
        <c:ser>
          <c:idx val="0"/>
          <c:order val="0"/>
          <c:tx>
            <c:v>Jan</c:v>
          </c:tx>
          <c:val>
            <c:numRef>
              <c:f>'[Buffalo FS3_775 complete.xlsb]Sheet1'!$T$3:$T$26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0.520209468764997</c:v>
                </c:pt>
                <c:pt idx="9">
                  <c:v>1.844824075783513</c:v>
                </c:pt>
                <c:pt idx="10">
                  <c:v>4.929785149504446</c:v>
                </c:pt>
                <c:pt idx="11">
                  <c:v>6.007141050615656</c:v>
                </c:pt>
                <c:pt idx="12">
                  <c:v>6.192911683098695</c:v>
                </c:pt>
                <c:pt idx="13">
                  <c:v>5.604163255824836</c:v>
                </c:pt>
                <c:pt idx="14">
                  <c:v>4.997519757399369</c:v>
                </c:pt>
                <c:pt idx="15">
                  <c:v>4.711476589829014</c:v>
                </c:pt>
                <c:pt idx="16">
                  <c:v>3.096174282693347</c:v>
                </c:pt>
                <c:pt idx="17">
                  <c:v>1.101983104987231</c:v>
                </c:pt>
                <c:pt idx="18">
                  <c:v>0.301781944591201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v>Feb</c:v>
          </c:tx>
          <c:val>
            <c:numRef>
              <c:f>'[Buffalo FS3_775 complete.xlsb]Sheet1'!$T$28:$T$51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0.0829871049972714</c:v>
                </c:pt>
                <c:pt idx="5">
                  <c:v>0.330619489086561</c:v>
                </c:pt>
                <c:pt idx="6">
                  <c:v>0.369642790797171</c:v>
                </c:pt>
                <c:pt idx="7">
                  <c:v>0.387186639940678</c:v>
                </c:pt>
                <c:pt idx="8">
                  <c:v>1.03751478267151</c:v>
                </c:pt>
                <c:pt idx="9">
                  <c:v>3.351019772497065</c:v>
                </c:pt>
                <c:pt idx="10">
                  <c:v>4.31822845516389</c:v>
                </c:pt>
                <c:pt idx="11">
                  <c:v>5.137116057642717</c:v>
                </c:pt>
                <c:pt idx="12">
                  <c:v>5.850990336319703</c:v>
                </c:pt>
                <c:pt idx="13">
                  <c:v>6.017105213814574</c:v>
                </c:pt>
                <c:pt idx="14">
                  <c:v>5.998199883921928</c:v>
                </c:pt>
                <c:pt idx="15">
                  <c:v>5.655045825474715</c:v>
                </c:pt>
                <c:pt idx="16">
                  <c:v>4.685243803710014</c:v>
                </c:pt>
                <c:pt idx="17">
                  <c:v>3.603112891775272</c:v>
                </c:pt>
                <c:pt idx="18">
                  <c:v>1.73692877515879</c:v>
                </c:pt>
                <c:pt idx="19">
                  <c:v>0.675177240674875</c:v>
                </c:pt>
                <c:pt idx="20">
                  <c:v>0.321276048983575</c:v>
                </c:pt>
                <c:pt idx="21">
                  <c:v>0.125470602195186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v>Mar</c:v>
          </c:tx>
          <c:val>
            <c:numRef>
              <c:f>'[Buffalo FS3_775 complete.xlsb]Sheet1'!$T$53:$T$76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0.759685790942813</c:v>
                </c:pt>
                <c:pt idx="8">
                  <c:v>2.96856426827188</c:v>
                </c:pt>
                <c:pt idx="9">
                  <c:v>4.895580527811775</c:v>
                </c:pt>
                <c:pt idx="10">
                  <c:v>5.588487204645886</c:v>
                </c:pt>
                <c:pt idx="11">
                  <c:v>6.42806265157684</c:v>
                </c:pt>
                <c:pt idx="12">
                  <c:v>6.420071320508468</c:v>
                </c:pt>
                <c:pt idx="13">
                  <c:v>5.779954355818281</c:v>
                </c:pt>
                <c:pt idx="14">
                  <c:v>6.165356365349592</c:v>
                </c:pt>
                <c:pt idx="15">
                  <c:v>5.929926237008155</c:v>
                </c:pt>
                <c:pt idx="16">
                  <c:v>5.30974399141085</c:v>
                </c:pt>
                <c:pt idx="17">
                  <c:v>4.668177163867541</c:v>
                </c:pt>
                <c:pt idx="18">
                  <c:v>2.549603697057817</c:v>
                </c:pt>
                <c:pt idx="19">
                  <c:v>0.657400329657647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3"/>
          <c:order val="3"/>
          <c:tx>
            <c:v>Apr</c:v>
          </c:tx>
          <c:val>
            <c:numRef>
              <c:f>'[Buffalo FS3_775 complete.xlsb]Sheet1'!$T$78:$T$101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0.615234772884291</c:v>
                </c:pt>
                <c:pt idx="7">
                  <c:v>2.435237418010537</c:v>
                </c:pt>
                <c:pt idx="8">
                  <c:v>4.520136519030584</c:v>
                </c:pt>
                <c:pt idx="9">
                  <c:v>5.20370138241632</c:v>
                </c:pt>
                <c:pt idx="10">
                  <c:v>5.177176214685685</c:v>
                </c:pt>
                <c:pt idx="11">
                  <c:v>5.63200419733879</c:v>
                </c:pt>
                <c:pt idx="12">
                  <c:v>5.662729297172631</c:v>
                </c:pt>
                <c:pt idx="13">
                  <c:v>5.264273037128747</c:v>
                </c:pt>
                <c:pt idx="14">
                  <c:v>5.740101851679308</c:v>
                </c:pt>
                <c:pt idx="15">
                  <c:v>5.569925631459927</c:v>
                </c:pt>
                <c:pt idx="16">
                  <c:v>5.01923272512748</c:v>
                </c:pt>
                <c:pt idx="17">
                  <c:v>4.657978460095121</c:v>
                </c:pt>
                <c:pt idx="18">
                  <c:v>3.435728879707007</c:v>
                </c:pt>
                <c:pt idx="19">
                  <c:v>1.204060714351615</c:v>
                </c:pt>
                <c:pt idx="20">
                  <c:v>0.156336173315237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4"/>
          <c:order val="4"/>
          <c:tx>
            <c:v>May</c:v>
          </c:tx>
          <c:val>
            <c:numRef>
              <c:f>'[Buffalo FS3_775 complete.xlsb]Sheet1'!$T$103:$T$126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0.131292143447909</c:v>
                </c:pt>
                <c:pt idx="6">
                  <c:v>1.547693927659558</c:v>
                </c:pt>
                <c:pt idx="7">
                  <c:v>4.04374524704102</c:v>
                </c:pt>
                <c:pt idx="8">
                  <c:v>4.686898729614425</c:v>
                </c:pt>
                <c:pt idx="9">
                  <c:v>4.94982640637759</c:v>
                </c:pt>
                <c:pt idx="10">
                  <c:v>4.789152537975724</c:v>
                </c:pt>
                <c:pt idx="11">
                  <c:v>4.583052270955216</c:v>
                </c:pt>
                <c:pt idx="12">
                  <c:v>5.064992332660196</c:v>
                </c:pt>
                <c:pt idx="13">
                  <c:v>4.982257195124294</c:v>
                </c:pt>
                <c:pt idx="14">
                  <c:v>4.939084851926117</c:v>
                </c:pt>
                <c:pt idx="15">
                  <c:v>4.953577704580261</c:v>
                </c:pt>
                <c:pt idx="16">
                  <c:v>4.658242588006539</c:v>
                </c:pt>
                <c:pt idx="17">
                  <c:v>5.010732132248599</c:v>
                </c:pt>
                <c:pt idx="18">
                  <c:v>4.057387997536277</c:v>
                </c:pt>
                <c:pt idx="19">
                  <c:v>2.362276850770844</c:v>
                </c:pt>
                <c:pt idx="20">
                  <c:v>0.48526292784768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5"/>
          <c:order val="5"/>
          <c:tx>
            <c:v>June</c:v>
          </c:tx>
          <c:val>
            <c:numRef>
              <c:f>'[Buffalo FS3_775 complete.xlsb]Sheet1'!$T$128:$T$151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0.372527311175214</c:v>
                </c:pt>
                <c:pt idx="6">
                  <c:v>2.212431206112163</c:v>
                </c:pt>
                <c:pt idx="7">
                  <c:v>4.0354474801407</c:v>
                </c:pt>
                <c:pt idx="8">
                  <c:v>4.507901099551945</c:v>
                </c:pt>
                <c:pt idx="9">
                  <c:v>4.742241594144574</c:v>
                </c:pt>
                <c:pt idx="10">
                  <c:v>4.74082613238472</c:v>
                </c:pt>
                <c:pt idx="11">
                  <c:v>4.596019122957713</c:v>
                </c:pt>
                <c:pt idx="12">
                  <c:v>4.619459528944824</c:v>
                </c:pt>
                <c:pt idx="13">
                  <c:v>4.5901617135945</c:v>
                </c:pt>
                <c:pt idx="14">
                  <c:v>4.418894088322895</c:v>
                </c:pt>
                <c:pt idx="15">
                  <c:v>4.38916638158832</c:v>
                </c:pt>
                <c:pt idx="16">
                  <c:v>4.365570871059099</c:v>
                </c:pt>
                <c:pt idx="17">
                  <c:v>4.08315104260158</c:v>
                </c:pt>
                <c:pt idx="18">
                  <c:v>4.181932516253156</c:v>
                </c:pt>
                <c:pt idx="19">
                  <c:v>3.06010700821502</c:v>
                </c:pt>
                <c:pt idx="20">
                  <c:v>0.95716756001751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6"/>
          <c:order val="6"/>
          <c:tx>
            <c:v>July</c:v>
          </c:tx>
          <c:val>
            <c:numRef>
              <c:f>'[Buffalo FS3_775 complete.xlsb]Sheet1'!$T$153:$T$176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0.0865783791535069</c:v>
                </c:pt>
                <c:pt idx="6">
                  <c:v>1.534433183465987</c:v>
                </c:pt>
                <c:pt idx="7">
                  <c:v>3.478273855396857</c:v>
                </c:pt>
                <c:pt idx="8">
                  <c:v>4.450676380191193</c:v>
                </c:pt>
                <c:pt idx="9">
                  <c:v>4.126016017190327</c:v>
                </c:pt>
                <c:pt idx="10">
                  <c:v>4.142375555848967</c:v>
                </c:pt>
                <c:pt idx="11">
                  <c:v>4.022338562411925</c:v>
                </c:pt>
                <c:pt idx="12">
                  <c:v>4.030451520525109</c:v>
                </c:pt>
                <c:pt idx="13">
                  <c:v>4.035124523683541</c:v>
                </c:pt>
                <c:pt idx="14">
                  <c:v>3.943217349787457</c:v>
                </c:pt>
                <c:pt idx="15">
                  <c:v>3.739065877813969</c:v>
                </c:pt>
                <c:pt idx="16">
                  <c:v>4.088276162975724</c:v>
                </c:pt>
                <c:pt idx="17">
                  <c:v>4.240779279984952</c:v>
                </c:pt>
                <c:pt idx="18">
                  <c:v>4.387568679462515</c:v>
                </c:pt>
                <c:pt idx="19">
                  <c:v>3.595220651156566</c:v>
                </c:pt>
                <c:pt idx="20">
                  <c:v>1.089242517321404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7"/>
          <c:order val="7"/>
          <c:tx>
            <c:v>Aug</c:v>
          </c:tx>
          <c:val>
            <c:numRef>
              <c:f>'[Buffalo FS3_775 complete.xlsb]Sheet1'!$T$178:$T$201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0.711454433427521</c:v>
                </c:pt>
                <c:pt idx="7">
                  <c:v>3.14150092661674</c:v>
                </c:pt>
                <c:pt idx="8">
                  <c:v>4.77643051051283</c:v>
                </c:pt>
                <c:pt idx="9">
                  <c:v>4.913026693043707</c:v>
                </c:pt>
                <c:pt idx="10">
                  <c:v>4.430238772438014</c:v>
                </c:pt>
                <c:pt idx="11">
                  <c:v>4.482411548939039</c:v>
                </c:pt>
                <c:pt idx="12">
                  <c:v>4.507871572676914</c:v>
                </c:pt>
                <c:pt idx="13">
                  <c:v>4.156764368386967</c:v>
                </c:pt>
                <c:pt idx="14">
                  <c:v>4.374578635386132</c:v>
                </c:pt>
                <c:pt idx="15">
                  <c:v>4.210307397659733</c:v>
                </c:pt>
                <c:pt idx="16">
                  <c:v>4.067873610566829</c:v>
                </c:pt>
                <c:pt idx="17">
                  <c:v>4.12696972561183</c:v>
                </c:pt>
                <c:pt idx="18">
                  <c:v>3.713723810626992</c:v>
                </c:pt>
                <c:pt idx="19">
                  <c:v>1.854679124837991</c:v>
                </c:pt>
                <c:pt idx="20">
                  <c:v>0.246309095879795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8"/>
          <c:order val="8"/>
          <c:tx>
            <c:v>Sept</c:v>
          </c:tx>
          <c:val>
            <c:numRef>
              <c:f>'[Buffalo FS3_775 complete.xlsb]Sheet1'!$T$203:$T$226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0.0950606505368666</c:v>
                </c:pt>
                <c:pt idx="7">
                  <c:v>1.730717096836692</c:v>
                </c:pt>
                <c:pt idx="8">
                  <c:v>3.47174912931183</c:v>
                </c:pt>
                <c:pt idx="9">
                  <c:v>4.095398943428777</c:v>
                </c:pt>
                <c:pt idx="10">
                  <c:v>4.356138654460965</c:v>
                </c:pt>
                <c:pt idx="11">
                  <c:v>4.391494987668224</c:v>
                </c:pt>
                <c:pt idx="12">
                  <c:v>4.290795438525185</c:v>
                </c:pt>
                <c:pt idx="13">
                  <c:v>4.168928848214655</c:v>
                </c:pt>
                <c:pt idx="14">
                  <c:v>4.390338195464463</c:v>
                </c:pt>
                <c:pt idx="15">
                  <c:v>4.344593878796301</c:v>
                </c:pt>
                <c:pt idx="16">
                  <c:v>4.286001069961904</c:v>
                </c:pt>
                <c:pt idx="17">
                  <c:v>3.584767072395737</c:v>
                </c:pt>
                <c:pt idx="18">
                  <c:v>2.739873370994234</c:v>
                </c:pt>
                <c:pt idx="19">
                  <c:v>0.506662214817499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9"/>
          <c:order val="9"/>
          <c:tx>
            <c:v>Oct</c:v>
          </c:tx>
          <c:val>
            <c:numRef>
              <c:f>'[Buffalo FS3_775 complete.xlsb]Sheet1'!$T$228:$T$251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0.923613067479299</c:v>
                </c:pt>
                <c:pt idx="8">
                  <c:v>2.646411754112212</c:v>
                </c:pt>
                <c:pt idx="9">
                  <c:v>4.132155021080885</c:v>
                </c:pt>
                <c:pt idx="10">
                  <c:v>4.36440661223468</c:v>
                </c:pt>
                <c:pt idx="11">
                  <c:v>5.107701741889406</c:v>
                </c:pt>
                <c:pt idx="12">
                  <c:v>5.251453216343206</c:v>
                </c:pt>
                <c:pt idx="13">
                  <c:v>4.388474465839715</c:v>
                </c:pt>
                <c:pt idx="14">
                  <c:v>4.90232322282165</c:v>
                </c:pt>
                <c:pt idx="15">
                  <c:v>4.427580073622465</c:v>
                </c:pt>
                <c:pt idx="16">
                  <c:v>3.430504300466256</c:v>
                </c:pt>
                <c:pt idx="17">
                  <c:v>2.247047413687948</c:v>
                </c:pt>
                <c:pt idx="18">
                  <c:v>0.954503712461357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0"/>
          <c:order val="10"/>
          <c:tx>
            <c:v>Nov</c:v>
          </c:tx>
          <c:val>
            <c:numRef>
              <c:f>'[Buffalo FS3_775 complete.xlsb]Sheet1'!$T$253:$T$276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0.0378729931690743</c:v>
                </c:pt>
                <c:pt idx="8">
                  <c:v>0.904887401663936</c:v>
                </c:pt>
                <c:pt idx="9">
                  <c:v>2.387283895814272</c:v>
                </c:pt>
                <c:pt idx="10">
                  <c:v>3.531591009024637</c:v>
                </c:pt>
                <c:pt idx="11">
                  <c:v>4.205263502297262</c:v>
                </c:pt>
                <c:pt idx="12">
                  <c:v>4.48816783145389</c:v>
                </c:pt>
                <c:pt idx="13">
                  <c:v>3.999415156615305</c:v>
                </c:pt>
                <c:pt idx="14">
                  <c:v>3.833316135990044</c:v>
                </c:pt>
                <c:pt idx="15">
                  <c:v>3.70747306057724</c:v>
                </c:pt>
                <c:pt idx="16">
                  <c:v>2.318233776039453</c:v>
                </c:pt>
                <c:pt idx="17">
                  <c:v>0.861550508135059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ser>
          <c:idx val="11"/>
          <c:order val="11"/>
          <c:tx>
            <c:v>Dec</c:v>
          </c:tx>
          <c:val>
            <c:numRef>
              <c:f>'[Buffalo FS3_775 complete.xlsb]Sheet1'!$T$278:$T$301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0.518510767690106</c:v>
                </c:pt>
                <c:pt idx="9">
                  <c:v>1.672611390981621</c:v>
                </c:pt>
                <c:pt idx="10">
                  <c:v>3.9031505819605</c:v>
                </c:pt>
                <c:pt idx="11">
                  <c:v>4.356143147902951</c:v>
                </c:pt>
                <c:pt idx="12">
                  <c:v>4.308650721487727</c:v>
                </c:pt>
                <c:pt idx="13">
                  <c:v>4.261331260721174</c:v>
                </c:pt>
                <c:pt idx="14">
                  <c:v>4.368336689500671</c:v>
                </c:pt>
                <c:pt idx="15">
                  <c:v>3.387297533426833</c:v>
                </c:pt>
                <c:pt idx="16">
                  <c:v>1.918233026182801</c:v>
                </c:pt>
                <c:pt idx="17">
                  <c:v>0.480690184147113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</c:numCache>
            </c:numRef>
          </c:val>
        </c:ser>
        <c:marker val="1"/>
        <c:axId val="461319224"/>
        <c:axId val="461311416"/>
      </c:lineChart>
      <c:catAx>
        <c:axId val="461319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tickLblPos val="nextTo"/>
        <c:crossAx val="461311416"/>
        <c:crosses val="autoZero"/>
        <c:auto val="1"/>
        <c:lblAlgn val="ctr"/>
        <c:lblOffset val="100"/>
      </c:catAx>
      <c:valAx>
        <c:axId val="4613114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(MW)</a:t>
                </a:r>
              </a:p>
            </c:rich>
          </c:tx>
          <c:layout/>
        </c:title>
        <c:numFmt formatCode="General" sourceLinked="1"/>
        <c:tickLblPos val="nextTo"/>
        <c:crossAx val="461319224"/>
        <c:crosses val="autoZero"/>
        <c:crossBetween val="between"/>
      </c:valAx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75211016880784"/>
          <c:y val="0.144330122966968"/>
          <c:w val="0.124788983119216"/>
          <c:h val="0.703507076853498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Phoenix</a:t>
            </a:r>
            <a:r>
              <a:rPr lang="en-US" dirty="0"/>
              <a:t>, </a:t>
            </a:r>
            <a:r>
              <a:rPr lang="en-US" dirty="0" smtClean="0"/>
              <a:t>AZ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Sheet1!$L$45:$L$56</c:f>
              <c:numCache>
                <c:formatCode>0.00</c:formatCode>
                <c:ptCount val="12"/>
                <c:pt idx="0">
                  <c:v>32.09517658511255</c:v>
                </c:pt>
                <c:pt idx="1">
                  <c:v>35.94899770116231</c:v>
                </c:pt>
                <c:pt idx="2">
                  <c:v>41.24713403135547</c:v>
                </c:pt>
                <c:pt idx="3">
                  <c:v>47.5078004714808</c:v>
                </c:pt>
                <c:pt idx="4">
                  <c:v>49.1606643939643</c:v>
                </c:pt>
                <c:pt idx="5">
                  <c:v>46.99293570581666</c:v>
                </c:pt>
                <c:pt idx="6">
                  <c:v>43.05570677194495</c:v>
                </c:pt>
                <c:pt idx="7">
                  <c:v>42.75503378141377</c:v>
                </c:pt>
                <c:pt idx="8">
                  <c:v>43.17459408889078</c:v>
                </c:pt>
                <c:pt idx="9">
                  <c:v>41.916564962227</c:v>
                </c:pt>
                <c:pt idx="10">
                  <c:v>35.5421135952584</c:v>
                </c:pt>
                <c:pt idx="11">
                  <c:v>32.1737770069514</c:v>
                </c:pt>
              </c:numCache>
            </c:numRef>
          </c:val>
        </c:ser>
        <c:ser>
          <c:idx val="1"/>
          <c:order val="1"/>
          <c:tx>
            <c:strRef>
              <c:f>Sheet1!$M$44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Sheet1!$M$45:$M$56</c:f>
              <c:numCache>
                <c:formatCode>0.00</c:formatCode>
                <c:ptCount val="12"/>
                <c:pt idx="0">
                  <c:v>16.42222883135454</c:v>
                </c:pt>
                <c:pt idx="1">
                  <c:v>19.05</c:v>
                </c:pt>
                <c:pt idx="2">
                  <c:v>19.61129032258064</c:v>
                </c:pt>
                <c:pt idx="3">
                  <c:v>21.175</c:v>
                </c:pt>
                <c:pt idx="4">
                  <c:v>21.44032258064516</c:v>
                </c:pt>
                <c:pt idx="5">
                  <c:v>21.315</c:v>
                </c:pt>
                <c:pt idx="6">
                  <c:v>21.0</c:v>
                </c:pt>
                <c:pt idx="7">
                  <c:v>20.79677419354839</c:v>
                </c:pt>
                <c:pt idx="8">
                  <c:v>20.965</c:v>
                </c:pt>
                <c:pt idx="9">
                  <c:v>20.25483870967742</c:v>
                </c:pt>
                <c:pt idx="10">
                  <c:v>19.285</c:v>
                </c:pt>
                <c:pt idx="11">
                  <c:v>17.98215292300268</c:v>
                </c:pt>
              </c:numCache>
            </c:numRef>
          </c:val>
        </c:ser>
        <c:ser>
          <c:idx val="2"/>
          <c:order val="2"/>
          <c:tx>
            <c:strRef>
              <c:f>Sheet1!$N$44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Sheet1!$N$45:$N$56</c:f>
              <c:numCache>
                <c:formatCode>0.00</c:formatCode>
                <c:ptCount val="12"/>
                <c:pt idx="0">
                  <c:v>10.59989206487986</c:v>
                </c:pt>
                <c:pt idx="1">
                  <c:v>12.39721738451635</c:v>
                </c:pt>
                <c:pt idx="2">
                  <c:v>16.78456104594621</c:v>
                </c:pt>
                <c:pt idx="3">
                  <c:v>20.94580013760108</c:v>
                </c:pt>
                <c:pt idx="4">
                  <c:v>22.40265720971828</c:v>
                </c:pt>
                <c:pt idx="5">
                  <c:v>20.58028613567787</c:v>
                </c:pt>
                <c:pt idx="6">
                  <c:v>17.22630573260026</c:v>
                </c:pt>
                <c:pt idx="7">
                  <c:v>17.06445466827463</c:v>
                </c:pt>
                <c:pt idx="8">
                  <c:v>17.15072485842013</c:v>
                </c:pt>
                <c:pt idx="9">
                  <c:v>16.62837779919076</c:v>
                </c:pt>
                <c:pt idx="10">
                  <c:v>11.71498250242962</c:v>
                </c:pt>
                <c:pt idx="11">
                  <c:v>9.96598856267344</c:v>
                </c:pt>
              </c:numCache>
            </c:numRef>
          </c:val>
        </c:ser>
        <c:ser>
          <c:idx val="3"/>
          <c:order val="3"/>
          <c:tx>
            <c:strRef>
              <c:f>Sheet1!$O$44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Sheet1!$O$45:$O$56</c:f>
              <c:numCache>
                <c:formatCode>0.00</c:formatCode>
                <c:ptCount val="12"/>
                <c:pt idx="0">
                  <c:v>15.60111738978682</c:v>
                </c:pt>
                <c:pt idx="1">
                  <c:v>18.0975</c:v>
                </c:pt>
                <c:pt idx="2">
                  <c:v>18.6307258064516</c:v>
                </c:pt>
                <c:pt idx="3">
                  <c:v>20.11625</c:v>
                </c:pt>
                <c:pt idx="4">
                  <c:v>20.36830645161291</c:v>
                </c:pt>
                <c:pt idx="5">
                  <c:v>20.24925</c:v>
                </c:pt>
                <c:pt idx="6">
                  <c:v>19.95</c:v>
                </c:pt>
                <c:pt idx="7">
                  <c:v>19.75693548387097</c:v>
                </c:pt>
                <c:pt idx="8">
                  <c:v>19.91675</c:v>
                </c:pt>
                <c:pt idx="9">
                  <c:v>19.24209677419354</c:v>
                </c:pt>
                <c:pt idx="10">
                  <c:v>18.32075</c:v>
                </c:pt>
                <c:pt idx="11">
                  <c:v>17.08304527685254</c:v>
                </c:pt>
              </c:numCache>
            </c:numRef>
          </c:val>
        </c:ser>
        <c:ser>
          <c:idx val="4"/>
          <c:order val="4"/>
          <c:tx>
            <c:strRef>
              <c:f>Sheet1!$P$44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Sheet1!$P$45:$P$56</c:f>
              <c:numCache>
                <c:formatCode>0.00</c:formatCode>
                <c:ptCount val="12"/>
                <c:pt idx="0">
                  <c:v>26.20100945466668</c:v>
                </c:pt>
                <c:pt idx="1">
                  <c:v>30.49471738451636</c:v>
                </c:pt>
                <c:pt idx="2">
                  <c:v>35.4152868523978</c:v>
                </c:pt>
                <c:pt idx="3">
                  <c:v>41.06205013760107</c:v>
                </c:pt>
                <c:pt idx="4">
                  <c:v>42.77096366133117</c:v>
                </c:pt>
                <c:pt idx="5">
                  <c:v>40.82953613567787</c:v>
                </c:pt>
                <c:pt idx="6">
                  <c:v>37.17630573260025</c:v>
                </c:pt>
                <c:pt idx="7">
                  <c:v>36.8213901521456</c:v>
                </c:pt>
                <c:pt idx="8">
                  <c:v>37.06747485842013</c:v>
                </c:pt>
                <c:pt idx="9">
                  <c:v>35.87047457338429</c:v>
                </c:pt>
                <c:pt idx="10">
                  <c:v>30.03573250242961</c:v>
                </c:pt>
                <c:pt idx="11">
                  <c:v>27.04903383952597</c:v>
                </c:pt>
              </c:numCache>
            </c:numRef>
          </c:val>
        </c:ser>
        <c:marker val="1"/>
        <c:axId val="506409432"/>
        <c:axId val="498096008"/>
      </c:lineChart>
      <c:catAx>
        <c:axId val="506409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498096008"/>
        <c:crosses val="autoZero"/>
        <c:auto val="1"/>
        <c:lblAlgn val="ctr"/>
        <c:lblOffset val="100"/>
      </c:catAx>
      <c:valAx>
        <c:axId val="498096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(MWh)</a:t>
                </a:r>
              </a:p>
            </c:rich>
          </c:tx>
          <c:layout/>
        </c:title>
        <c:numFmt formatCode="0.00" sourceLinked="1"/>
        <c:tickLblPos val="nextTo"/>
        <c:crossAx val="50640943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/>
              <a:t>Raleigh</a:t>
            </a:r>
            <a:r>
              <a:rPr lang="en-US" sz="1800" b="1" i="0" u="none" strike="noStrike" baseline="0" dirty="0"/>
              <a:t>, </a:t>
            </a:r>
            <a:r>
              <a:rPr lang="en-US" sz="1800" b="1" i="0" u="none" strike="noStrike" baseline="0" dirty="0" smtClean="0"/>
              <a:t>NC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Sheet1!$L$45:$L$56</c:f>
              <c:numCache>
                <c:formatCode>0.00</c:formatCode>
                <c:ptCount val="12"/>
                <c:pt idx="0">
                  <c:v>30.81616359470855</c:v>
                </c:pt>
                <c:pt idx="1">
                  <c:v>37.96076351987535</c:v>
                </c:pt>
                <c:pt idx="2">
                  <c:v>42.01746899135477</c:v>
                </c:pt>
                <c:pt idx="3">
                  <c:v>44.90358119447854</c:v>
                </c:pt>
                <c:pt idx="4">
                  <c:v>41.89819855834308</c:v>
                </c:pt>
                <c:pt idx="5">
                  <c:v>44.23596477128159</c:v>
                </c:pt>
                <c:pt idx="6">
                  <c:v>40.7491425837901</c:v>
                </c:pt>
                <c:pt idx="7">
                  <c:v>40.37635152564213</c:v>
                </c:pt>
                <c:pt idx="8">
                  <c:v>38.30569236739995</c:v>
                </c:pt>
                <c:pt idx="9">
                  <c:v>41.44923024831726</c:v>
                </c:pt>
                <c:pt idx="10">
                  <c:v>34.06932314578165</c:v>
                </c:pt>
                <c:pt idx="11">
                  <c:v>28.7238786558108</c:v>
                </c:pt>
              </c:numCache>
            </c:numRef>
          </c:val>
        </c:ser>
        <c:ser>
          <c:idx val="1"/>
          <c:order val="1"/>
          <c:tx>
            <c:strRef>
              <c:f>Sheet1!$M$44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Sheet1!$M$45:$M$56</c:f>
              <c:numCache>
                <c:formatCode>0.00</c:formatCode>
                <c:ptCount val="12"/>
                <c:pt idx="0">
                  <c:v>15.98094023720226</c:v>
                </c:pt>
                <c:pt idx="1">
                  <c:v>17.25</c:v>
                </c:pt>
                <c:pt idx="2">
                  <c:v>19.23870967741934</c:v>
                </c:pt>
                <c:pt idx="3">
                  <c:v>19.88</c:v>
                </c:pt>
                <c:pt idx="4">
                  <c:v>19.40806451612902</c:v>
                </c:pt>
                <c:pt idx="5">
                  <c:v>20.755</c:v>
                </c:pt>
                <c:pt idx="6">
                  <c:v>20.66129032258064</c:v>
                </c:pt>
                <c:pt idx="7">
                  <c:v>20.15322580645162</c:v>
                </c:pt>
                <c:pt idx="8">
                  <c:v>19.45999999999999</c:v>
                </c:pt>
                <c:pt idx="9">
                  <c:v>20.28870967741935</c:v>
                </c:pt>
                <c:pt idx="10">
                  <c:v>17.64</c:v>
                </c:pt>
                <c:pt idx="11">
                  <c:v>16.11101188578544</c:v>
                </c:pt>
              </c:numCache>
            </c:numRef>
          </c:val>
        </c:ser>
        <c:ser>
          <c:idx val="2"/>
          <c:order val="2"/>
          <c:tx>
            <c:strRef>
              <c:f>Sheet1!$N$44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Sheet1!$N$45:$N$56</c:f>
              <c:numCache>
                <c:formatCode>0.00</c:formatCode>
                <c:ptCount val="12"/>
                <c:pt idx="0">
                  <c:v>9.884586223045</c:v>
                </c:pt>
                <c:pt idx="1">
                  <c:v>15.1290916841353</c:v>
                </c:pt>
                <c:pt idx="2">
                  <c:v>17.80951542861528</c:v>
                </c:pt>
                <c:pt idx="3">
                  <c:v>19.82302053509895</c:v>
                </c:pt>
                <c:pt idx="4">
                  <c:v>17.79231356518308</c:v>
                </c:pt>
                <c:pt idx="5">
                  <c:v>18.42402435376928</c:v>
                </c:pt>
                <c:pt idx="6">
                  <c:v>15.35892940437304</c:v>
                </c:pt>
                <c:pt idx="7">
                  <c:v>15.385245357293</c:v>
                </c:pt>
                <c:pt idx="8">
                  <c:v>14.15818670266021</c:v>
                </c:pt>
                <c:pt idx="9">
                  <c:v>16.06383229893041</c:v>
                </c:pt>
                <c:pt idx="10">
                  <c:v>11.96608785057054</c:v>
                </c:pt>
                <c:pt idx="11">
                  <c:v>9.348120373490577</c:v>
                </c:pt>
              </c:numCache>
            </c:numRef>
          </c:val>
        </c:ser>
        <c:ser>
          <c:idx val="3"/>
          <c:order val="3"/>
          <c:tx>
            <c:strRef>
              <c:f>Sheet1!$O$44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Sheet1!$O$45:$O$56</c:f>
              <c:numCache>
                <c:formatCode>0.00</c:formatCode>
                <c:ptCount val="12"/>
                <c:pt idx="0">
                  <c:v>15.18189322534215</c:v>
                </c:pt>
                <c:pt idx="1">
                  <c:v>16.3875</c:v>
                </c:pt>
                <c:pt idx="2">
                  <c:v>18.27677419354838</c:v>
                </c:pt>
                <c:pt idx="3">
                  <c:v>18.886</c:v>
                </c:pt>
                <c:pt idx="4">
                  <c:v>18.43766129032257</c:v>
                </c:pt>
                <c:pt idx="5">
                  <c:v>19.71725</c:v>
                </c:pt>
                <c:pt idx="6">
                  <c:v>19.62822580645161</c:v>
                </c:pt>
                <c:pt idx="7">
                  <c:v>19.14556451612902</c:v>
                </c:pt>
                <c:pt idx="8">
                  <c:v>18.48699999999998</c:v>
                </c:pt>
                <c:pt idx="9">
                  <c:v>19.27427419354839</c:v>
                </c:pt>
                <c:pt idx="10">
                  <c:v>16.758</c:v>
                </c:pt>
                <c:pt idx="11">
                  <c:v>15.30546129149617</c:v>
                </c:pt>
              </c:numCache>
            </c:numRef>
          </c:val>
        </c:ser>
        <c:ser>
          <c:idx val="4"/>
          <c:order val="4"/>
          <c:tx>
            <c:strRef>
              <c:f>Sheet1!$P$44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Sheet1!$P$45:$P$56</c:f>
              <c:numCache>
                <c:formatCode>0.00</c:formatCode>
                <c:ptCount val="12"/>
                <c:pt idx="0">
                  <c:v>25.06647944838713</c:v>
                </c:pt>
                <c:pt idx="1">
                  <c:v>31.5165916841353</c:v>
                </c:pt>
                <c:pt idx="2">
                  <c:v>36.08628962216366</c:v>
                </c:pt>
                <c:pt idx="3">
                  <c:v>38.70902053509896</c:v>
                </c:pt>
                <c:pt idx="4">
                  <c:v>36.22997485550564</c:v>
                </c:pt>
                <c:pt idx="5">
                  <c:v>38.14127435376927</c:v>
                </c:pt>
                <c:pt idx="6">
                  <c:v>34.98715521082464</c:v>
                </c:pt>
                <c:pt idx="7">
                  <c:v>34.53080987342204</c:v>
                </c:pt>
                <c:pt idx="8">
                  <c:v>32.6451867026602</c:v>
                </c:pt>
                <c:pt idx="9">
                  <c:v>35.3381064924788</c:v>
                </c:pt>
                <c:pt idx="10">
                  <c:v>28.72408785057054</c:v>
                </c:pt>
                <c:pt idx="11">
                  <c:v>24.65358166498675</c:v>
                </c:pt>
              </c:numCache>
            </c:numRef>
          </c:val>
        </c:ser>
        <c:marker val="1"/>
        <c:axId val="498092136"/>
        <c:axId val="505621656"/>
      </c:lineChart>
      <c:catAx>
        <c:axId val="498092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505621656"/>
        <c:crosses val="autoZero"/>
        <c:auto val="1"/>
        <c:lblAlgn val="ctr"/>
        <c:lblOffset val="100"/>
      </c:catAx>
      <c:valAx>
        <c:axId val="505621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(MWh)</a:t>
                </a:r>
              </a:p>
            </c:rich>
          </c:tx>
          <c:layout/>
        </c:title>
        <c:numFmt formatCode="0.00" sourceLinked="1"/>
        <c:tickLblPos val="nextTo"/>
        <c:crossAx val="49809213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Buffalo</a:t>
            </a:r>
            <a:r>
              <a:rPr lang="en-US" dirty="0"/>
              <a:t>, </a:t>
            </a:r>
            <a:r>
              <a:rPr lang="en-US" dirty="0" smtClean="0"/>
              <a:t>NY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Sheet1!$L$44</c:f>
              <c:strCache>
                <c:ptCount val="1"/>
                <c:pt idx="0">
                  <c:v>PV System Power</c:v>
                </c:pt>
              </c:strCache>
            </c:strRef>
          </c:tx>
          <c:marker>
            <c:symbol val="none"/>
          </c:marker>
          <c:val>
            <c:numRef>
              <c:f>Sheet1!$L$45:$L$56</c:f>
              <c:numCache>
                <c:formatCode>0.00</c:formatCode>
                <c:ptCount val="12"/>
                <c:pt idx="0">
                  <c:v>39.4703171037312</c:v>
                </c:pt>
                <c:pt idx="1">
                  <c:v>47.98516321679407</c:v>
                </c:pt>
                <c:pt idx="2">
                  <c:v>67.7908732711894</c:v>
                </c:pt>
                <c:pt idx="3">
                  <c:v>74.51004259445656</c:v>
                </c:pt>
                <c:pt idx="4">
                  <c:v>87.18318062690774</c:v>
                </c:pt>
                <c:pt idx="5">
                  <c:v>87.54410955450173</c:v>
                </c:pt>
                <c:pt idx="6">
                  <c:v>89.0058786945475</c:v>
                </c:pt>
                <c:pt idx="7">
                  <c:v>82.1881971462621</c:v>
                </c:pt>
                <c:pt idx="8">
                  <c:v>65.49845852189461</c:v>
                </c:pt>
                <c:pt idx="9">
                  <c:v>54.21109242280864</c:v>
                </c:pt>
                <c:pt idx="10">
                  <c:v>30.63520156883163</c:v>
                </c:pt>
                <c:pt idx="11">
                  <c:v>28.69322428055278</c:v>
                </c:pt>
              </c:numCache>
            </c:numRef>
          </c:val>
        </c:ser>
        <c:ser>
          <c:idx val="1"/>
          <c:order val="1"/>
          <c:tx>
            <c:strRef>
              <c:f>Sheet1!$M$44</c:f>
              <c:strCache>
                <c:ptCount val="1"/>
                <c:pt idx="0">
                  <c:v>Battery to ECU</c:v>
                </c:pt>
              </c:strCache>
            </c:strRef>
          </c:tx>
          <c:marker>
            <c:symbol val="none"/>
          </c:marker>
          <c:val>
            <c:numRef>
              <c:f>Sheet1!$M$45:$M$56</c:f>
              <c:numCache>
                <c:formatCode>0.00</c:formatCode>
                <c:ptCount val="12"/>
                <c:pt idx="0">
                  <c:v>17.51644887950247</c:v>
                </c:pt>
                <c:pt idx="1">
                  <c:v>19.3125</c:v>
                </c:pt>
                <c:pt idx="2">
                  <c:v>21.27096774193549</c:v>
                </c:pt>
                <c:pt idx="3">
                  <c:v>21.77</c:v>
                </c:pt>
                <c:pt idx="4">
                  <c:v>22.21935483870968</c:v>
                </c:pt>
                <c:pt idx="5">
                  <c:v>22.47</c:v>
                </c:pt>
                <c:pt idx="6">
                  <c:v>22.28709677419355</c:v>
                </c:pt>
                <c:pt idx="7">
                  <c:v>22.28709677419355</c:v>
                </c:pt>
                <c:pt idx="8">
                  <c:v>21.42</c:v>
                </c:pt>
                <c:pt idx="9">
                  <c:v>20.25483870967742</c:v>
                </c:pt>
                <c:pt idx="10">
                  <c:v>16.34500000000001</c:v>
                </c:pt>
                <c:pt idx="11">
                  <c:v>14.19193548387096</c:v>
                </c:pt>
              </c:numCache>
            </c:numRef>
          </c:val>
        </c:ser>
        <c:ser>
          <c:idx val="2"/>
          <c:order val="2"/>
          <c:tx>
            <c:strRef>
              <c:f>Sheet1!$N$44</c:f>
              <c:strCache>
                <c:ptCount val="1"/>
                <c:pt idx="0">
                  <c:v>PV to Grid</c:v>
                </c:pt>
              </c:strCache>
            </c:strRef>
          </c:tx>
          <c:marker>
            <c:symbol val="none"/>
          </c:marker>
          <c:val>
            <c:numRef>
              <c:f>Sheet1!$N$45:$N$56</c:f>
              <c:numCache>
                <c:formatCode>0.00</c:formatCode>
                <c:ptCount val="12"/>
                <c:pt idx="0">
                  <c:v>16.03395572014428</c:v>
                </c:pt>
                <c:pt idx="1">
                  <c:v>21.93767808278431</c:v>
                </c:pt>
                <c:pt idx="2">
                  <c:v>38.87693596140894</c:v>
                </c:pt>
                <c:pt idx="3">
                  <c:v>44.68562779370232</c:v>
                </c:pt>
                <c:pt idx="4">
                  <c:v>55.83022628914609</c:v>
                </c:pt>
                <c:pt idx="5">
                  <c:v>56.32910213908944</c:v>
                </c:pt>
                <c:pt idx="6">
                  <c:v>57.4907205425075</c:v>
                </c:pt>
                <c:pt idx="7">
                  <c:v>51.52357651702131</c:v>
                </c:pt>
                <c:pt idx="8">
                  <c:v>36.85285061271234</c:v>
                </c:pt>
                <c:pt idx="9">
                  <c:v>27.62353623725901</c:v>
                </c:pt>
                <c:pt idx="10">
                  <c:v>10.15989955043277</c:v>
                </c:pt>
                <c:pt idx="11">
                  <c:v>10.74244826344887</c:v>
                </c:pt>
              </c:numCache>
            </c:numRef>
          </c:val>
        </c:ser>
        <c:ser>
          <c:idx val="3"/>
          <c:order val="3"/>
          <c:tx>
            <c:strRef>
              <c:f>Sheet1!$O$44</c:f>
              <c:strCache>
                <c:ptCount val="1"/>
                <c:pt idx="0">
                  <c:v>Battery to Grid</c:v>
                </c:pt>
              </c:strCache>
            </c:strRef>
          </c:tx>
          <c:marker>
            <c:symbol val="none"/>
          </c:marker>
          <c:val>
            <c:numRef>
              <c:f>Sheet1!$O$45:$O$56</c:f>
              <c:numCache>
                <c:formatCode>0.00</c:formatCode>
                <c:ptCount val="12"/>
                <c:pt idx="0">
                  <c:v>16.64062643552733</c:v>
                </c:pt>
                <c:pt idx="1">
                  <c:v>18.346875</c:v>
                </c:pt>
                <c:pt idx="2">
                  <c:v>20.20741935483871</c:v>
                </c:pt>
                <c:pt idx="3">
                  <c:v>20.6815</c:v>
                </c:pt>
                <c:pt idx="4">
                  <c:v>21.10838709677419</c:v>
                </c:pt>
                <c:pt idx="5">
                  <c:v>21.3465</c:v>
                </c:pt>
                <c:pt idx="6">
                  <c:v>21.17274193548387</c:v>
                </c:pt>
                <c:pt idx="7">
                  <c:v>21.17274193548387</c:v>
                </c:pt>
                <c:pt idx="8">
                  <c:v>20.349</c:v>
                </c:pt>
                <c:pt idx="9">
                  <c:v>19.24209677419354</c:v>
                </c:pt>
                <c:pt idx="10">
                  <c:v>15.52775</c:v>
                </c:pt>
                <c:pt idx="11">
                  <c:v>13.48233870967741</c:v>
                </c:pt>
              </c:numCache>
            </c:numRef>
          </c:val>
        </c:ser>
        <c:ser>
          <c:idx val="4"/>
          <c:order val="4"/>
          <c:tx>
            <c:strRef>
              <c:f>Sheet1!$P$44</c:f>
              <c:strCache>
                <c:ptCount val="1"/>
                <c:pt idx="0">
                  <c:v>Total To Load</c:v>
                </c:pt>
              </c:strCache>
            </c:strRef>
          </c:tx>
          <c:marker>
            <c:symbol val="none"/>
          </c:marker>
          <c:val>
            <c:numRef>
              <c:f>Sheet1!$P$45:$P$56</c:f>
              <c:numCache>
                <c:formatCode>0.00</c:formatCode>
                <c:ptCount val="12"/>
                <c:pt idx="0">
                  <c:v>32.67458215567162</c:v>
                </c:pt>
                <c:pt idx="1">
                  <c:v>40.28455308278431</c:v>
                </c:pt>
                <c:pt idx="2">
                  <c:v>59.08435531624765</c:v>
                </c:pt>
                <c:pt idx="3">
                  <c:v>65.36712779370233</c:v>
                </c:pt>
                <c:pt idx="4">
                  <c:v>76.9386133859203</c:v>
                </c:pt>
                <c:pt idx="5">
                  <c:v>77.67560213908942</c:v>
                </c:pt>
                <c:pt idx="6">
                  <c:v>78.66346247799136</c:v>
                </c:pt>
                <c:pt idx="7">
                  <c:v>72.69631845250517</c:v>
                </c:pt>
                <c:pt idx="8">
                  <c:v>57.20185061271235</c:v>
                </c:pt>
                <c:pt idx="9">
                  <c:v>46.86563301145255</c:v>
                </c:pt>
                <c:pt idx="10">
                  <c:v>25.68764955043277</c:v>
                </c:pt>
                <c:pt idx="11">
                  <c:v>24.22478697312628</c:v>
                </c:pt>
              </c:numCache>
            </c:numRef>
          </c:val>
        </c:ser>
        <c:marker val="1"/>
        <c:axId val="506253176"/>
        <c:axId val="505810936"/>
      </c:lineChart>
      <c:catAx>
        <c:axId val="506253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</c:title>
        <c:tickLblPos val="nextTo"/>
        <c:crossAx val="505810936"/>
        <c:crosses val="autoZero"/>
        <c:auto val="1"/>
        <c:lblAlgn val="ctr"/>
        <c:lblOffset val="100"/>
      </c:catAx>
      <c:valAx>
        <c:axId val="5058109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(MWh)</a:t>
                </a:r>
              </a:p>
            </c:rich>
          </c:tx>
          <c:layout/>
        </c:title>
        <c:numFmt formatCode="0.00" sourceLinked="1"/>
        <c:tickLblPos val="nextTo"/>
        <c:crossAx val="5062531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9086-D4AB-4542-92B5-C63DA9F5E07D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1A3A-442E-9143-BDFB-949108703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F25F-560F-47B7-A2C8-3B86AD14E3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489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= International Standards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A2DB-17A4-624B-B0F2-E13F350F52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five phases</a:t>
            </a:r>
            <a:r>
              <a:rPr lang="en-US" baseline="0" dirty="0" smtClean="0"/>
              <a:t> are across the top. The four impact areas are on the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A2DB-17A4-624B-B0F2-E13F350F52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five phases</a:t>
            </a:r>
            <a:r>
              <a:rPr lang="en-US" baseline="0" dirty="0" smtClean="0"/>
              <a:t> are across the top. The four impact areas are on the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A2DB-17A4-624B-B0F2-E13F350F52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five phases</a:t>
            </a:r>
            <a:r>
              <a:rPr lang="en-US" baseline="0" dirty="0" smtClean="0"/>
              <a:t> are across the top. The four impact areas are on the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A2DB-17A4-624B-B0F2-E13F350F528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C84A5A-06E3-634E-BD1F-05FCE0DD2E79}" type="datetimeFigureOut">
              <a:rPr lang="en-US" smtClean="0"/>
              <a:pPr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7B0EF47-3ACD-ED42-AA87-877F82F7C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5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5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494915"/>
            <a:ext cx="7772400" cy="299687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EESiPV</a:t>
            </a:r>
            <a:r>
              <a:rPr lang="en-US" dirty="0" smtClean="0"/>
              <a:t>: Electrochemical Energy Storage integrated </a:t>
            </a:r>
            <a:r>
              <a:rPr lang="en-US" dirty="0" err="1" smtClean="0"/>
              <a:t>Photovoltaics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EME 580 Group 5: Solar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1789"/>
            <a:ext cx="6400800" cy="2064937"/>
          </a:xfrm>
        </p:spPr>
        <p:txBody>
          <a:bodyPr/>
          <a:lstStyle/>
          <a:p>
            <a:r>
              <a:rPr lang="en-US" dirty="0" smtClean="0"/>
              <a:t>Rebecca </a:t>
            </a:r>
            <a:r>
              <a:rPr lang="en-US" dirty="0" err="1" smtClean="0"/>
              <a:t>Hott</a:t>
            </a:r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 err="1" smtClean="0"/>
              <a:t>LaBarbera</a:t>
            </a:r>
            <a:endParaRPr lang="en-US" dirty="0" smtClean="0"/>
          </a:p>
          <a:p>
            <a:r>
              <a:rPr lang="en-US" dirty="0" smtClean="0"/>
              <a:t>Jeff Rayl</a:t>
            </a:r>
          </a:p>
          <a:p>
            <a:r>
              <a:rPr lang="en-US" dirty="0" err="1" smtClean="0"/>
              <a:t>Kuangyuan</a:t>
            </a:r>
            <a:r>
              <a:rPr lang="en-US" dirty="0" smtClean="0"/>
              <a:t> Zhang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860" y="3682141"/>
            <a:ext cx="1381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82528" y="3750102"/>
            <a:ext cx="1181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3560"/>
            <a:ext cx="82296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Vanadium Redox Flow Cell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Electrolyte Composition</a:t>
            </a:r>
            <a:endParaRPr lang="en-US" sz="36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9488"/>
            <a:ext cx="2596325" cy="186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7766" y="2059309"/>
            <a:ext cx="1609726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0"/>
          <p:cNvGrpSpPr/>
          <p:nvPr/>
        </p:nvGrpSpPr>
        <p:grpSpPr>
          <a:xfrm>
            <a:off x="2721769" y="2064072"/>
            <a:ext cx="1181100" cy="800100"/>
            <a:chOff x="1714500" y="3829050"/>
            <a:chExt cx="1181100" cy="800100"/>
          </a:xfrm>
        </p:grpSpPr>
        <p:pic>
          <p:nvPicPr>
            <p:cNvPr id="1032" name="Picture 8" descr="http://www.fasa-so2.com/images/h2so4.gif?78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3829050"/>
              <a:ext cx="1181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319338" y="4031456"/>
              <a:ext cx="116681" cy="11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571750" y="4314825"/>
              <a:ext cx="116681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600325" y="4286250"/>
              <a:ext cx="121444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297906" y="4300538"/>
              <a:ext cx="135732" cy="13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597943" y="4038600"/>
              <a:ext cx="135732" cy="13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559843" y="4000501"/>
              <a:ext cx="135732" cy="13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98542" y="2109315"/>
            <a:ext cx="10763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606" y="2939064"/>
            <a:ext cx="271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Thermal Redox Reaction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9340" y="4667689"/>
            <a:ext cx="271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Thermal Redox Reaction</a:t>
            </a:r>
            <a:endParaRPr lang="en-US" b="1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067962" y="5161413"/>
            <a:ext cx="7144" cy="400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7568" y="55692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+2</a:t>
            </a:r>
            <a:r>
              <a:rPr lang="en-US" baseline="-25000" dirty="0" smtClean="0"/>
              <a:t>(aq)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648040" y="55024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+3</a:t>
            </a:r>
            <a:r>
              <a:rPr lang="en-US" baseline="-25000" dirty="0" smtClean="0"/>
              <a:t>(aq)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64078" y="4311725"/>
            <a:ext cx="264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Charged 3.5 M H</a:t>
            </a:r>
            <a:r>
              <a:rPr lang="en-US" i="1" baseline="-25000" dirty="0" smtClean="0"/>
              <a:t>2</a:t>
            </a:r>
            <a:r>
              <a:rPr lang="en-US" i="1" dirty="0" smtClean="0"/>
              <a:t>SO</a:t>
            </a:r>
            <a:r>
              <a:rPr lang="en-US" i="1" baseline="-25000" dirty="0" smtClean="0"/>
              <a:t>4</a:t>
            </a:r>
            <a:endParaRPr lang="en-US" i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583452" y="5938604"/>
            <a:ext cx="220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Charged 3.5 M H</a:t>
            </a:r>
            <a:r>
              <a:rPr lang="en-US" i="1" baseline="-25000" dirty="0" smtClean="0"/>
              <a:t>2</a:t>
            </a:r>
            <a:r>
              <a:rPr lang="en-US" i="1" dirty="0" smtClean="0"/>
              <a:t>SO</a:t>
            </a:r>
            <a:r>
              <a:rPr lang="en-US" i="1" baseline="-25000" dirty="0" smtClean="0"/>
              <a:t>4</a:t>
            </a:r>
            <a:endParaRPr lang="en-US" i="1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122870" y="3339693"/>
            <a:ext cx="7144" cy="400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940466" y="4015864"/>
            <a:ext cx="10096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950116" y="4311725"/>
            <a:ext cx="264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Discharged 0.5 M H</a:t>
            </a:r>
            <a:r>
              <a:rPr lang="en-US" i="1" baseline="-25000" dirty="0" smtClean="0"/>
              <a:t>2</a:t>
            </a:r>
            <a:r>
              <a:rPr lang="en-US" i="1" dirty="0" smtClean="0"/>
              <a:t>SO</a:t>
            </a:r>
            <a:r>
              <a:rPr lang="en-US" i="1" baseline="-25000" dirty="0" smtClean="0"/>
              <a:t>4</a:t>
            </a:r>
            <a:endParaRPr lang="en-US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685750" y="3370411"/>
            <a:ext cx="335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Positive Electrolyte 3.5 M [V</a:t>
            </a:r>
            <a:r>
              <a:rPr lang="en-US" b="1" i="1" u="sng" baseline="-25000" dirty="0" smtClean="0"/>
              <a:t>total</a:t>
            </a:r>
            <a:r>
              <a:rPr lang="en-US" b="1" i="1" u="sng" dirty="0" smtClean="0"/>
              <a:t>]</a:t>
            </a:r>
            <a:endParaRPr lang="en-US" b="1" i="1" u="sng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1575174" y="5199940"/>
            <a:ext cx="335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Negative Electrolyte 3.5 M [V</a:t>
            </a:r>
            <a:r>
              <a:rPr lang="en-US" b="1" i="1" u="sng" baseline="-25000" dirty="0" smtClean="0"/>
              <a:t>total</a:t>
            </a:r>
            <a:r>
              <a:rPr lang="en-US" b="1" i="1" u="sng" dirty="0" smtClean="0"/>
              <a:t>]</a:t>
            </a:r>
            <a:endParaRPr lang="en-US" b="1" i="1" u="sng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3166257" y="5940383"/>
            <a:ext cx="250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Discharged 2.5 M H</a:t>
            </a:r>
            <a:r>
              <a:rPr lang="en-US" i="1" baseline="-25000" dirty="0" smtClean="0"/>
              <a:t>2</a:t>
            </a:r>
            <a:r>
              <a:rPr lang="en-US" i="1" dirty="0" smtClean="0"/>
              <a:t>SO</a:t>
            </a:r>
            <a:r>
              <a:rPr lang="en-US" i="1" baseline="-25000" dirty="0" smtClean="0"/>
              <a:t>4</a:t>
            </a:r>
            <a:endParaRPr lang="en-US" i="1" baseline="-250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40678" y="5741734"/>
            <a:ext cx="10096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16944" y="2261809"/>
            <a:ext cx="22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105240" y="2239870"/>
            <a:ext cx="22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914397" y="1661405"/>
            <a:ext cx="1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Reagents</a:t>
            </a:r>
            <a:endParaRPr lang="en-US" b="1" i="1" u="sng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593459" y="4174431"/>
            <a:ext cx="3550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Separate positive and negative storage tanks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225,000 liters (HDPE)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concentration 0.5-3.5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H2SO4 &amp; V2O5 are acute health risks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55308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165508" y="6102240"/>
            <a:ext cx="1135121" cy="461665"/>
          </a:xfrm>
          <a:prstGeom prst="rect">
            <a:avLst/>
          </a:prstGeom>
          <a:solidFill>
            <a:srgbClr val="26F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6512"/>
            <a:ext cx="82296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Vanadium Redox Flow Cell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Electro-active Species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8067" y="5043260"/>
            <a:ext cx="1338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30000" dirty="0" smtClean="0"/>
              <a:t>+2</a:t>
            </a:r>
            <a:r>
              <a:rPr lang="en-US" sz="3200" baseline="-25000" dirty="0" smtClean="0"/>
              <a:t>(aq)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45630" y="5068091"/>
            <a:ext cx="130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30000" dirty="0" smtClean="0"/>
              <a:t>+3</a:t>
            </a:r>
            <a:r>
              <a:rPr lang="en-US" sz="3200" baseline="-25000" dirty="0" smtClean="0"/>
              <a:t>(aq)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83983" y="4245650"/>
            <a:ext cx="200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(membrane)</a:t>
            </a:r>
            <a:endParaRPr lang="en-US" sz="2400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80166" y="4385120"/>
            <a:ext cx="0" cy="322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7216" y="3463702"/>
            <a:ext cx="140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endParaRPr lang="en-US" sz="2800" baseline="30000" dirty="0"/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51884" y="3266165"/>
            <a:ext cx="1887010" cy="93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26961" y="3333568"/>
            <a:ext cx="1462823" cy="8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70266" y="3497338"/>
            <a:ext cx="286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30000" dirty="0" smtClean="0"/>
              <a:t>-</a:t>
            </a:r>
            <a:r>
              <a:rPr lang="en-US" sz="2800" baseline="-25000" dirty="0" smtClean="0"/>
              <a:t>(circuit)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(aq)</a:t>
            </a:r>
            <a:r>
              <a:rPr lang="en-US" sz="2800" dirty="0" smtClean="0"/>
              <a:t> +</a:t>
            </a:r>
            <a:endParaRPr lang="en-US" sz="28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82335" y="5084076"/>
            <a:ext cx="161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(aq)</a:t>
            </a:r>
            <a:r>
              <a:rPr lang="en-US" sz="2800" dirty="0" smtClean="0"/>
              <a:t> +</a:t>
            </a:r>
            <a:endParaRPr lang="en-US" sz="28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35334" y="5129646"/>
            <a:ext cx="24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e</a:t>
            </a:r>
            <a:r>
              <a:rPr lang="en-US" sz="2800" baseline="30000" dirty="0" smtClean="0"/>
              <a:t>-</a:t>
            </a:r>
            <a:r>
              <a:rPr lang="en-US" sz="2800" baseline="-25000" dirty="0" smtClean="0"/>
              <a:t>(circuit)</a:t>
            </a:r>
            <a:r>
              <a:rPr lang="en-US" sz="2800" dirty="0" smtClean="0"/>
              <a:t> </a:t>
            </a:r>
            <a:endParaRPr lang="en-US" sz="28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126714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e- </a:t>
            </a:r>
            <a:r>
              <a:rPr lang="en-US" sz="2400" dirty="0" smtClean="0">
                <a:sym typeface="Wingdings" pitchFamily="2" charset="2"/>
              </a:rPr>
              <a:t> VO</a:t>
            </a:r>
            <a:r>
              <a:rPr lang="en-US" sz="2400" baseline="30000" dirty="0" smtClean="0">
                <a:sym typeface="Wingdings" pitchFamily="2" charset="2"/>
              </a:rPr>
              <a:t>2+</a:t>
            </a:r>
            <a:r>
              <a:rPr lang="en-US" sz="2400" dirty="0" smtClean="0">
                <a:sym typeface="Wingdings" pitchFamily="2" charset="2"/>
              </a:rPr>
              <a:t> + 2H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</a:t>
            </a:r>
          </a:p>
          <a:p>
            <a:pPr algn="ctr"/>
            <a:r>
              <a:rPr lang="en-US" sz="2400" u="sng" dirty="0" smtClean="0">
                <a:sym typeface="Wingdings" pitchFamily="2" charset="2"/>
              </a:rPr>
              <a:t>H</a:t>
            </a:r>
            <a:r>
              <a:rPr lang="en-US" sz="2400" u="sng" baseline="-25000" dirty="0" smtClean="0">
                <a:sym typeface="Wingdings" pitchFamily="2" charset="2"/>
              </a:rPr>
              <a:t>3</a:t>
            </a:r>
            <a:r>
              <a:rPr lang="en-US" sz="2400" u="sng" dirty="0" smtClean="0">
                <a:sym typeface="Wingdings" pitchFamily="2" charset="2"/>
              </a:rPr>
              <a:t>O</a:t>
            </a:r>
            <a:r>
              <a:rPr lang="en-US" sz="2400" u="sng" baseline="30000" dirty="0" smtClean="0">
                <a:sym typeface="Wingdings" pitchFamily="2" charset="2"/>
              </a:rPr>
              <a:t>+</a:t>
            </a:r>
            <a:r>
              <a:rPr lang="en-US" sz="2400" u="sng" dirty="0" smtClean="0">
                <a:sym typeface="Wingdings" pitchFamily="2" charset="2"/>
              </a:rPr>
              <a:t> + V</a:t>
            </a:r>
            <a:r>
              <a:rPr lang="en-US" sz="2400" u="sng" baseline="30000" dirty="0" smtClean="0">
                <a:sym typeface="Wingdings" pitchFamily="2" charset="2"/>
              </a:rPr>
              <a:t>+2</a:t>
            </a:r>
            <a:r>
              <a:rPr lang="en-US" sz="2400" u="sng" dirty="0" smtClean="0">
                <a:sym typeface="Wingdings" pitchFamily="2" charset="2"/>
              </a:rPr>
              <a:t>  V</a:t>
            </a:r>
            <a:r>
              <a:rPr lang="en-US" sz="2400" u="sng" baseline="30000" dirty="0" smtClean="0">
                <a:sym typeface="Wingdings" pitchFamily="2" charset="2"/>
              </a:rPr>
              <a:t>+3</a:t>
            </a:r>
            <a:r>
              <a:rPr lang="en-US" sz="2400" u="sng" dirty="0" smtClean="0">
                <a:sym typeface="Wingdings" pitchFamily="2" charset="2"/>
              </a:rPr>
              <a:t> + H</a:t>
            </a:r>
            <a:r>
              <a:rPr lang="en-US" sz="2400" u="sng" baseline="-25000" dirty="0" smtClean="0">
                <a:sym typeface="Wingdings" pitchFamily="2" charset="2"/>
              </a:rPr>
              <a:t>2</a:t>
            </a:r>
            <a:r>
              <a:rPr lang="en-US" sz="2400" u="sng" dirty="0" smtClean="0">
                <a:sym typeface="Wingdings" pitchFamily="2" charset="2"/>
              </a:rPr>
              <a:t>O + e</a:t>
            </a:r>
            <a:r>
              <a:rPr lang="en-US" sz="2400" u="sng" baseline="30000" dirty="0" smtClean="0">
                <a:sym typeface="Wingdings" pitchFamily="2" charset="2"/>
              </a:rPr>
              <a:t>-</a:t>
            </a:r>
            <a:r>
              <a:rPr lang="en-US" sz="2400" u="sng" dirty="0" smtClean="0">
                <a:sym typeface="Wingdings" pitchFamily="2" charset="2"/>
              </a:rPr>
              <a:t> </a:t>
            </a:r>
            <a:endParaRPr lang="en-US" sz="2400" dirty="0" smtClean="0">
              <a:sym typeface="Wingdings" pitchFamily="2" charset="2"/>
            </a:endParaRPr>
          </a:p>
          <a:p>
            <a:pPr algn="ctr"/>
            <a:r>
              <a:rPr lang="en-US" sz="2400" b="1" i="1" dirty="0" smtClean="0">
                <a:sym typeface="Wingdings" pitchFamily="2" charset="2"/>
              </a:rPr>
              <a:t>VO</a:t>
            </a:r>
            <a:r>
              <a:rPr lang="en-US" sz="2400" b="1" i="1" baseline="-25000" dirty="0" smtClean="0">
                <a:sym typeface="Wingdings" pitchFamily="2" charset="2"/>
              </a:rPr>
              <a:t>2</a:t>
            </a:r>
            <a:r>
              <a:rPr lang="en-US" sz="2400" b="1" i="1" baseline="30000" dirty="0" smtClean="0">
                <a:sym typeface="Wingdings" pitchFamily="2" charset="2"/>
              </a:rPr>
              <a:t>+</a:t>
            </a:r>
            <a:r>
              <a:rPr lang="en-US" sz="2400" b="1" i="1" dirty="0" smtClean="0">
                <a:sym typeface="Wingdings" pitchFamily="2" charset="2"/>
              </a:rPr>
              <a:t> + V</a:t>
            </a:r>
            <a:r>
              <a:rPr lang="en-US" sz="2400" b="1" i="1" baseline="30000" dirty="0" smtClean="0">
                <a:sym typeface="Wingdings" pitchFamily="2" charset="2"/>
              </a:rPr>
              <a:t>+2</a:t>
            </a:r>
            <a:r>
              <a:rPr lang="en-US" sz="2400" b="1" i="1" dirty="0" smtClean="0">
                <a:sym typeface="Wingdings" pitchFamily="2" charset="2"/>
              </a:rPr>
              <a:t> +2 H</a:t>
            </a:r>
            <a:r>
              <a:rPr lang="en-US" sz="2400" b="1" i="1" baseline="-25000" dirty="0" smtClean="0">
                <a:sym typeface="Wingdings" pitchFamily="2" charset="2"/>
              </a:rPr>
              <a:t>3</a:t>
            </a:r>
            <a:r>
              <a:rPr lang="en-US" sz="2400" b="1" i="1" dirty="0" smtClean="0">
                <a:sym typeface="Wingdings" pitchFamily="2" charset="2"/>
              </a:rPr>
              <a:t>O</a:t>
            </a:r>
            <a:r>
              <a:rPr lang="en-US" sz="2400" b="1" i="1" baseline="30000" dirty="0" smtClean="0">
                <a:sym typeface="Wingdings" pitchFamily="2" charset="2"/>
              </a:rPr>
              <a:t>+</a:t>
            </a:r>
            <a:r>
              <a:rPr lang="en-US" sz="2400" b="1" i="1" dirty="0" smtClean="0">
                <a:sym typeface="Wingdings" pitchFamily="2" charset="2"/>
              </a:rPr>
              <a:t>  VO</a:t>
            </a:r>
            <a:r>
              <a:rPr lang="en-US" sz="2400" b="1" i="1" baseline="30000" dirty="0" smtClean="0">
                <a:sym typeface="Wingdings" pitchFamily="2" charset="2"/>
              </a:rPr>
              <a:t>+2</a:t>
            </a:r>
            <a:r>
              <a:rPr lang="en-US" sz="2400" b="1" i="1" dirty="0" smtClean="0">
                <a:sym typeface="Wingdings" pitchFamily="2" charset="2"/>
              </a:rPr>
              <a:t> + V</a:t>
            </a:r>
            <a:r>
              <a:rPr lang="en-US" sz="2400" b="1" i="1" baseline="30000" dirty="0" smtClean="0">
                <a:sym typeface="Wingdings" pitchFamily="2" charset="2"/>
              </a:rPr>
              <a:t>+3</a:t>
            </a:r>
            <a:r>
              <a:rPr lang="en-US" sz="2400" b="1" i="1" dirty="0" smtClean="0">
                <a:sym typeface="Wingdings" pitchFamily="2" charset="2"/>
              </a:rPr>
              <a:t> + 3 H</a:t>
            </a:r>
            <a:r>
              <a:rPr lang="en-US" sz="2400" b="1" i="1" baseline="-25000" dirty="0" smtClean="0">
                <a:sym typeface="Wingdings" pitchFamily="2" charset="2"/>
              </a:rPr>
              <a:t>2</a:t>
            </a:r>
            <a:r>
              <a:rPr lang="en-US" sz="2400" b="1" i="1" dirty="0" smtClean="0">
                <a:sym typeface="Wingdings" pitchFamily="2" charset="2"/>
              </a:rPr>
              <a:t>O</a:t>
            </a:r>
          </a:p>
          <a:p>
            <a:pPr algn="ctr"/>
            <a:r>
              <a:rPr lang="en-US" sz="2400" b="1" i="1" dirty="0" smtClean="0">
                <a:sym typeface="Wingdings" pitchFamily="2" charset="2"/>
              </a:rPr>
              <a:t>	</a:t>
            </a:r>
          </a:p>
          <a:p>
            <a:pPr algn="ctr"/>
            <a:r>
              <a:rPr lang="el-GR" sz="2400" b="1" i="1" dirty="0" smtClean="0">
                <a:sym typeface="Wingdings" pitchFamily="2" charset="2"/>
              </a:rPr>
              <a:t>Δ</a:t>
            </a:r>
            <a:r>
              <a:rPr lang="en-US" sz="2400" b="1" i="1" baseline="-25000" dirty="0" err="1" smtClean="0">
                <a:sym typeface="Wingdings" pitchFamily="2" charset="2"/>
              </a:rPr>
              <a:t>r</a:t>
            </a:r>
            <a:r>
              <a:rPr lang="en-US" sz="2400" b="1" i="1" dirty="0" err="1" smtClean="0">
                <a:sym typeface="Wingdings" pitchFamily="2" charset="2"/>
              </a:rPr>
              <a:t>G</a:t>
            </a:r>
            <a:r>
              <a:rPr lang="en-US" sz="2400" b="1" i="1" dirty="0" smtClean="0">
                <a:sym typeface="Wingdings" pitchFamily="2" charset="2"/>
              </a:rPr>
              <a:t>° = -117.7 kJ mol</a:t>
            </a:r>
            <a:r>
              <a:rPr lang="en-US" sz="2400" b="1" i="1" baseline="30000" dirty="0" smtClean="0">
                <a:sym typeface="Wingdings" pitchFamily="2" charset="2"/>
              </a:rPr>
              <a:t>-1</a:t>
            </a:r>
            <a:r>
              <a:rPr lang="en-US" sz="2400" b="1" i="1" dirty="0" smtClean="0">
                <a:sym typeface="Wingdings" pitchFamily="2" charset="2"/>
              </a:rPr>
              <a:t>	</a:t>
            </a:r>
            <a:r>
              <a:rPr lang="en-US" sz="2400" b="1" i="1" dirty="0" err="1" smtClean="0">
                <a:sym typeface="Wingdings" pitchFamily="2" charset="2"/>
              </a:rPr>
              <a:t>E°</a:t>
            </a:r>
            <a:r>
              <a:rPr lang="en-US" sz="2400" b="1" i="1" baseline="-25000" dirty="0" err="1" smtClean="0">
                <a:sym typeface="Wingdings" pitchFamily="2" charset="2"/>
              </a:rPr>
              <a:t>eq</a:t>
            </a:r>
            <a:r>
              <a:rPr lang="en-US" sz="2400" b="1" i="1" dirty="0" smtClean="0">
                <a:sym typeface="Wingdings" pitchFamily="2" charset="2"/>
              </a:rPr>
              <a:t> = 1.24 V </a:t>
            </a:r>
            <a:endParaRPr lang="en-US" sz="2400" b="1" i="1" baseline="30000" dirty="0" smtClean="0">
              <a:sym typeface="Wingding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508" y="6102239"/>
            <a:ext cx="113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Charge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695389" y="6333071"/>
            <a:ext cx="185024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56361" y="6102240"/>
            <a:ext cx="1360855" cy="4683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56361" y="6108936"/>
            <a:ext cx="155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Discharge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71450" y="309437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Half-Reaction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1450" y="47676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Half-Reaction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1450" y="4245650"/>
            <a:ext cx="8347736" cy="0"/>
          </a:xfrm>
          <a:prstGeom prst="line">
            <a:avLst/>
          </a:prstGeom>
          <a:ln w="22225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2464" y="4798676"/>
            <a:ext cx="8347736" cy="0"/>
          </a:xfrm>
          <a:prstGeom prst="line">
            <a:avLst/>
          </a:prstGeom>
          <a:ln w="22225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45318" y="5360478"/>
            <a:ext cx="98868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26332" y="3710725"/>
            <a:ext cx="90766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455" y="1133462"/>
            <a:ext cx="288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Half-Reaction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8382" y="166554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Half-Reaction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9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6824"/>
            <a:ext cx="82296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Vanadium Redox Flow Cell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Proton Exchange Membrane</a:t>
            </a:r>
            <a:endParaRPr lang="en-US" sz="36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3680" y="3751228"/>
            <a:ext cx="3674208" cy="13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1750" y="4159292"/>
            <a:ext cx="3657600" cy="5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12" y="2816119"/>
            <a:ext cx="380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Porous  Polyethylene</a:t>
            </a:r>
          </a:p>
          <a:p>
            <a:r>
              <a:rPr lang="en-US" sz="2000" dirty="0" smtClean="0"/>
              <a:t> Separator Protects Nafion </a:t>
            </a:r>
          </a:p>
          <a:p>
            <a:r>
              <a:rPr lang="en-US" sz="2000" dirty="0" smtClean="0"/>
              <a:t>from VO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ions</a:t>
            </a:r>
            <a:endParaRPr lang="en-US" sz="2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302816" y="2617145"/>
            <a:ext cx="365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Nafion Proton </a:t>
            </a:r>
          </a:p>
          <a:p>
            <a:r>
              <a:rPr lang="en-US" sz="2000" dirty="0" smtClean="0"/>
              <a:t>Exchange Membrane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484" y="4114800"/>
            <a:ext cx="3035288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VO</a:t>
            </a:r>
            <a:r>
              <a:rPr lang="en-US" sz="2800" baseline="30000" dirty="0" smtClean="0"/>
              <a:t>+2 </a:t>
            </a:r>
            <a:r>
              <a:rPr lang="en-US" sz="2800" dirty="0" smtClean="0"/>
              <a:t>+ VO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+</a:t>
            </a:r>
          </a:p>
          <a:p>
            <a:r>
              <a:rPr lang="en-US" sz="2800" dirty="0" smtClean="0"/>
              <a:t>3.5 M [V]</a:t>
            </a:r>
            <a:r>
              <a:rPr lang="en-US" sz="2800" baseline="-25000" dirty="0" smtClean="0"/>
              <a:t>total</a:t>
            </a:r>
            <a:endParaRPr lang="en-US" sz="2800" dirty="0" smtClean="0"/>
          </a:p>
          <a:p>
            <a:endParaRPr lang="en-US" sz="2800" baseline="-25000" dirty="0" smtClean="0"/>
          </a:p>
          <a:p>
            <a:r>
              <a:rPr lang="en-US" sz="2800" dirty="0" smtClean="0"/>
              <a:t>0.5 – 3.5 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endParaRPr lang="en-US" sz="2800" baseline="-25000" dirty="0"/>
          </a:p>
          <a:p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920906" y="3857220"/>
            <a:ext cx="3167767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30000" dirty="0" smtClean="0"/>
              <a:t>+2 </a:t>
            </a:r>
            <a:r>
              <a:rPr lang="en-US" sz="2800" dirty="0" smtClean="0"/>
              <a:t>+ V</a:t>
            </a:r>
            <a:r>
              <a:rPr lang="en-US" sz="2800" baseline="30000" dirty="0" smtClean="0"/>
              <a:t>+3</a:t>
            </a:r>
          </a:p>
          <a:p>
            <a:r>
              <a:rPr lang="en-US" sz="2800" dirty="0" smtClean="0"/>
              <a:t>3.5 M [V]</a:t>
            </a:r>
            <a:r>
              <a:rPr lang="en-US" sz="2800" baseline="-25000" dirty="0" smtClean="0"/>
              <a:t>total</a:t>
            </a:r>
            <a:endParaRPr lang="en-US" sz="2800" dirty="0" smtClean="0"/>
          </a:p>
          <a:p>
            <a:endParaRPr lang="en-US" sz="2800" baseline="-25000" dirty="0"/>
          </a:p>
          <a:p>
            <a:r>
              <a:rPr lang="en-US" sz="2800" dirty="0" smtClean="0"/>
              <a:t>0.5 – 3.5 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endParaRPr lang="en-US" sz="2800" baseline="-25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5822" y="2597188"/>
            <a:ext cx="442707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7249" y="2597189"/>
            <a:ext cx="442707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6780" y="1434762"/>
            <a:ext cx="152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Carbon Felt</a:t>
            </a:r>
          </a:p>
          <a:p>
            <a:r>
              <a:rPr lang="en-US" dirty="0" smtClean="0"/>
              <a:t>Electrode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56784" y="1434763"/>
            <a:ext cx="152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Polyethylene Separator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52233" y="1441966"/>
            <a:ext cx="152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Nafion ionomer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1434761"/>
            <a:ext cx="152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Carbon Felt</a:t>
            </a:r>
          </a:p>
          <a:p>
            <a:r>
              <a:rPr lang="en-US" dirty="0" smtClean="0"/>
              <a:t>Electrode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18784" y="6383298"/>
            <a:ext cx="22614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575 square meters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97249" y="2597189"/>
            <a:ext cx="0" cy="365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63852" y="2613798"/>
            <a:ext cx="0" cy="365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97717" y="2613798"/>
            <a:ext cx="0" cy="365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2088297"/>
            <a:ext cx="609600" cy="508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</p:cNvCxnSpPr>
          <p:nvPr/>
        </p:nvCxnSpPr>
        <p:spPr>
          <a:xfrm>
            <a:off x="3518784" y="2081094"/>
            <a:ext cx="596016" cy="516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2051" idx="1"/>
          </p:cNvCxnSpPr>
          <p:nvPr/>
        </p:nvCxnSpPr>
        <p:spPr>
          <a:xfrm>
            <a:off x="5214233" y="2088297"/>
            <a:ext cx="16317" cy="508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976233" y="2088297"/>
            <a:ext cx="805567" cy="508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27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dirty="0" smtClean="0"/>
              <a:t>2 x 225,000 liter HDPE Tanks (indoor storage)</a:t>
            </a:r>
          </a:p>
          <a:p>
            <a:pPr lvl="1"/>
            <a:r>
              <a:rPr lang="en-US" dirty="0" smtClean="0"/>
              <a:t>4 meter tall 4.24 meter diameter</a:t>
            </a:r>
          </a:p>
          <a:p>
            <a:r>
              <a:rPr lang="en-US" dirty="0" smtClean="0"/>
              <a:t>575 m</a:t>
            </a:r>
            <a:r>
              <a:rPr lang="en-US" baseline="30000" dirty="0" smtClean="0"/>
              <a:t>2</a:t>
            </a:r>
            <a:r>
              <a:rPr lang="en-US" dirty="0" smtClean="0"/>
              <a:t> active area total</a:t>
            </a:r>
          </a:p>
          <a:p>
            <a:pPr lvl="1"/>
            <a:r>
              <a:rPr lang="en-US" dirty="0" smtClean="0"/>
              <a:t>500 Cells x 1.15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Series &amp; Parallel stack switching </a:t>
            </a:r>
          </a:p>
          <a:p>
            <a:pPr lvl="2"/>
            <a:r>
              <a:rPr lang="en-US" dirty="0" smtClean="0"/>
              <a:t>Electronically controlled switching</a:t>
            </a:r>
          </a:p>
          <a:p>
            <a:pPr lvl="2"/>
            <a:r>
              <a:rPr lang="en-US" dirty="0" smtClean="0"/>
              <a:t>Maximize Efficiency by minimizing </a:t>
            </a:r>
            <a:r>
              <a:rPr lang="el-GR" dirty="0" smtClean="0"/>
              <a:t>Δ</a:t>
            </a:r>
            <a:r>
              <a:rPr lang="en-US" dirty="0" smtClean="0"/>
              <a:t>V between input from ECU+PV array and VRB Stack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9984"/>
            <a:ext cx="82296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Vanadium Redox Flow Cell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Balance of Plant</a:t>
            </a:r>
            <a:endParaRPr lang="en-US" sz="36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5520" y="5095845"/>
            <a:ext cx="1986680" cy="163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68887"/>
            <a:ext cx="2506862" cy="167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13660"/>
            <a:ext cx="2114408" cy="16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6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" y="784066"/>
            <a:ext cx="7543800" cy="592241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6824"/>
            <a:ext cx="82296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Vanadium Redox Flow Cell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Electrochemical Performance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87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3400" y="796752"/>
            <a:ext cx="7620000" cy="57680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16824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Vanadium Redox Flow Cell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Electrochemical Performance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01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Photovoltaic – Battery Integration</a:t>
            </a:r>
            <a:endParaRPr lang="en-US" sz="3600" dirty="0"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6035" y="853447"/>
            <a:ext cx="4267200" cy="296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7123" y="767211"/>
            <a:ext cx="4498403" cy="3126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02535" y="3704828"/>
            <a:ext cx="4329750" cy="3096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1847" y="3733006"/>
            <a:ext cx="4308956" cy="30678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8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6264"/>
            <a:ext cx="746760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Electricity pricing &amp; tariffs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0545297"/>
              </p:ext>
            </p:extLst>
          </p:nvPr>
        </p:nvGraphicFramePr>
        <p:xfrm>
          <a:off x="6019800" y="1280688"/>
          <a:ext cx="2590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2214015"/>
              </p:ext>
            </p:extLst>
          </p:nvPr>
        </p:nvGraphicFramePr>
        <p:xfrm>
          <a:off x="304800" y="899688"/>
          <a:ext cx="5610224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8923989"/>
              </p:ext>
            </p:extLst>
          </p:nvPr>
        </p:nvGraphicFramePr>
        <p:xfrm>
          <a:off x="381000" y="3795288"/>
          <a:ext cx="5410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5652631"/>
              </p:ext>
            </p:extLst>
          </p:nvPr>
        </p:nvGraphicFramePr>
        <p:xfrm>
          <a:off x="5867400" y="4023888"/>
          <a:ext cx="2819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566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176"/>
            <a:ext cx="7848600" cy="1295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 smtClean="0"/>
              <a:t>Federal, State &amp; Local incentives*</a:t>
            </a:r>
            <a:br>
              <a:rPr lang="en-US" sz="3600" dirty="0" smtClean="0"/>
            </a:br>
            <a:r>
              <a:rPr lang="en-US" sz="3600" dirty="0" smtClean="0"/>
              <a:t>by DSIRE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4893399"/>
              </p:ext>
            </p:extLst>
          </p:nvPr>
        </p:nvGraphicFramePr>
        <p:xfrm>
          <a:off x="533400" y="914400"/>
          <a:ext cx="7696200" cy="3685183"/>
        </p:xfrm>
        <a:graphic>
          <a:graphicData uri="http://schemas.openxmlformats.org/drawingml/2006/table">
            <a:tbl>
              <a:tblPr/>
              <a:tblGrid>
                <a:gridCol w="2438400"/>
                <a:gridCol w="2514600"/>
                <a:gridCol w="2743200"/>
              </a:tblGrid>
              <a:tr h="368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Pheonix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AZ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Raleigh, NC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Buffalo, NY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Renewable Energy Production Tax Credit 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*（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below</a:t>
                      </a:r>
                      <a:r>
                        <a:rPr lang="en-US" altLang="zh-CN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yearly number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）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Renewable Energy Tax Credit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NYSERDA - Clean Energy Business Growth 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Development(max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$200,000 incentive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Renewable Energy Business Tax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Incentives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Renewable Energy Equipment Manufacturer Tax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NYSERDA - Renewable, Clean Energy, and Energy Efficient Product Manufacturing Incentive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 Tax Assessment for Renewable Energy Equipment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Duke Energy - Standard Purchase Offer for RECs: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Solar RECs: $30.00 per </a:t>
                      </a:r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MWh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Residential Solar Tax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Solar and Wind Equipment Sales Tax Exemption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 Energy Star Plus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NYSERDA - PV Incentive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</a:t>
                      </a:r>
                    </a:p>
                    <a:p>
                      <a:pPr algn="l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200" dirty="0" smtClean="0"/>
                        <a:t>Local Option - Solar, Wind &amp; Biomass Energy Systems Exemption </a:t>
                      </a: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Equipment Property Tax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Exemption</a:t>
                      </a:r>
                    </a:p>
                    <a:p>
                      <a:pPr algn="l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 Energy Carolinas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SunSense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PV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Program: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$0.18/kWh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dirty="0" smtClean="0"/>
                        <a:t>Residential Solar Sales Tax Exemption 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100% exemption from state sales tax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17" marR="4917" marT="4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6509659"/>
              </p:ext>
            </p:extLst>
          </p:nvPr>
        </p:nvGraphicFramePr>
        <p:xfrm>
          <a:off x="762000" y="4648200"/>
          <a:ext cx="1676400" cy="1972100"/>
        </p:xfrm>
        <a:graphic>
          <a:graphicData uri="http://schemas.openxmlformats.org/drawingml/2006/table">
            <a:tbl>
              <a:tblPr/>
              <a:tblGrid>
                <a:gridCol w="762000"/>
                <a:gridCol w="914400"/>
              </a:tblGrid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$0.04$/KWh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$0.04$/KWh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$0.035$/KWh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$0.035$/KWh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$0.03$/KWh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$0.03$/KWh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$0.02$/KWh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$0.02$/KWh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$0.01$/KWh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year10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$0.01$/KWh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7776180"/>
              </p:ext>
            </p:extLst>
          </p:nvPr>
        </p:nvGraphicFramePr>
        <p:xfrm>
          <a:off x="3048000" y="4740676"/>
          <a:ext cx="3810000" cy="209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697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792"/>
            <a:ext cx="7467600" cy="1143000"/>
          </a:xfrm>
        </p:spPr>
        <p:txBody>
          <a:bodyPr anchor="ctr"/>
          <a:lstStyle/>
          <a:p>
            <a:pPr algn="l"/>
            <a:r>
              <a:rPr lang="en-US" sz="3600" dirty="0"/>
              <a:t>Cost-benefit, sensitivity </a:t>
            </a:r>
            <a:r>
              <a:rPr lang="en-US" sz="3600" dirty="0" smtClean="0"/>
              <a:t>analysis(BP Panel)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3195396"/>
              </p:ext>
            </p:extLst>
          </p:nvPr>
        </p:nvGraphicFramePr>
        <p:xfrm>
          <a:off x="228600" y="1006632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8619835"/>
              </p:ext>
            </p:extLst>
          </p:nvPr>
        </p:nvGraphicFramePr>
        <p:xfrm>
          <a:off x="4191000" y="9304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9298288"/>
              </p:ext>
            </p:extLst>
          </p:nvPr>
        </p:nvGraphicFramePr>
        <p:xfrm>
          <a:off x="304800" y="3826032"/>
          <a:ext cx="411480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8589108"/>
              </p:ext>
            </p:extLst>
          </p:nvPr>
        </p:nvGraphicFramePr>
        <p:xfrm>
          <a:off x="4191000" y="3826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245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Problem Statement: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9276" y="1509322"/>
            <a:ext cx="804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Design and evaluation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of an integrated photovoltaic and electrochemical storage system for continuous, stable and sustainable 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grid-connected power generation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; including life cycle assessment on economic, policy and environmental impacts."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8"/>
            <a:ext cx="7467600" cy="1143000"/>
          </a:xfrm>
        </p:spPr>
        <p:txBody>
          <a:bodyPr anchor="ctr"/>
          <a:lstStyle/>
          <a:p>
            <a:pPr algn="l"/>
            <a:r>
              <a:rPr lang="en-US" sz="3600" dirty="0"/>
              <a:t>Cost-benefit, sensitivity </a:t>
            </a:r>
            <a:r>
              <a:rPr lang="en-US" sz="3600" dirty="0" smtClean="0"/>
              <a:t>analysis(First Solar)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696811"/>
              </p:ext>
            </p:extLst>
          </p:nvPr>
        </p:nvGraphicFramePr>
        <p:xfrm>
          <a:off x="152400" y="1163040"/>
          <a:ext cx="43434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643314"/>
              </p:ext>
            </p:extLst>
          </p:nvPr>
        </p:nvGraphicFramePr>
        <p:xfrm>
          <a:off x="4114800" y="934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0786279"/>
              </p:ext>
            </p:extLst>
          </p:nvPr>
        </p:nvGraphicFramePr>
        <p:xfrm>
          <a:off x="228600" y="4132176"/>
          <a:ext cx="4038600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3614171"/>
              </p:ext>
            </p:extLst>
          </p:nvPr>
        </p:nvGraphicFramePr>
        <p:xfrm>
          <a:off x="4038600" y="3979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067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8"/>
            <a:ext cx="7467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 smtClean="0"/>
              <a:t>Carbon offsets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4920"/>
            <a:ext cx="8153400" cy="54071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Assuming </a:t>
            </a:r>
            <a:r>
              <a:rPr lang="en-US" sz="1800" dirty="0"/>
              <a:t>that the </a:t>
            </a:r>
            <a:r>
              <a:rPr lang="en-US" sz="1800" dirty="0" smtClean="0"/>
              <a:t>solar </a:t>
            </a:r>
            <a:r>
              <a:rPr lang="en-US" sz="1800" dirty="0"/>
              <a:t>energy is displacing an equivalent amount of conventionally produced electricity from the local </a:t>
            </a:r>
            <a:r>
              <a:rPr lang="en-US" sz="1800" dirty="0" smtClean="0"/>
              <a:t>grid; For coal, 900 grams of CO2 is emitted to generate 1 KWh.</a:t>
            </a:r>
          </a:p>
          <a:p>
            <a:r>
              <a:rPr lang="en-US" sz="1800" dirty="0" smtClean="0"/>
              <a:t>Based on our capital costs:</a:t>
            </a:r>
            <a:endParaRPr lang="en-US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6173656"/>
              </p:ext>
            </p:extLst>
          </p:nvPr>
        </p:nvGraphicFramePr>
        <p:xfrm>
          <a:off x="228600" y="279132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38920"/>
            <a:ext cx="2771775" cy="21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259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488"/>
            <a:ext cx="7467600" cy="11430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 smtClean="0"/>
              <a:t>Economic conclusion and Future speculation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2760868"/>
              </p:ext>
            </p:extLst>
          </p:nvPr>
        </p:nvGraphicFramePr>
        <p:xfrm>
          <a:off x="145002" y="1267320"/>
          <a:ext cx="5569997" cy="1905000"/>
        </p:xfrm>
        <a:graphic>
          <a:graphicData uri="http://schemas.openxmlformats.org/drawingml/2006/table">
            <a:tbl>
              <a:tblPr/>
              <a:tblGrid>
                <a:gridCol w="1163880"/>
                <a:gridCol w="854235"/>
                <a:gridCol w="726521"/>
                <a:gridCol w="726521"/>
                <a:gridCol w="807246"/>
                <a:gridCol w="645797"/>
                <a:gridCol w="645797"/>
              </a:tblGrid>
              <a:tr h="508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Years to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Break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even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Phoenix,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Buffalo,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Phoenix,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Buffalo,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Benefit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years incentive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years+FiT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00078" y="962520"/>
            <a:ext cx="2747590" cy="20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324720"/>
            <a:ext cx="87643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advantage of solar resource, Phoenix passes the Cost-Benefit test. For the</a:t>
            </a:r>
          </a:p>
          <a:p>
            <a:r>
              <a:rPr lang="en-US" dirty="0" smtClean="0"/>
              <a:t>relative high electricity price, the design in Buffalo is the most economical </a:t>
            </a:r>
          </a:p>
          <a:p>
            <a:r>
              <a:rPr lang="en-US" dirty="0" smtClean="0"/>
              <a:t>favorable, although with the least solar resource. Raleigh, in absence of abundant solar resource or higher price, could not pass C-B test without great incentive for BP Panel. In general, First Solar fits our design better than BP panel in three sites.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215008"/>
            <a:ext cx="323834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Future speculation:</a:t>
            </a:r>
            <a:endParaRPr lang="en-US" dirty="0" smtClean="0"/>
          </a:p>
          <a:p>
            <a:r>
              <a:rPr lang="en-US" dirty="0" smtClean="0"/>
              <a:t>Electricity cost projections</a:t>
            </a:r>
          </a:p>
          <a:p>
            <a:r>
              <a:rPr lang="en-US" dirty="0" smtClean="0"/>
              <a:t>Potential incentive</a:t>
            </a:r>
          </a:p>
          <a:p>
            <a:r>
              <a:rPr lang="en-US" dirty="0" smtClean="0"/>
              <a:t>Carbon offset </a:t>
            </a:r>
          </a:p>
          <a:p>
            <a:r>
              <a:rPr lang="en-US" dirty="0" smtClean="0"/>
              <a:t>Material scaring projections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1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Life Cycle Assessment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‘’cradle to grave’’ evaluation was performed on the 3 main products involved in our </a:t>
            </a:r>
            <a:r>
              <a:rPr lang="en-US" dirty="0" err="1" smtClean="0"/>
              <a:t>EESiPV</a:t>
            </a:r>
            <a:r>
              <a:rPr lang="en-US" dirty="0" smtClean="0"/>
              <a:t> system</a:t>
            </a:r>
          </a:p>
          <a:p>
            <a:pPr lvl="1"/>
            <a:r>
              <a:rPr lang="en-US" dirty="0" err="1" smtClean="0"/>
              <a:t>CdTe</a:t>
            </a:r>
            <a:r>
              <a:rPr lang="en-US" dirty="0" smtClean="0"/>
              <a:t> PV module, pc-Si PV module, and Vanadium </a:t>
            </a:r>
            <a:r>
              <a:rPr lang="en-US" dirty="0" err="1" smtClean="0"/>
              <a:t>Redox</a:t>
            </a:r>
            <a:r>
              <a:rPr lang="en-US" dirty="0" smtClean="0"/>
              <a:t> Flow Cell</a:t>
            </a:r>
          </a:p>
          <a:p>
            <a:r>
              <a:rPr lang="en-US" dirty="0" smtClean="0"/>
              <a:t>Standards for performing this assessment comply with the ISO 14000 series</a:t>
            </a:r>
          </a:p>
          <a:p>
            <a:r>
              <a:rPr lang="en-US" dirty="0" smtClean="0"/>
              <a:t>Values from -4 </a:t>
            </a:r>
            <a:r>
              <a:rPr lang="en-US" dirty="0" smtClean="0"/>
              <a:t>(high benefit) </a:t>
            </a:r>
            <a:r>
              <a:rPr lang="en-US" dirty="0" smtClean="0"/>
              <a:t>to +4 (high impact) were assigned to the product’s impact on material resources, energy use, global warming and human health for each of the five phases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err="1" smtClean="0"/>
              <a:t>CdTe</a:t>
            </a:r>
            <a:r>
              <a:rPr lang="en-US" sz="3600" dirty="0" smtClean="0"/>
              <a:t> PV Module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Material Acquisition:</a:t>
            </a:r>
          </a:p>
          <a:p>
            <a:pPr lvl="1"/>
            <a:r>
              <a:rPr lang="en-US" dirty="0" smtClean="0"/>
              <a:t>Cadmium is obtained by smelting zinc or lead ores</a:t>
            </a:r>
          </a:p>
          <a:p>
            <a:pPr lvl="2"/>
            <a:r>
              <a:rPr lang="en-US" dirty="0" smtClean="0"/>
              <a:t>Cadmium is considered toxic, but extremely small amounts are used</a:t>
            </a:r>
          </a:p>
          <a:p>
            <a:pPr lvl="1"/>
            <a:r>
              <a:rPr lang="en-US" dirty="0" smtClean="0"/>
              <a:t>Tellurium is recovered during the electrolytic refining of copper</a:t>
            </a:r>
          </a:p>
          <a:p>
            <a:pPr lvl="1"/>
            <a:r>
              <a:rPr lang="en-US" dirty="0" smtClean="0"/>
              <a:t>This is an energy intensive phase</a:t>
            </a:r>
          </a:p>
          <a:p>
            <a:pPr lvl="1"/>
            <a:r>
              <a:rPr lang="en-US" dirty="0" smtClean="0"/>
              <a:t>Emissions are also greatest during this phase</a:t>
            </a:r>
          </a:p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Also an energy intensive phase with numerous air emissions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By large trucks; tailpipe emissions are associated with this phase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Produces energy</a:t>
            </a:r>
          </a:p>
          <a:p>
            <a:pPr lvl="1"/>
            <a:r>
              <a:rPr lang="en-US" dirty="0" smtClean="0"/>
              <a:t>Acidic/Basic solutions along with water for cleaning purposes</a:t>
            </a:r>
          </a:p>
          <a:p>
            <a:r>
              <a:rPr lang="en-US" dirty="0" smtClean="0"/>
              <a:t>Disposal</a:t>
            </a:r>
          </a:p>
          <a:p>
            <a:pPr lvl="1"/>
            <a:r>
              <a:rPr lang="en-US" dirty="0" smtClean="0"/>
              <a:t>Parts of a PV module will both be disposed of in a landfill and recycled</a:t>
            </a:r>
          </a:p>
          <a:p>
            <a:pPr lvl="1"/>
            <a:r>
              <a:rPr lang="en-US" dirty="0" smtClean="0"/>
              <a:t>Cadmium poses a threat to human health and environmental conditions if disposed of in a landfill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err="1" smtClean="0"/>
              <a:t>CdTe</a:t>
            </a:r>
            <a:r>
              <a:rPr lang="en-US" sz="3600" dirty="0" smtClean="0"/>
              <a:t> PV Module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414" y="1573464"/>
          <a:ext cx="8849896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83"/>
                <a:gridCol w="1425971"/>
                <a:gridCol w="1830850"/>
                <a:gridCol w="1919576"/>
                <a:gridCol w="1033618"/>
                <a:gridCol w="11648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Warming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Column</a:t>
                      </a:r>
                      <a:r>
                        <a:rPr lang="en-US" b="1" baseline="0" dirty="0" smtClean="0"/>
                        <a:t> 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29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pc-Si PV Module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Material Acquisition:</a:t>
            </a:r>
          </a:p>
          <a:p>
            <a:pPr lvl="1"/>
            <a:r>
              <a:rPr lang="en-US" dirty="0" smtClean="0"/>
              <a:t>Silicon for wafer production is obtained in one of two ways</a:t>
            </a:r>
          </a:p>
          <a:p>
            <a:pPr marL="1371600" lvl="2" indent="-457200">
              <a:buFont typeface="Wingdings" charset="2"/>
              <a:buAutoNum type="arabicPlain"/>
            </a:pPr>
            <a:r>
              <a:rPr lang="en-US" dirty="0" smtClean="0"/>
              <a:t>Off-grade from the semiconductor industry</a:t>
            </a:r>
          </a:p>
          <a:p>
            <a:pPr marL="1371600" lvl="2" indent="-457200">
              <a:buFont typeface="Wingdings" charset="2"/>
              <a:buAutoNum type="arabicPlain"/>
            </a:pPr>
            <a:r>
              <a:rPr lang="en-US" dirty="0" smtClean="0"/>
              <a:t>Direct solar grade (</a:t>
            </a:r>
            <a:r>
              <a:rPr lang="en-US" dirty="0" err="1" smtClean="0"/>
              <a:t>SoG</a:t>
            </a:r>
            <a:r>
              <a:rPr lang="en-US" dirty="0" smtClean="0"/>
              <a:t>-Si) for </a:t>
            </a:r>
            <a:r>
              <a:rPr lang="en-US" dirty="0" err="1" smtClean="0"/>
              <a:t>photovoltiac</a:t>
            </a:r>
            <a:r>
              <a:rPr lang="en-US" dirty="0" smtClean="0"/>
              <a:t>-only purposes</a:t>
            </a:r>
          </a:p>
          <a:p>
            <a:pPr lvl="1"/>
            <a:r>
              <a:rPr lang="en-US" dirty="0" smtClean="0"/>
              <a:t>Silicon is not considered toxic</a:t>
            </a:r>
          </a:p>
          <a:p>
            <a:pPr lvl="1"/>
            <a:r>
              <a:rPr lang="en-US" dirty="0" smtClean="0"/>
              <a:t>This is an energy intensive phase</a:t>
            </a:r>
          </a:p>
          <a:p>
            <a:pPr lvl="1"/>
            <a:r>
              <a:rPr lang="en-US" dirty="0" smtClean="0"/>
              <a:t>Emissions are also greatest during this phase</a:t>
            </a:r>
          </a:p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Also energy intensive with numerous air emissions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By large trucks; tailpipe emissions are associated with this phase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Produces energy</a:t>
            </a:r>
          </a:p>
          <a:p>
            <a:pPr lvl="1"/>
            <a:r>
              <a:rPr lang="en-US" dirty="0" smtClean="0"/>
              <a:t>Acidic/Basic solutions along with water for cleaning purposes</a:t>
            </a:r>
          </a:p>
          <a:p>
            <a:r>
              <a:rPr lang="en-US" dirty="0" smtClean="0"/>
              <a:t>Disposal</a:t>
            </a:r>
          </a:p>
          <a:p>
            <a:pPr lvl="1"/>
            <a:r>
              <a:rPr lang="en-US" dirty="0" smtClean="0"/>
              <a:t>Parts of a PV module will both be disposed of in a landfill and recycled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pc-Si PV Module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208" y="1578212"/>
          <a:ext cx="8996953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967"/>
                <a:gridCol w="1481371"/>
                <a:gridCol w="1834093"/>
                <a:gridCol w="1862540"/>
                <a:gridCol w="1019293"/>
                <a:gridCol w="13046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Warming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Column</a:t>
                      </a:r>
                      <a:r>
                        <a:rPr lang="en-US" b="1" baseline="0" dirty="0" smtClean="0"/>
                        <a:t> 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Total: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33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Vanadium </a:t>
            </a:r>
            <a:r>
              <a:rPr lang="en-US" sz="3600" dirty="0" err="1" smtClean="0"/>
              <a:t>Redox</a:t>
            </a:r>
            <a:r>
              <a:rPr lang="en-US" sz="3600" dirty="0" smtClean="0"/>
              <a:t> Flow Cell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Material Acquisition:</a:t>
            </a:r>
          </a:p>
          <a:p>
            <a:pPr lvl="1"/>
            <a:r>
              <a:rPr lang="en-US" dirty="0" smtClean="0"/>
              <a:t>Vanadium can be extracted numerous ways such as from the mining or recovery of petroleum residues</a:t>
            </a:r>
          </a:p>
          <a:p>
            <a:pPr lvl="1"/>
            <a:r>
              <a:rPr lang="en-US" dirty="0" smtClean="0"/>
              <a:t>H2SO4 can be obtained as waste from other industrial processes</a:t>
            </a:r>
          </a:p>
          <a:p>
            <a:pPr lvl="1"/>
            <a:r>
              <a:rPr lang="en-US" dirty="0" smtClean="0"/>
              <a:t>This is an energy intensive phase, but less energy is used to acquire materials and manufacture these flow cells than lead-acid batteries</a:t>
            </a:r>
          </a:p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Is both an industrial and on-site issue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By large trucks; tailpipe emissions are associated with this phase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Vanadium Oxide (V2O5) is a toxic and harmful chemical. It possess irritant properties and is dangerous to the environment. It has a NFPA 704 Health Value of 3.</a:t>
            </a:r>
          </a:p>
          <a:p>
            <a:r>
              <a:rPr lang="en-US" dirty="0" smtClean="0"/>
              <a:t>Disposal</a:t>
            </a:r>
          </a:p>
          <a:p>
            <a:pPr lvl="1"/>
            <a:r>
              <a:rPr lang="en-US" dirty="0" smtClean="0"/>
              <a:t>The cell is disassembled after operation and materials are either re-used or deposited in a landfill</a:t>
            </a:r>
          </a:p>
          <a:p>
            <a:pPr lvl="1"/>
            <a:r>
              <a:rPr lang="en-US" dirty="0" smtClean="0"/>
              <a:t>Studies have been completed where 50 percent of the materials are allocated to re-use and 50 percent are allocated to hazardous waste and landfill disposal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Vanadium </a:t>
            </a:r>
            <a:r>
              <a:rPr lang="en-US" sz="3600" dirty="0" err="1" smtClean="0"/>
              <a:t>Redox</a:t>
            </a:r>
            <a:r>
              <a:rPr lang="en-US" sz="3600" dirty="0" smtClean="0"/>
              <a:t> Flow Cell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949" y="1600200"/>
          <a:ext cx="8930106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428"/>
                <a:gridCol w="1549876"/>
                <a:gridCol w="1888032"/>
                <a:gridCol w="1930300"/>
                <a:gridCol w="907456"/>
                <a:gridCol w="11750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Warming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Column</a:t>
                      </a:r>
                      <a:r>
                        <a:rPr lang="en-US" b="1" baseline="0" dirty="0" smtClean="0"/>
                        <a:t> 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Total: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43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5" y="107576"/>
            <a:ext cx="8341894" cy="1336956"/>
          </a:xfrm>
        </p:spPr>
        <p:txBody>
          <a:bodyPr anchor="ctr"/>
          <a:lstStyle/>
          <a:p>
            <a:pPr algn="l"/>
            <a:r>
              <a:rPr lang="en-US" sz="3600" dirty="0" smtClean="0"/>
              <a:t>System Design Requirements:</a:t>
            </a:r>
            <a:endParaRPr lang="en-US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141" y="1444532"/>
            <a:ext cx="5809582" cy="4835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20737"/>
            <a:ext cx="8042276" cy="1336956"/>
          </a:xfrm>
        </p:spPr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275" y="1600201"/>
            <a:ext cx="8042276" cy="4923588"/>
          </a:xfrm>
        </p:spPr>
        <p:txBody>
          <a:bodyPr anchor="t">
            <a:normAutofit/>
          </a:bodyPr>
          <a:lstStyle/>
          <a:p>
            <a:r>
              <a:rPr lang="en-US" sz="1000" dirty="0" smtClean="0"/>
              <a:t>US Energy </a:t>
            </a:r>
            <a:r>
              <a:rPr lang="en-US" sz="1000" dirty="0"/>
              <a:t>Information Administration(http://www.eia.gov/)-Electricity </a:t>
            </a:r>
            <a:r>
              <a:rPr lang="en-US" sz="1000" dirty="0" smtClean="0"/>
              <a:t>price(2001-2010)</a:t>
            </a:r>
            <a:endParaRPr lang="en-US" sz="1000" dirty="0"/>
          </a:p>
          <a:p>
            <a:r>
              <a:rPr lang="en-US" sz="1000" dirty="0" smtClean="0"/>
              <a:t>Carbonfund.org for Carbon offset</a:t>
            </a:r>
          </a:p>
          <a:p>
            <a:r>
              <a:rPr lang="en-US" sz="1000" dirty="0"/>
              <a:t>DSIRE(Database of State Incentives for Renewable Energy) for Federal, State &amp; Local </a:t>
            </a:r>
            <a:r>
              <a:rPr lang="en-US" sz="1000" dirty="0" smtClean="0"/>
              <a:t>incentives</a:t>
            </a:r>
          </a:p>
          <a:p>
            <a:r>
              <a:rPr lang="en-US" sz="1000" dirty="0"/>
              <a:t>E</a:t>
            </a:r>
            <a:r>
              <a:rPr lang="en-US" sz="1000" dirty="0" smtClean="0"/>
              <a:t>cobusinesslinks.com for BP and First Solar PV price</a:t>
            </a:r>
          </a:p>
          <a:p>
            <a:r>
              <a:rPr lang="en-US" sz="1000" dirty="0" err="1" smtClean="0"/>
              <a:t>Fthenakis</a:t>
            </a:r>
            <a:r>
              <a:rPr lang="en-US" sz="1000" dirty="0" smtClean="0"/>
              <a:t>, V. M. &amp; Kim, H. C. "</a:t>
            </a:r>
            <a:r>
              <a:rPr lang="en-US" sz="1000" dirty="0" err="1" smtClean="0"/>
              <a:t>CdTe</a:t>
            </a:r>
            <a:r>
              <a:rPr lang="en-US" sz="1000" dirty="0" smtClean="0"/>
              <a:t> </a:t>
            </a:r>
            <a:r>
              <a:rPr lang="en-US" sz="1000" dirty="0" err="1" smtClean="0"/>
              <a:t>photovoltaics</a:t>
            </a:r>
            <a:r>
              <a:rPr lang="en-US" sz="1000" dirty="0" smtClean="0"/>
              <a:t>: Life Cycle environmental profile and comparisons” </a:t>
            </a:r>
            <a:r>
              <a:rPr lang="en-US" sz="1000" i="1" dirty="0" smtClean="0"/>
              <a:t>Science Direct: Thin Solid Films, </a:t>
            </a:r>
            <a:r>
              <a:rPr lang="en-US" sz="1000" b="1" dirty="0" smtClean="0"/>
              <a:t>2007</a:t>
            </a:r>
            <a:r>
              <a:rPr lang="en-US" sz="1000" i="1" dirty="0" smtClean="0"/>
              <a:t>, 515</a:t>
            </a:r>
            <a:r>
              <a:rPr lang="en-US" sz="1000" dirty="0" smtClean="0"/>
              <a:t>, 5961-5963</a:t>
            </a:r>
          </a:p>
          <a:p>
            <a:r>
              <a:rPr lang="en-US" sz="1000" dirty="0" err="1" smtClean="0"/>
              <a:t>Fthenakis</a:t>
            </a:r>
            <a:r>
              <a:rPr lang="en-US" sz="1000" dirty="0" smtClean="0"/>
              <a:t>, V. M.; Kim, H. C. &amp; </a:t>
            </a:r>
            <a:r>
              <a:rPr lang="en-US" sz="1000" dirty="0" err="1" smtClean="0"/>
              <a:t>Alsema</a:t>
            </a:r>
            <a:r>
              <a:rPr lang="en-US" sz="1000" dirty="0" smtClean="0"/>
              <a:t>, E. "Emissions from Photovoltaic Life Cycles” </a:t>
            </a:r>
            <a:r>
              <a:rPr lang="en-US" sz="1000" i="1" dirty="0" smtClean="0"/>
              <a:t>Environmental Science &amp; Technology, </a:t>
            </a:r>
            <a:r>
              <a:rPr lang="en-US" sz="1000" b="1" dirty="0" smtClean="0"/>
              <a:t>2008</a:t>
            </a:r>
            <a:r>
              <a:rPr lang="en-US" sz="1000" i="1" dirty="0" smtClean="0"/>
              <a:t>, 42</a:t>
            </a:r>
            <a:r>
              <a:rPr lang="en-US" sz="1000" dirty="0" smtClean="0"/>
              <a:t>, 2168-2174 </a:t>
            </a:r>
          </a:p>
          <a:p>
            <a:r>
              <a:rPr lang="en-US" sz="1000" dirty="0" err="1" smtClean="0"/>
              <a:t>Lankey</a:t>
            </a:r>
            <a:r>
              <a:rPr lang="en-US" sz="1000" dirty="0" smtClean="0"/>
              <a:t>, R. L. &amp; McMichael, F. C. "Life Cycle Methods for Comparing Primary and Rechargeable Batteries” </a:t>
            </a:r>
            <a:r>
              <a:rPr lang="en-US" sz="1000" i="1" dirty="0" smtClean="0"/>
              <a:t>Environmental Science &amp; Technology, </a:t>
            </a:r>
            <a:r>
              <a:rPr lang="en-US" sz="1000" b="1" dirty="0" smtClean="0"/>
              <a:t>2000</a:t>
            </a:r>
            <a:r>
              <a:rPr lang="en-US" sz="1000" i="1" dirty="0" smtClean="0"/>
              <a:t>, 34</a:t>
            </a:r>
            <a:r>
              <a:rPr lang="en-US" sz="1000" dirty="0" smtClean="0"/>
              <a:t>, 2299-2304  </a:t>
            </a:r>
          </a:p>
          <a:p>
            <a:r>
              <a:rPr lang="en-US" sz="1000" dirty="0" err="1" smtClean="0"/>
              <a:t>Raugei</a:t>
            </a:r>
            <a:r>
              <a:rPr lang="en-US" sz="1000" dirty="0" smtClean="0"/>
              <a:t>, M.; </a:t>
            </a:r>
            <a:r>
              <a:rPr lang="en-US" sz="1000" dirty="0" err="1" smtClean="0"/>
              <a:t>Bargili</a:t>
            </a:r>
            <a:r>
              <a:rPr lang="en-US" sz="1000" dirty="0" smtClean="0"/>
              <a:t>, S. &amp; </a:t>
            </a:r>
            <a:r>
              <a:rPr lang="en-US" sz="1000" dirty="0" err="1" smtClean="0"/>
              <a:t>Ulgiati</a:t>
            </a:r>
            <a:r>
              <a:rPr lang="en-US" sz="1000" dirty="0" smtClean="0"/>
              <a:t>, S. "Life cycle assessment and energy pay-back time of advanced photovoltaic modules: </a:t>
            </a:r>
            <a:r>
              <a:rPr lang="en-US" sz="1000" dirty="0" err="1" smtClean="0"/>
              <a:t>CdTe</a:t>
            </a:r>
            <a:r>
              <a:rPr lang="en-US" sz="1000" dirty="0" smtClean="0"/>
              <a:t> and CIS compared to poly-Si </a:t>
            </a:r>
            <a:r>
              <a:rPr lang="en-US" sz="1000" i="1" dirty="0" smtClean="0"/>
              <a:t>Science Direct: Energy, </a:t>
            </a:r>
            <a:r>
              <a:rPr lang="en-US" sz="1000" b="1" dirty="0" smtClean="0"/>
              <a:t>2007</a:t>
            </a:r>
            <a:r>
              <a:rPr lang="en-US" sz="1000" i="1" dirty="0" smtClean="0"/>
              <a:t>, 32</a:t>
            </a:r>
            <a:r>
              <a:rPr lang="en-US" sz="1000" dirty="0" smtClean="0"/>
              <a:t>, 1310-1318 </a:t>
            </a:r>
          </a:p>
          <a:p>
            <a:r>
              <a:rPr lang="en-US" sz="1000" dirty="0" err="1" smtClean="0"/>
              <a:t>Rydh</a:t>
            </a:r>
            <a:r>
              <a:rPr lang="en-US" sz="1000" dirty="0" smtClean="0"/>
              <a:t>, Carl J. “Environmental assessment of vanadium </a:t>
            </a:r>
            <a:r>
              <a:rPr lang="en-US" sz="1000" dirty="0" err="1" smtClean="0"/>
              <a:t>redox</a:t>
            </a:r>
            <a:r>
              <a:rPr lang="en-US" sz="1000" dirty="0" smtClean="0"/>
              <a:t> and lead-acid batteries for stationary energy storage” Journal of Power Sources, 1999, 80, 21-29</a:t>
            </a:r>
          </a:p>
          <a:p>
            <a:r>
              <a:rPr lang="en-US" sz="1000" dirty="0" err="1" smtClean="0"/>
              <a:t>Jugnbluth</a:t>
            </a:r>
            <a:r>
              <a:rPr lang="en-US" sz="1000" dirty="0" smtClean="0"/>
              <a:t>, </a:t>
            </a:r>
            <a:r>
              <a:rPr lang="en-US" sz="1000" dirty="0" err="1" smtClean="0"/>
              <a:t>Niels</a:t>
            </a:r>
            <a:r>
              <a:rPr lang="en-US" sz="1000" dirty="0" smtClean="0"/>
              <a:t>. “Life Cycle Assessment of Crystalline </a:t>
            </a:r>
            <a:r>
              <a:rPr lang="en-US" sz="1000" dirty="0" err="1" smtClean="0"/>
              <a:t>Photovoltaics</a:t>
            </a:r>
            <a:r>
              <a:rPr lang="en-US" sz="1000" dirty="0" smtClean="0"/>
              <a:t> in the Swiss </a:t>
            </a:r>
            <a:r>
              <a:rPr lang="en-US" sz="1000" dirty="0" err="1" smtClean="0"/>
              <a:t>ecoinvent</a:t>
            </a:r>
            <a:r>
              <a:rPr lang="en-US" sz="1000" dirty="0" smtClean="0"/>
              <a:t> Database” Progress in </a:t>
            </a:r>
            <a:r>
              <a:rPr lang="en-US" sz="1000" dirty="0" err="1" smtClean="0"/>
              <a:t>Photovoltaics</a:t>
            </a:r>
            <a:r>
              <a:rPr lang="en-US" sz="1000" dirty="0" smtClean="0"/>
              <a:t>: Research and Applications, 2005, 13, 429-446</a:t>
            </a:r>
          </a:p>
          <a:p>
            <a:endParaRPr lang="en-US" sz="1000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57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Final System Design: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9274" y="1444532"/>
            <a:ext cx="5747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Phoenix, Arizona:</a:t>
            </a:r>
          </a:p>
          <a:p>
            <a:pPr>
              <a:buFont typeface="Arial"/>
              <a:buChar char="•"/>
            </a:pPr>
            <a:r>
              <a:rPr lang="en-US" dirty="0" smtClean="0"/>
              <a:t> BP 3235N – 22,100 panels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5.194MWdc peak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FS3 77.5 – 51,200 panels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3.968MWdc peak</a:t>
            </a:r>
          </a:p>
          <a:p>
            <a:endParaRPr lang="en-US" dirty="0" smtClean="0"/>
          </a:p>
          <a:p>
            <a:r>
              <a:rPr lang="en-US" dirty="0" smtClean="0"/>
              <a:t>Raleigh, North Carolina:</a:t>
            </a:r>
          </a:p>
          <a:p>
            <a:pPr>
              <a:buFont typeface="Arial"/>
              <a:buChar char="•"/>
            </a:pPr>
            <a:r>
              <a:rPr lang="en-US" dirty="0" smtClean="0"/>
              <a:t> BP 3235N – 27,300 panels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6.416MWdc peak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FS3 77.5 – 48,000 panels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3.720MWdc peak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Buffalo, New York:</a:t>
            </a:r>
          </a:p>
          <a:p>
            <a:pPr>
              <a:buFont typeface="Arial"/>
              <a:buChar char="•"/>
            </a:pPr>
            <a:r>
              <a:rPr lang="en-US" dirty="0" smtClean="0"/>
              <a:t> BP 3235N – 45,500 panels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10.693MWdc peak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FS3 77.5 – 60,800 panels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4.712MWdc peak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System Results: pc-Si Monthly Average PV Generation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16627" y="1218912"/>
          <a:ext cx="5053904" cy="313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574430" y="1218912"/>
          <a:ext cx="4976150" cy="313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430577" y="3939330"/>
          <a:ext cx="4813350" cy="291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System Results: </a:t>
            </a:r>
            <a:r>
              <a:rPr lang="en-US" sz="3600" dirty="0" err="1" smtClean="0"/>
              <a:t>CdTe</a:t>
            </a:r>
            <a:r>
              <a:rPr lang="en-US" sz="3600" dirty="0" smtClean="0"/>
              <a:t> Monthly Average PV Generation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16627" y="1218912"/>
          <a:ext cx="4457803" cy="313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574430" y="1218912"/>
          <a:ext cx="4503943" cy="313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106608" y="3939330"/>
          <a:ext cx="5292823" cy="291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System Results: pc-Si System Average Daily Energy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2863" y="1444532"/>
          <a:ext cx="4447071" cy="285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572000" y="1444532"/>
          <a:ext cx="4289136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513942" y="3887388"/>
          <a:ext cx="6092829" cy="292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System Results: </a:t>
            </a:r>
            <a:r>
              <a:rPr lang="en-US" sz="3600" dirty="0" err="1" smtClean="0"/>
              <a:t>CdTe</a:t>
            </a:r>
            <a:r>
              <a:rPr lang="en-US" sz="3600" dirty="0" smtClean="0"/>
              <a:t> System Average Daily Energy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2863" y="1444532"/>
          <a:ext cx="4447071" cy="285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572000" y="1444532"/>
          <a:ext cx="4289136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513942" y="3887388"/>
          <a:ext cx="6092829" cy="292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3600" dirty="0" smtClean="0"/>
              <a:t>Photovoltaic Generation Conclusions: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7367" y="1256632"/>
            <a:ext cx="83241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Seasonal variations in the solar resource leads to difficult system sizing for a single yearly quantity of base-load generation; seasonal quantities for energy generation with a minimum of 1MWh continuous production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Solar resource forecasting required for accurate energy generation predictions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2">
              <a:buFont typeface="Courier New"/>
              <a:buChar char="o"/>
            </a:pPr>
            <a:r>
              <a:rPr lang="en-US" dirty="0" smtClean="0"/>
              <a:t> Phoenix (high irradiance): high summer temperatures cause performance losses (especially in </a:t>
            </a:r>
            <a:r>
              <a:rPr lang="en-US" dirty="0" err="1" smtClean="0"/>
              <a:t>CdTe</a:t>
            </a:r>
            <a:r>
              <a:rPr lang="en-US" dirty="0" smtClean="0"/>
              <a:t> system)</a:t>
            </a:r>
          </a:p>
          <a:p>
            <a:endParaRPr lang="en-US" dirty="0" smtClean="0"/>
          </a:p>
          <a:p>
            <a:pPr lvl="2">
              <a:buFont typeface="Courier New"/>
              <a:buChar char="o"/>
            </a:pPr>
            <a:r>
              <a:rPr lang="en-US" dirty="0" smtClean="0"/>
              <a:t> Raleigh (medium irradiance): provides the most consistent year round energy</a:t>
            </a:r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r>
              <a:rPr lang="en-US" dirty="0" smtClean="0"/>
              <a:t> Buffalo (low irradiance): low angle of incidence in winter months requires significantly oversized array for the summer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1900</TotalTime>
  <Words>2239</Words>
  <Application>Microsoft Macintosh PowerPoint</Application>
  <PresentationFormat>On-screen Show (4:3)</PresentationFormat>
  <Paragraphs>436</Paragraphs>
  <Slides>31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EESiPV: Electrochemical Energy Storage integrated Photovoltaics  EME 580 Group 5: Solar</vt:lpstr>
      <vt:lpstr>Problem Statement:</vt:lpstr>
      <vt:lpstr>System Design Requirements:</vt:lpstr>
      <vt:lpstr>Final System Design:</vt:lpstr>
      <vt:lpstr>System Results: pc-Si Monthly Average PV Generation</vt:lpstr>
      <vt:lpstr>System Results: CdTe Monthly Average PV Generation</vt:lpstr>
      <vt:lpstr>System Results: pc-Si System Average Daily Energy</vt:lpstr>
      <vt:lpstr>System Results: CdTe System Average Daily Energy</vt:lpstr>
      <vt:lpstr>Photovoltaic Generation Conclusions:</vt:lpstr>
      <vt:lpstr>Vanadium Redox Flow Cell Electrolyte Composition</vt:lpstr>
      <vt:lpstr>Vanadium Redox Flow Cell Electro-active Species</vt:lpstr>
      <vt:lpstr>Vanadium Redox Flow Cell Proton Exchange Membrane</vt:lpstr>
      <vt:lpstr>Vanadium Redox Flow Cell Balance of Plant</vt:lpstr>
      <vt:lpstr>Vanadium Redox Flow Cell Electrochemical Performance</vt:lpstr>
      <vt:lpstr>Slide 15</vt:lpstr>
      <vt:lpstr>Photovoltaic – Battery Integration</vt:lpstr>
      <vt:lpstr>Electricity pricing &amp; tariffs</vt:lpstr>
      <vt:lpstr>Federal, State &amp; Local incentives* by DSIRE</vt:lpstr>
      <vt:lpstr>Cost-benefit, sensitivity analysis(BP Panel)</vt:lpstr>
      <vt:lpstr>Cost-benefit, sensitivity analysis(First Solar)</vt:lpstr>
      <vt:lpstr>Carbon offsets</vt:lpstr>
      <vt:lpstr>Economic conclusion and Future speculation</vt:lpstr>
      <vt:lpstr>Life Cycle Assessment</vt:lpstr>
      <vt:lpstr>CdTe PV Module</vt:lpstr>
      <vt:lpstr>CdTe PV Module</vt:lpstr>
      <vt:lpstr>pc-Si PV Module</vt:lpstr>
      <vt:lpstr>pc-Si PV Module</vt:lpstr>
      <vt:lpstr>Vanadium Redox Flow Cell</vt:lpstr>
      <vt:lpstr>Vanadium Redox Flow Cell</vt:lpstr>
      <vt:lpstr>Questions?</vt:lpstr>
      <vt:lpstr>Reference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Rayl</dc:creator>
  <cp:lastModifiedBy>Rebecca Hott</cp:lastModifiedBy>
  <cp:revision>12</cp:revision>
  <dcterms:created xsi:type="dcterms:W3CDTF">2011-05-02T01:26:02Z</dcterms:created>
  <dcterms:modified xsi:type="dcterms:W3CDTF">2011-05-02T01:37:40Z</dcterms:modified>
</cp:coreProperties>
</file>