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2"/>
  </p:notesMasterIdLst>
  <p:sldIdLst>
    <p:sldId id="256" r:id="rId2"/>
    <p:sldId id="264" r:id="rId3"/>
    <p:sldId id="265" r:id="rId4"/>
    <p:sldId id="263" r:id="rId5"/>
    <p:sldId id="275"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3" r:id="rId19"/>
    <p:sldId id="294" r:id="rId20"/>
    <p:sldId id="295" r:id="rId21"/>
    <p:sldId id="297" r:id="rId22"/>
    <p:sldId id="311" r:id="rId23"/>
    <p:sldId id="310" r:id="rId24"/>
    <p:sldId id="299" r:id="rId25"/>
    <p:sldId id="300" r:id="rId26"/>
    <p:sldId id="312" r:id="rId27"/>
    <p:sldId id="313" r:id="rId28"/>
    <p:sldId id="314" r:id="rId29"/>
    <p:sldId id="339" r:id="rId30"/>
    <p:sldId id="340" r:id="rId31"/>
    <p:sldId id="341" r:id="rId32"/>
    <p:sldId id="323" r:id="rId33"/>
    <p:sldId id="324" r:id="rId34"/>
    <p:sldId id="325" r:id="rId35"/>
    <p:sldId id="326" r:id="rId36"/>
    <p:sldId id="327" r:id="rId37"/>
    <p:sldId id="328" r:id="rId38"/>
    <p:sldId id="329" r:id="rId39"/>
    <p:sldId id="330" r:id="rId40"/>
    <p:sldId id="331" r:id="rId41"/>
    <p:sldId id="332" r:id="rId42"/>
    <p:sldId id="333" r:id="rId43"/>
    <p:sldId id="335"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0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7200" autoAdjust="0"/>
  </p:normalViewPr>
  <p:slideViewPr>
    <p:cSldViewPr>
      <p:cViewPr varScale="1">
        <p:scale>
          <a:sx n="102" d="100"/>
          <a:sy n="102" d="100"/>
        </p:scale>
        <p:origin x="-18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BE6E4-0FC5-499C-846F-72FAA1946F17}" type="datetimeFigureOut">
              <a:rPr lang="en-US" smtClean="0"/>
              <a:pPr/>
              <a:t>5/1/2011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CDB68-76A3-4250-8B6F-B944DE4A7D8D}" type="slidenum">
              <a:rPr lang="en-US" smtClean="0"/>
              <a:pPr/>
              <a:t>‹#›</a:t>
            </a:fld>
            <a:endParaRPr lang="en-US"/>
          </a:p>
        </p:txBody>
      </p:sp>
    </p:spTree>
    <p:extLst>
      <p:ext uri="{BB962C8B-B14F-4D97-AF65-F5344CB8AC3E}">
        <p14:creationId xmlns:p14="http://schemas.microsoft.com/office/powerpoint/2010/main" val="105812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6CDB68-76A3-4250-8B6F-B944DE4A7D8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B124-D1D7-4120-91FF-FA6826AFF549}"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AD2A2-51FF-45F2-ABCA-9A71F2060697}" type="slidenum">
              <a:rPr lang="en-US"/>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1655F-7AFB-4F40-96DB-072598090ADF}" type="slidenum">
              <a:rPr lang="en-US"/>
              <a:pPr fontAlgn="base">
                <a:spcBef>
                  <a:spcPct val="0"/>
                </a:spcBef>
                <a:spcAft>
                  <a:spcPct val="0"/>
                </a:spcAft>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9988BC-F3EC-4A1B-B288-4AB0B59C96AF}" type="slidenum">
              <a:rPr lang="en-US"/>
              <a:pPr fontAlgn="base">
                <a:spcBef>
                  <a:spcPct val="0"/>
                </a:spcBef>
                <a:spcAft>
                  <a:spcPct val="0"/>
                </a:spcAft>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C3F6B-456C-4DB6-B3D4-2DB5E13063AC}" type="slidenum">
              <a:rPr lang="en-US"/>
              <a:pPr fontAlgn="base">
                <a:spcBef>
                  <a:spcPct val="0"/>
                </a:spcBef>
                <a:spcAft>
                  <a:spcPct val="0"/>
                </a:spcAft>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ED9C3F8-B77A-4B3C-BA2F-D7FF76A23B1E}"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59409ED-B7BA-4EA7-83C1-2E354F4E31C2}"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387B629-6C4B-4BB2-9376-A3F32BE4C1CC}"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A3B3C-A863-46BD-8AEC-B1AD41D166A4}" type="slidenum">
              <a:rPr lang="en-US"/>
              <a:pPr fontAlgn="base">
                <a:spcBef>
                  <a:spcPct val="0"/>
                </a:spcBef>
                <a:spcAft>
                  <a:spcPct val="0"/>
                </a:spcAft>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BDAA6-29D1-4C22-AE49-8E1C97B86C4B}" type="slidenum">
              <a:rPr lang="en-US"/>
              <a:pPr fontAlgn="base">
                <a:spcBef>
                  <a:spcPct val="0"/>
                </a:spcBef>
                <a:spcAft>
                  <a:spcPct val="0"/>
                </a:spcAft>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6CDB68-76A3-4250-8B6F-B944DE4A7D8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DC88A-F6E6-4AAF-904A-C9642214008F}" type="slidenum">
              <a:rPr lang="en-US"/>
              <a:pPr fontAlgn="base">
                <a:spcBef>
                  <a:spcPct val="0"/>
                </a:spcBef>
                <a:spcAft>
                  <a:spcPct val="0"/>
                </a:spcAft>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583E4-55D4-4B1F-98DE-C9DCB6743833}" type="slidenum">
              <a:rPr lang="en-US"/>
              <a:pPr fontAlgn="base">
                <a:spcBef>
                  <a:spcPct val="0"/>
                </a:spcBef>
                <a:spcAft>
                  <a:spcPct val="0"/>
                </a:spcAft>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DCDC7-973C-4653-A119-6FBFF47DF778}" type="slidenum">
              <a:rPr lang="en-US"/>
              <a:pPr fontAlgn="base">
                <a:spcBef>
                  <a:spcPct val="0"/>
                </a:spcBef>
                <a:spcAft>
                  <a:spcPct val="0"/>
                </a:spcAft>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73E676E-FC85-4E68-A44F-2252AD22D6A2}"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A66C046-FDDC-4C33-B4E3-89FC1DF8521E}"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873582-1502-40EB-ADD7-B7FF8DC18967}" type="slidenum">
              <a:rPr lang="en-US" smtClean="0"/>
              <a:pPr>
                <a:defRPr/>
              </a:pPr>
              <a:t>31</a:t>
            </a:fld>
            <a:endParaRPr lang="en-US"/>
          </a:p>
        </p:txBody>
      </p:sp>
    </p:spTree>
    <p:extLst>
      <p:ext uri="{BB962C8B-B14F-4D97-AF65-F5344CB8AC3E}">
        <p14:creationId xmlns:p14="http://schemas.microsoft.com/office/powerpoint/2010/main" val="2636674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32</a:t>
            </a:fld>
            <a:endParaRPr lang="en-US"/>
          </a:p>
        </p:txBody>
      </p:sp>
    </p:spTree>
    <p:extLst>
      <p:ext uri="{BB962C8B-B14F-4D97-AF65-F5344CB8AC3E}">
        <p14:creationId xmlns:p14="http://schemas.microsoft.com/office/powerpoint/2010/main" val="3645887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CD81AF-A9EC-4375-8434-3A868F40350E}" type="slidenum">
              <a:rPr lang="en-US" smtClean="0"/>
              <a:pPr/>
              <a:t>33</a:t>
            </a:fld>
            <a:endParaRPr lang="en-US"/>
          </a:p>
        </p:txBody>
      </p:sp>
    </p:spTree>
    <p:extLst>
      <p:ext uri="{BB962C8B-B14F-4D97-AF65-F5344CB8AC3E}">
        <p14:creationId xmlns:p14="http://schemas.microsoft.com/office/powerpoint/2010/main" val="1235418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34</a:t>
            </a:fld>
            <a:endParaRPr lang="en-US"/>
          </a:p>
        </p:txBody>
      </p:sp>
    </p:spTree>
    <p:extLst>
      <p:ext uri="{BB962C8B-B14F-4D97-AF65-F5344CB8AC3E}">
        <p14:creationId xmlns:p14="http://schemas.microsoft.com/office/powerpoint/2010/main" val="379900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4CD81AF-A9EC-4375-8434-3A868F40350E}" type="slidenum">
              <a:rPr lang="en-US" smtClean="0"/>
              <a:pPr/>
              <a:t>35</a:t>
            </a:fld>
            <a:endParaRPr lang="en-US"/>
          </a:p>
        </p:txBody>
      </p:sp>
    </p:spTree>
    <p:extLst>
      <p:ext uri="{BB962C8B-B14F-4D97-AF65-F5344CB8AC3E}">
        <p14:creationId xmlns:p14="http://schemas.microsoft.com/office/powerpoint/2010/main" val="139560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DB68-76A3-4250-8B6F-B944DE4A7D8D}" type="slidenum">
              <a:rPr lang="en-US" smtClean="0"/>
              <a:pPr/>
              <a:t>5</a:t>
            </a:fld>
            <a:endParaRPr lang="en-US"/>
          </a:p>
        </p:txBody>
      </p:sp>
    </p:spTree>
    <p:extLst>
      <p:ext uri="{BB962C8B-B14F-4D97-AF65-F5344CB8AC3E}">
        <p14:creationId xmlns:p14="http://schemas.microsoft.com/office/powerpoint/2010/main" val="362977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36</a:t>
            </a:fld>
            <a:endParaRPr lang="en-US"/>
          </a:p>
        </p:txBody>
      </p:sp>
    </p:spTree>
    <p:extLst>
      <p:ext uri="{BB962C8B-B14F-4D97-AF65-F5344CB8AC3E}">
        <p14:creationId xmlns:p14="http://schemas.microsoft.com/office/powerpoint/2010/main" val="1282066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37</a:t>
            </a:fld>
            <a:endParaRPr lang="en-US"/>
          </a:p>
        </p:txBody>
      </p:sp>
    </p:spTree>
    <p:extLst>
      <p:ext uri="{BB962C8B-B14F-4D97-AF65-F5344CB8AC3E}">
        <p14:creationId xmlns:p14="http://schemas.microsoft.com/office/powerpoint/2010/main" val="3515400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38</a:t>
            </a:fld>
            <a:endParaRPr lang="en-US"/>
          </a:p>
        </p:txBody>
      </p:sp>
    </p:spTree>
    <p:extLst>
      <p:ext uri="{BB962C8B-B14F-4D97-AF65-F5344CB8AC3E}">
        <p14:creationId xmlns:p14="http://schemas.microsoft.com/office/powerpoint/2010/main" val="3421125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39</a:t>
            </a:fld>
            <a:endParaRPr lang="en-US"/>
          </a:p>
        </p:txBody>
      </p:sp>
    </p:spTree>
    <p:extLst>
      <p:ext uri="{BB962C8B-B14F-4D97-AF65-F5344CB8AC3E}">
        <p14:creationId xmlns:p14="http://schemas.microsoft.com/office/powerpoint/2010/main" val="1925383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45</a:t>
            </a:fld>
            <a:endParaRPr lang="en-US"/>
          </a:p>
        </p:txBody>
      </p:sp>
    </p:spTree>
    <p:extLst>
      <p:ext uri="{BB962C8B-B14F-4D97-AF65-F5344CB8AC3E}">
        <p14:creationId xmlns:p14="http://schemas.microsoft.com/office/powerpoint/2010/main" val="2801173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46</a:t>
            </a:fld>
            <a:endParaRPr lang="en-US"/>
          </a:p>
        </p:txBody>
      </p:sp>
    </p:spTree>
    <p:extLst>
      <p:ext uri="{BB962C8B-B14F-4D97-AF65-F5344CB8AC3E}">
        <p14:creationId xmlns:p14="http://schemas.microsoft.com/office/powerpoint/2010/main" val="1282066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47</a:t>
            </a:fld>
            <a:endParaRPr lang="en-US"/>
          </a:p>
        </p:txBody>
      </p:sp>
    </p:spTree>
    <p:extLst>
      <p:ext uri="{BB962C8B-B14F-4D97-AF65-F5344CB8AC3E}">
        <p14:creationId xmlns:p14="http://schemas.microsoft.com/office/powerpoint/2010/main" val="708314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48</a:t>
            </a:fld>
            <a:endParaRPr lang="en-US"/>
          </a:p>
        </p:txBody>
      </p:sp>
    </p:spTree>
    <p:extLst>
      <p:ext uri="{BB962C8B-B14F-4D97-AF65-F5344CB8AC3E}">
        <p14:creationId xmlns:p14="http://schemas.microsoft.com/office/powerpoint/2010/main" val="3608123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52</a:t>
            </a:fld>
            <a:endParaRPr lang="en-US"/>
          </a:p>
        </p:txBody>
      </p:sp>
    </p:spTree>
    <p:extLst>
      <p:ext uri="{BB962C8B-B14F-4D97-AF65-F5344CB8AC3E}">
        <p14:creationId xmlns:p14="http://schemas.microsoft.com/office/powerpoint/2010/main" val="4014831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Gasification Chapter</a:t>
            </a:r>
            <a:r>
              <a:rPr lang="en-US" baseline="0" dirty="0" smtClean="0"/>
              <a:t> 9 page 378</a:t>
            </a:r>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53</a:t>
            </a:fld>
            <a:endParaRPr lang="en-US"/>
          </a:p>
        </p:txBody>
      </p:sp>
    </p:spTree>
    <p:extLst>
      <p:ext uri="{BB962C8B-B14F-4D97-AF65-F5344CB8AC3E}">
        <p14:creationId xmlns:p14="http://schemas.microsoft.com/office/powerpoint/2010/main" val="235943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17E3EB-139E-4CD7-B2AF-F6A5CBC223B6}" type="slidenum">
              <a:rPr lang="en-US"/>
              <a:pPr fontAlgn="base">
                <a:spcBef>
                  <a:spcPct val="0"/>
                </a:spcBef>
                <a:spcAft>
                  <a:spcPct val="0"/>
                </a:spcAft>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64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D81AF-A9EC-4375-8434-3A868F40350E}" type="slidenum">
              <a:rPr lang="en-US" smtClean="0"/>
              <a:pPr/>
              <a:t>65</a:t>
            </a:fld>
            <a:endParaRPr lang="en-US"/>
          </a:p>
        </p:txBody>
      </p:sp>
    </p:spTree>
    <p:extLst>
      <p:ext uri="{BB962C8B-B14F-4D97-AF65-F5344CB8AC3E}">
        <p14:creationId xmlns:p14="http://schemas.microsoft.com/office/powerpoint/2010/main" val="822811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59358E-E084-46FD-ABCA-CCD36E58D648}" type="slidenum">
              <a:rPr lang="en-US" smtClean="0"/>
              <a:pPr>
                <a:defRPr/>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8385A3-9FF7-441A-B5AC-CAF7DCFBDE1A}" type="slidenum">
              <a:rPr lang="en-US"/>
              <a:pPr fontAlgn="base">
                <a:spcBef>
                  <a:spcPct val="0"/>
                </a:spcBef>
                <a:spcAft>
                  <a:spcPct val="0"/>
                </a:spcAft>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86269-78D0-4B8A-817C-9A59F2A84FBD}" type="slidenum">
              <a:rPr lang="en-US"/>
              <a:pPr fontAlgn="base">
                <a:spcBef>
                  <a:spcPct val="0"/>
                </a:spcBef>
                <a:spcAft>
                  <a:spcPct val="0"/>
                </a:spcAft>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CC0032-9AB2-4321-8612-196CAFD2F6DD}" type="slidenum">
              <a:rPr lang="en-US"/>
              <a:pPr fontAlgn="base">
                <a:spcBef>
                  <a:spcPct val="0"/>
                </a:spcBef>
                <a:spcAft>
                  <a:spcPct val="0"/>
                </a:spcAft>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6C49CC-6C4E-4F6A-8CFC-C1D53B4EADC5}"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E80F2-411F-4352-AE04-70D6DFBFC7F7}" type="slidenum">
              <a:rPr lang="en-US"/>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89ADF1-FB6A-484B-9D24-1E40EC07C962}"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9ADF1-FB6A-484B-9D24-1E40EC07C962}"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9ADF1-FB6A-484B-9D24-1E40EC07C962}"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89ADF1-FB6A-484B-9D24-1E40EC07C962}"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9ADF1-FB6A-484B-9D24-1E40EC07C962}"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89ADF1-FB6A-484B-9D24-1E40EC07C962}" type="datetimeFigureOut">
              <a:rPr lang="en-US" smtClean="0"/>
              <a:pPr/>
              <a:t>5/1/2011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89ADF1-FB6A-484B-9D24-1E40EC07C962}" type="datetimeFigureOut">
              <a:rPr lang="en-US" smtClean="0"/>
              <a:pPr/>
              <a:t>5/1/2011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89ADF1-FB6A-484B-9D24-1E40EC07C962}" type="datetimeFigureOut">
              <a:rPr lang="en-US" smtClean="0"/>
              <a:pPr/>
              <a:t>5/1/2011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9ADF1-FB6A-484B-9D24-1E40EC07C962}" type="datetimeFigureOut">
              <a:rPr lang="en-US" smtClean="0"/>
              <a:pPr/>
              <a:t>5/1/2011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07496-9CF7-41C7-8CC3-A14DDA07E5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89ADF1-FB6A-484B-9D24-1E40EC07C962}" type="datetimeFigureOut">
              <a:rPr lang="en-US" smtClean="0"/>
              <a:pPr/>
              <a:t>5/1/2011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7496-9CF7-41C7-8CC3-A14DDA07E54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789ADF1-FB6A-484B-9D24-1E40EC07C962}" type="datetimeFigureOut">
              <a:rPr lang="en-US" smtClean="0"/>
              <a:pPr/>
              <a:t>5/1/2011</a:t>
            </a:fld>
            <a:endParaRPr lang="en-US"/>
          </a:p>
        </p:txBody>
      </p:sp>
      <p:sp>
        <p:nvSpPr>
          <p:cNvPr id="9" name="Slide Number Placeholder 8"/>
          <p:cNvSpPr>
            <a:spLocks noGrp="1"/>
          </p:cNvSpPr>
          <p:nvPr>
            <p:ph type="sldNum" sz="quarter" idx="11"/>
          </p:nvPr>
        </p:nvSpPr>
        <p:spPr/>
        <p:txBody>
          <a:bodyPr/>
          <a:lstStyle/>
          <a:p>
            <a:fld id="{66D07496-9CF7-41C7-8CC3-A14DDA07E54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6D07496-9CF7-41C7-8CC3-A14DDA07E545}"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789ADF1-FB6A-484B-9D24-1E40EC07C962}" type="datetimeFigureOut">
              <a:rPr lang="en-US" smtClean="0"/>
              <a:pPr/>
              <a:t>5/1/2011</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energybible.com/wind_energy/wind_speed.html" TargetMode="External"/><Relationship Id="rId3" Type="http://schemas.openxmlformats.org/officeDocument/2006/relationships/hyperlink" Target="http://www.alexandradockproject.co.uk/biomass-energy/what-is-biomass.aspx" TargetMode="External"/><Relationship Id="rId7" Type="http://schemas.openxmlformats.org/officeDocument/2006/relationships/hyperlink" Target="http://www.gepower.com/prod_serv/products/wind_turbines/en/2xmw/index.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practicalaction.org/docs/technical_information_service/wind_electricity_generation.pdfr" TargetMode="External"/><Relationship Id="rId11" Type="http://schemas.openxmlformats.org/officeDocument/2006/relationships/hyperlink" Target="http://commons.wikimedia.org/wiki/File:Map_of_Taylor_Township,_Centre_County,_Pennsylvania_Highlighted.png" TargetMode="External"/><Relationship Id="rId5" Type="http://schemas.openxmlformats.org/officeDocument/2006/relationships/hyperlink" Target="http://practicalaction.org/docs/technical_information_service/wind_electricity_generation.pdf" TargetMode="External"/><Relationship Id="rId10" Type="http://schemas.openxmlformats.org/officeDocument/2006/relationships/hyperlink" Target="http://www.energy.ca.gov/biomass/index.html" TargetMode="External"/><Relationship Id="rId4" Type="http://schemas.openxmlformats.org/officeDocument/2006/relationships/hyperlink" Target="http://www.forcedgreen.com/2010/09/from-waste-to-green-energy-power-plants/" TargetMode="External"/><Relationship Id="rId9" Type="http://schemas.openxmlformats.org/officeDocument/2006/relationships/hyperlink" Target="http://www.eia.doe.gov/kids/energy.cfm?page=biomass_home-basics-k.cf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Renewable Sources of Electricity for Penn State University Park</a:t>
            </a:r>
            <a:endParaRPr lang="en-US" dirty="0"/>
          </a:p>
        </p:txBody>
      </p:sp>
      <p:sp>
        <p:nvSpPr>
          <p:cNvPr id="3" name="Subtitle 2"/>
          <p:cNvSpPr>
            <a:spLocks noGrp="1"/>
          </p:cNvSpPr>
          <p:nvPr>
            <p:ph type="subTitle" idx="1"/>
          </p:nvPr>
        </p:nvSpPr>
        <p:spPr/>
        <p:txBody>
          <a:bodyPr/>
          <a:lstStyle/>
          <a:p>
            <a:r>
              <a:rPr lang="en-US" dirty="0" err="1" smtClean="0">
                <a:solidFill>
                  <a:schemeClr val="tx1"/>
                </a:solidFill>
              </a:rPr>
              <a:t>Osahon</a:t>
            </a:r>
            <a:r>
              <a:rPr lang="en-US" dirty="0" smtClean="0">
                <a:solidFill>
                  <a:schemeClr val="tx1"/>
                </a:solidFill>
              </a:rPr>
              <a:t> </a:t>
            </a:r>
            <a:r>
              <a:rPr lang="en-US" dirty="0" err="1" smtClean="0">
                <a:solidFill>
                  <a:schemeClr val="tx1"/>
                </a:solidFill>
              </a:rPr>
              <a:t>Abbe</a:t>
            </a:r>
            <a:r>
              <a:rPr lang="en-US" dirty="0" smtClean="0">
                <a:solidFill>
                  <a:schemeClr val="tx1"/>
                </a:solidFill>
              </a:rPr>
              <a:t> &amp; </a:t>
            </a:r>
            <a:r>
              <a:rPr lang="en-US" dirty="0" err="1" smtClean="0">
                <a:solidFill>
                  <a:schemeClr val="tx1"/>
                </a:solidFill>
              </a:rPr>
              <a:t>Olaide</a:t>
            </a:r>
            <a:r>
              <a:rPr lang="en-US" dirty="0" smtClean="0">
                <a:solidFill>
                  <a:schemeClr val="tx1"/>
                </a:solidFill>
              </a:rPr>
              <a:t> </a:t>
            </a:r>
            <a:r>
              <a:rPr lang="en-US" dirty="0" err="1" smtClean="0">
                <a:solidFill>
                  <a:schemeClr val="tx1"/>
                </a:solidFill>
              </a:rPr>
              <a:t>Oyetayo</a:t>
            </a:r>
            <a:r>
              <a:rPr lang="en-US" dirty="0" smtClean="0"/>
              <a:t>, </a:t>
            </a:r>
            <a:endParaRPr lang="en-US" dirty="0"/>
          </a:p>
        </p:txBody>
      </p:sp>
    </p:spTree>
    <p:extLst>
      <p:ext uri="{BB962C8B-B14F-4D97-AF65-F5344CB8AC3E}">
        <p14:creationId xmlns:p14="http://schemas.microsoft.com/office/powerpoint/2010/main" val="1143295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smtClean="0">
                <a:solidFill>
                  <a:srgbClr val="7B9899"/>
                </a:solidFill>
              </a:rPr>
              <a:t>Types of wind turbines over the years…</a:t>
            </a:r>
          </a:p>
        </p:txBody>
      </p:sp>
      <p:pic>
        <p:nvPicPr>
          <p:cNvPr id="21507" name="Picture 2"/>
          <p:cNvPicPr>
            <a:picLocks noGrp="1" noChangeAspect="1" noChangeArrowheads="1"/>
          </p:cNvPicPr>
          <p:nvPr>
            <p:ph idx="1"/>
          </p:nvPr>
        </p:nvPicPr>
        <p:blipFill>
          <a:blip r:embed="rId3" cstate="print"/>
          <a:srcRect/>
          <a:stretch>
            <a:fillRect/>
          </a:stretch>
        </p:blipFill>
        <p:spPr>
          <a:xfrm>
            <a:off x="304800" y="1447800"/>
            <a:ext cx="8258175" cy="4495800"/>
          </a:xfrm>
        </p:spPr>
      </p:pic>
    </p:spTree>
    <p:extLst>
      <p:ext uri="{BB962C8B-B14F-4D97-AF65-F5344CB8AC3E}">
        <p14:creationId xmlns:p14="http://schemas.microsoft.com/office/powerpoint/2010/main" val="10701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US" smtClean="0">
                <a:solidFill>
                  <a:srgbClr val="C00000"/>
                </a:solidFill>
              </a:rPr>
              <a:t>Wind Power Growth</a:t>
            </a:r>
          </a:p>
        </p:txBody>
      </p:sp>
      <p:sp>
        <p:nvSpPr>
          <p:cNvPr id="22531" name="Content Placeholder 5"/>
          <p:cNvSpPr>
            <a:spLocks noGrp="1"/>
          </p:cNvSpPr>
          <p:nvPr>
            <p:ph idx="1"/>
          </p:nvPr>
        </p:nvSpPr>
        <p:spPr/>
        <p:txBody>
          <a:bodyPr/>
          <a:lstStyle/>
          <a:p>
            <a:pPr eaLnBrk="1" hangingPunct="1">
              <a:buClr>
                <a:srgbClr val="C00000"/>
              </a:buClr>
              <a:buFont typeface="Wingdings" pitchFamily="2" charset="2"/>
              <a:buChar char="v"/>
            </a:pPr>
            <a:r>
              <a:rPr lang="en-US" smtClean="0"/>
              <a:t>GE 2.5MW Wind Turbine Series evolution. </a:t>
            </a:r>
          </a:p>
        </p:txBody>
      </p:sp>
      <p:pic>
        <p:nvPicPr>
          <p:cNvPr id="22532" name="Picture 4"/>
          <p:cNvPicPr>
            <a:picLocks noGrp="1" noChangeAspect="1" noChangeArrowheads="1"/>
          </p:cNvPicPr>
          <p:nvPr>
            <p:ph sz="half" idx="4294967295"/>
          </p:nvPr>
        </p:nvPicPr>
        <p:blipFill>
          <a:blip r:embed="rId3" cstate="print"/>
          <a:srcRect/>
          <a:stretch>
            <a:fillRect/>
          </a:stretch>
        </p:blipFill>
        <p:spPr>
          <a:xfrm>
            <a:off x="0" y="2133600"/>
            <a:ext cx="6818313" cy="4237038"/>
          </a:xfrm>
        </p:spPr>
      </p:pic>
    </p:spTree>
    <p:extLst>
      <p:ext uri="{BB962C8B-B14F-4D97-AF65-F5344CB8AC3E}">
        <p14:creationId xmlns:p14="http://schemas.microsoft.com/office/powerpoint/2010/main" val="223558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solidFill>
                  <a:srgbClr val="C00000"/>
                </a:solidFill>
              </a:rPr>
              <a:t>Wind Turbines</a:t>
            </a:r>
          </a:p>
        </p:txBody>
      </p:sp>
      <p:pic>
        <p:nvPicPr>
          <p:cNvPr id="23556" name="Picture 2"/>
          <p:cNvPicPr>
            <a:picLocks noGrp="1" noChangeAspect="1" noChangeArrowheads="1"/>
          </p:cNvPicPr>
          <p:nvPr>
            <p:ph sz="half" idx="1"/>
          </p:nvPr>
        </p:nvPicPr>
        <p:blipFill>
          <a:blip r:embed="rId3" cstate="print"/>
          <a:srcRect/>
          <a:stretch>
            <a:fillRect/>
          </a:stretch>
        </p:blipFill>
        <p:spPr>
          <a:xfrm>
            <a:off x="304800" y="1447800"/>
            <a:ext cx="3940175" cy="4681538"/>
          </a:xfrm>
        </p:spPr>
      </p:pic>
      <p:sp>
        <p:nvSpPr>
          <p:cNvPr id="23555" name="Content Placeholder 4"/>
          <p:cNvSpPr>
            <a:spLocks noGrp="1"/>
          </p:cNvSpPr>
          <p:nvPr>
            <p:ph sz="half" idx="2"/>
          </p:nvPr>
        </p:nvSpPr>
        <p:spPr/>
        <p:txBody>
          <a:bodyPr/>
          <a:lstStyle/>
          <a:p>
            <a:pPr eaLnBrk="1" hangingPunct="1">
              <a:buClr>
                <a:srgbClr val="C00000"/>
              </a:buClr>
              <a:buFont typeface="Wingdings" pitchFamily="2" charset="2"/>
              <a:buChar char="v"/>
            </a:pPr>
            <a:r>
              <a:rPr lang="en-US" smtClean="0"/>
              <a:t>Design Variables</a:t>
            </a:r>
          </a:p>
          <a:p>
            <a:pPr lvl="1" eaLnBrk="1" hangingPunct="1">
              <a:buClr>
                <a:srgbClr val="C00000"/>
              </a:buClr>
              <a:buFont typeface="Wingdings" pitchFamily="2" charset="2"/>
              <a:buChar char="v"/>
            </a:pPr>
            <a:r>
              <a:rPr lang="en-US" smtClean="0"/>
              <a:t>Rotor Diameter</a:t>
            </a:r>
          </a:p>
          <a:p>
            <a:pPr lvl="1" eaLnBrk="1" hangingPunct="1">
              <a:buClr>
                <a:srgbClr val="C00000"/>
              </a:buClr>
              <a:buFont typeface="Wingdings" pitchFamily="2" charset="2"/>
              <a:buChar char="v"/>
            </a:pPr>
            <a:r>
              <a:rPr lang="en-US" smtClean="0"/>
              <a:t>Generator Capacity</a:t>
            </a:r>
          </a:p>
          <a:p>
            <a:pPr lvl="1" eaLnBrk="1" hangingPunct="1">
              <a:buClr>
                <a:srgbClr val="C00000"/>
              </a:buClr>
              <a:buFont typeface="Wingdings" pitchFamily="2" charset="2"/>
              <a:buChar char="v"/>
            </a:pPr>
            <a:r>
              <a:rPr lang="en-US" smtClean="0"/>
              <a:t>Hub height</a:t>
            </a:r>
          </a:p>
          <a:p>
            <a:pPr lvl="1" eaLnBrk="1" hangingPunct="1">
              <a:buClr>
                <a:srgbClr val="C00000"/>
              </a:buClr>
              <a:buFont typeface="Wingdings" pitchFamily="2" charset="2"/>
              <a:buChar char="v"/>
            </a:pPr>
            <a:r>
              <a:rPr lang="en-US" smtClean="0"/>
              <a:t>Rotor blade  Design</a:t>
            </a:r>
          </a:p>
        </p:txBody>
      </p:sp>
    </p:spTree>
    <p:extLst>
      <p:ext uri="{BB962C8B-B14F-4D97-AF65-F5344CB8AC3E}">
        <p14:creationId xmlns:p14="http://schemas.microsoft.com/office/powerpoint/2010/main" val="1626355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solidFill>
                  <a:srgbClr val="C00000"/>
                </a:solidFill>
              </a:rPr>
              <a:t>Advantages</a:t>
            </a:r>
          </a:p>
        </p:txBody>
      </p:sp>
      <p:sp>
        <p:nvSpPr>
          <p:cNvPr id="24579" name="Content Placeholder 2"/>
          <p:cNvSpPr>
            <a:spLocks noGrp="1"/>
          </p:cNvSpPr>
          <p:nvPr>
            <p:ph idx="1"/>
          </p:nvPr>
        </p:nvSpPr>
        <p:spPr/>
        <p:txBody>
          <a:bodyPr/>
          <a:lstStyle/>
          <a:p>
            <a:pPr eaLnBrk="1" hangingPunct="1">
              <a:buClr>
                <a:srgbClr val="C00000"/>
              </a:buClr>
              <a:buFont typeface="Wingdings" pitchFamily="2" charset="2"/>
              <a:buChar char="v"/>
            </a:pPr>
            <a:r>
              <a:rPr lang="en-US" smtClean="0"/>
              <a:t>No direct emissions of pollutants (SO</a:t>
            </a:r>
            <a:r>
              <a:rPr lang="en-US" baseline="-25000" smtClean="0"/>
              <a:t>x</a:t>
            </a:r>
            <a:r>
              <a:rPr lang="en-US" smtClean="0"/>
              <a:t> , NO</a:t>
            </a:r>
            <a:r>
              <a:rPr lang="en-US" baseline="-25000" smtClean="0"/>
              <a:t>x</a:t>
            </a:r>
            <a:r>
              <a:rPr lang="en-US" smtClean="0"/>
              <a:t> , CO</a:t>
            </a:r>
            <a:r>
              <a:rPr lang="en-US" baseline="-25000" smtClean="0"/>
              <a:t>2</a:t>
            </a:r>
            <a:r>
              <a:rPr lang="en-US" smtClean="0"/>
              <a:t>, mercury)</a:t>
            </a:r>
          </a:p>
          <a:p>
            <a:pPr eaLnBrk="1" hangingPunct="1">
              <a:buClr>
                <a:srgbClr val="C00000"/>
              </a:buClr>
              <a:buFont typeface="Wingdings" pitchFamily="2" charset="2"/>
              <a:buChar char="v"/>
            </a:pPr>
            <a:r>
              <a:rPr lang="en-US" smtClean="0"/>
              <a:t>Facilitates rural development-farmers receive royalty payment for use of their lands. </a:t>
            </a:r>
          </a:p>
          <a:p>
            <a:pPr eaLnBrk="1" hangingPunct="1">
              <a:buClr>
                <a:srgbClr val="C00000"/>
              </a:buClr>
              <a:buFont typeface="Wingdings" pitchFamily="2" charset="2"/>
              <a:buChar char="v"/>
            </a:pPr>
            <a:r>
              <a:rPr lang="en-US" smtClean="0"/>
              <a:t>Green jobs</a:t>
            </a:r>
          </a:p>
          <a:p>
            <a:pPr eaLnBrk="1" hangingPunct="1">
              <a:buClr>
                <a:srgbClr val="C00000"/>
              </a:buClr>
              <a:buFont typeface="Wingdings" pitchFamily="2" charset="2"/>
              <a:buChar char="v"/>
            </a:pPr>
            <a:r>
              <a:rPr lang="en-US" smtClean="0"/>
              <a:t>Does not require water for operation</a:t>
            </a:r>
          </a:p>
        </p:txBody>
      </p:sp>
    </p:spTree>
    <p:extLst>
      <p:ext uri="{BB962C8B-B14F-4D97-AF65-F5344CB8AC3E}">
        <p14:creationId xmlns:p14="http://schemas.microsoft.com/office/powerpoint/2010/main" val="147583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solidFill>
                  <a:srgbClr val="C00000"/>
                </a:solidFill>
              </a:rPr>
              <a:t>Disadvantages</a:t>
            </a:r>
          </a:p>
        </p:txBody>
      </p:sp>
      <p:sp>
        <p:nvSpPr>
          <p:cNvPr id="25603" name="Content Placeholder 2"/>
          <p:cNvSpPr>
            <a:spLocks noGrp="1"/>
          </p:cNvSpPr>
          <p:nvPr>
            <p:ph idx="1"/>
          </p:nvPr>
        </p:nvSpPr>
        <p:spPr/>
        <p:txBody>
          <a:bodyPr/>
          <a:lstStyle/>
          <a:p>
            <a:pPr eaLnBrk="1" hangingPunct="1">
              <a:buClr>
                <a:srgbClr val="C00000"/>
              </a:buClr>
              <a:buFont typeface="Wingdings" pitchFamily="2" charset="2"/>
              <a:buChar char="v"/>
            </a:pPr>
            <a:r>
              <a:rPr lang="en-US" smtClean="0"/>
              <a:t>High dependency on wind consistency</a:t>
            </a:r>
          </a:p>
          <a:p>
            <a:pPr eaLnBrk="1" hangingPunct="1">
              <a:buClr>
                <a:srgbClr val="C00000"/>
              </a:buClr>
              <a:buFont typeface="Wingdings" pitchFamily="2" charset="2"/>
              <a:buChar char="v"/>
            </a:pPr>
            <a:r>
              <a:rPr lang="en-US" smtClean="0"/>
              <a:t>Deaths of birds and bats</a:t>
            </a:r>
          </a:p>
          <a:p>
            <a:pPr eaLnBrk="1" hangingPunct="1">
              <a:buClr>
                <a:srgbClr val="C00000"/>
              </a:buClr>
              <a:buFont typeface="Wingdings" pitchFamily="2" charset="2"/>
              <a:buChar char="v"/>
            </a:pPr>
            <a:r>
              <a:rPr lang="en-US" smtClean="0"/>
              <a:t>Need for new transmission infrastructure </a:t>
            </a:r>
          </a:p>
          <a:p>
            <a:pPr eaLnBrk="1" hangingPunct="1">
              <a:buClr>
                <a:srgbClr val="C00000"/>
              </a:buClr>
              <a:buFont typeface="Wingdings" pitchFamily="2" charset="2"/>
              <a:buChar char="v"/>
            </a:pPr>
            <a:r>
              <a:rPr lang="en-US" smtClean="0"/>
              <a:t>“Eye sore” to some</a:t>
            </a:r>
          </a:p>
          <a:p>
            <a:pPr eaLnBrk="1" hangingPunct="1">
              <a:buClr>
                <a:srgbClr val="C00000"/>
              </a:buClr>
              <a:buFont typeface="Wingdings" pitchFamily="2" charset="2"/>
              <a:buChar char="v"/>
            </a:pPr>
            <a:r>
              <a:rPr lang="en-US" smtClean="0"/>
              <a:t>Storage is expensive and still under development </a:t>
            </a:r>
          </a:p>
          <a:p>
            <a:pPr eaLnBrk="1" hangingPunct="1">
              <a:buClr>
                <a:srgbClr val="C00000"/>
              </a:buClr>
              <a:buFont typeface="Wingdings" pitchFamily="2" charset="2"/>
              <a:buChar char="v"/>
            </a:pPr>
            <a:r>
              <a:rPr lang="en-US" smtClean="0"/>
              <a:t>Noise pollution</a:t>
            </a:r>
          </a:p>
        </p:txBody>
      </p:sp>
    </p:spTree>
    <p:extLst>
      <p:ext uri="{BB962C8B-B14F-4D97-AF65-F5344CB8AC3E}">
        <p14:creationId xmlns:p14="http://schemas.microsoft.com/office/powerpoint/2010/main" val="2708685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solidFill>
                  <a:srgbClr val="C00000"/>
                </a:solidFill>
              </a:rPr>
              <a:t>Biomass </a:t>
            </a:r>
          </a:p>
        </p:txBody>
      </p:sp>
      <p:sp>
        <p:nvSpPr>
          <p:cNvPr id="26627" name="Content Placeholder 2"/>
          <p:cNvSpPr>
            <a:spLocks noGrp="1"/>
          </p:cNvSpPr>
          <p:nvPr>
            <p:ph sz="half" idx="4294967295"/>
          </p:nvPr>
        </p:nvSpPr>
        <p:spPr>
          <a:xfrm>
            <a:off x="0" y="1371600"/>
            <a:ext cx="4038600" cy="4681538"/>
          </a:xfrm>
        </p:spPr>
        <p:txBody>
          <a:bodyPr/>
          <a:lstStyle/>
          <a:p>
            <a:pPr eaLnBrk="1" hangingPunct="1">
              <a:buClr>
                <a:srgbClr val="C00000"/>
              </a:buClr>
              <a:buFont typeface="Wingdings" pitchFamily="2" charset="2"/>
              <a:buChar char="v"/>
            </a:pPr>
            <a:r>
              <a:rPr lang="en-US" smtClean="0"/>
              <a:t>Solar energy stored in chemical bonds of organic materials</a:t>
            </a:r>
          </a:p>
          <a:p>
            <a:pPr eaLnBrk="1" hangingPunct="1">
              <a:buClr>
                <a:srgbClr val="C00000"/>
              </a:buClr>
              <a:buFont typeface="Wingdings" pitchFamily="2" charset="2"/>
              <a:buChar char="v"/>
            </a:pPr>
            <a:r>
              <a:rPr lang="en-US" smtClean="0"/>
              <a:t>Renewable since we can grow more </a:t>
            </a:r>
          </a:p>
          <a:p>
            <a:pPr eaLnBrk="1" hangingPunct="1">
              <a:buFont typeface="Wingdings" pitchFamily="2" charset="2"/>
              <a:buChar char="v"/>
            </a:pPr>
            <a:r>
              <a:rPr lang="en-US" smtClean="0"/>
              <a:t>The chemical energy is released as heat when biomass is burned. </a:t>
            </a:r>
          </a:p>
        </p:txBody>
      </p:sp>
      <p:pic>
        <p:nvPicPr>
          <p:cNvPr id="26628" name="Picture 3"/>
          <p:cNvPicPr>
            <a:picLocks noChangeAspect="1" noChangeArrowheads="1"/>
          </p:cNvPicPr>
          <p:nvPr/>
        </p:nvPicPr>
        <p:blipFill>
          <a:blip r:embed="rId3" cstate="print"/>
          <a:srcRect/>
          <a:stretch>
            <a:fillRect/>
          </a:stretch>
        </p:blipFill>
        <p:spPr bwMode="auto">
          <a:xfrm>
            <a:off x="4191000" y="2057400"/>
            <a:ext cx="4724400" cy="4081463"/>
          </a:xfrm>
          <a:prstGeom prst="rect">
            <a:avLst/>
          </a:prstGeom>
          <a:noFill/>
          <a:ln w="9525">
            <a:noFill/>
            <a:miter lim="800000"/>
            <a:headEnd/>
            <a:tailEnd/>
          </a:ln>
        </p:spPr>
      </p:pic>
    </p:spTree>
    <p:extLst>
      <p:ext uri="{BB962C8B-B14F-4D97-AF65-F5344CB8AC3E}">
        <p14:creationId xmlns:p14="http://schemas.microsoft.com/office/powerpoint/2010/main" val="129111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9"/>
          <p:cNvSpPr>
            <a:spLocks noGrp="1"/>
          </p:cNvSpPr>
          <p:nvPr>
            <p:ph type="title" idx="4294967295"/>
          </p:nvPr>
        </p:nvSpPr>
        <p:spPr>
          <a:xfrm>
            <a:off x="0" y="228600"/>
            <a:ext cx="8534400" cy="758825"/>
          </a:xfrm>
        </p:spPr>
        <p:txBody>
          <a:bodyPr/>
          <a:lstStyle/>
          <a:p>
            <a:pPr eaLnBrk="1" hangingPunct="1"/>
            <a:r>
              <a:rPr lang="en-US" smtClean="0">
                <a:solidFill>
                  <a:srgbClr val="C00000"/>
                </a:solidFill>
              </a:rPr>
              <a:t>Biomass Types</a:t>
            </a:r>
          </a:p>
        </p:txBody>
      </p:sp>
      <p:pic>
        <p:nvPicPr>
          <p:cNvPr id="27651" name="Picture 2"/>
          <p:cNvPicPr>
            <a:picLocks noGrp="1" noChangeAspect="1" noChangeArrowheads="1"/>
          </p:cNvPicPr>
          <p:nvPr>
            <p:ph sz="half" idx="4294967295"/>
          </p:nvPr>
        </p:nvPicPr>
        <p:blipFill>
          <a:blip r:embed="rId3" cstate="print"/>
          <a:srcRect/>
          <a:stretch>
            <a:fillRect/>
          </a:stretch>
        </p:blipFill>
        <p:spPr>
          <a:xfrm>
            <a:off x="0" y="1219200"/>
            <a:ext cx="4384675" cy="5181600"/>
          </a:xfrm>
        </p:spPr>
      </p:pic>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154487026"/>
              </p:ext>
            </p:extLst>
          </p:nvPr>
        </p:nvGraphicFramePr>
        <p:xfrm>
          <a:off x="4572000" y="1143000"/>
          <a:ext cx="4267200" cy="5257799"/>
        </p:xfrm>
        <a:graphic>
          <a:graphicData uri="http://schemas.openxmlformats.org/drawingml/2006/table">
            <a:tbl>
              <a:tblPr firstRow="1" bandRow="1">
                <a:tableStyleId>{5C22544A-7EE6-4342-B048-85BDC9FD1C3A}</a:tableStyleId>
              </a:tblPr>
              <a:tblGrid>
                <a:gridCol w="2057400"/>
                <a:gridCol w="2209800"/>
              </a:tblGrid>
              <a:tr h="711518">
                <a:tc>
                  <a:txBody>
                    <a:bodyPr/>
                    <a:lstStyle/>
                    <a:p>
                      <a:pPr algn="ctr"/>
                      <a:r>
                        <a:rPr lang="en-US" dirty="0" smtClean="0"/>
                        <a:t>Type</a:t>
                      </a:r>
                      <a:endParaRPr lang="en-US" dirty="0"/>
                    </a:p>
                  </a:txBody>
                  <a:tcPr/>
                </a:tc>
                <a:tc>
                  <a:txBody>
                    <a:bodyPr/>
                    <a:lstStyle/>
                    <a:p>
                      <a:pPr algn="ctr"/>
                      <a:r>
                        <a:rPr lang="en-US" dirty="0" smtClean="0"/>
                        <a:t>Energy Content (Btu/lb)</a:t>
                      </a:r>
                      <a:endParaRPr lang="en-US" dirty="0"/>
                    </a:p>
                  </a:txBody>
                  <a:tcPr/>
                </a:tc>
              </a:tr>
              <a:tr h="555910">
                <a:tc>
                  <a:txBody>
                    <a:bodyPr/>
                    <a:lstStyle/>
                    <a:p>
                      <a:pPr algn="ctr"/>
                      <a:r>
                        <a:rPr lang="en-US" dirty="0" smtClean="0"/>
                        <a:t>Dry Wood</a:t>
                      </a:r>
                      <a:endParaRPr lang="en-US" dirty="0"/>
                    </a:p>
                  </a:txBody>
                  <a:tcPr/>
                </a:tc>
                <a:tc>
                  <a:txBody>
                    <a:bodyPr/>
                    <a:lstStyle/>
                    <a:p>
                      <a:pPr algn="ctr"/>
                      <a:r>
                        <a:rPr lang="en-US" dirty="0" smtClean="0"/>
                        <a:t>7600-9600</a:t>
                      </a:r>
                      <a:endParaRPr lang="en-US" dirty="0"/>
                    </a:p>
                  </a:txBody>
                  <a:tcPr/>
                </a:tc>
              </a:tr>
              <a:tr h="959517">
                <a:tc>
                  <a:txBody>
                    <a:bodyPr/>
                    <a:lstStyle/>
                    <a:p>
                      <a:pPr algn="ctr"/>
                      <a:r>
                        <a:rPr lang="en-US" dirty="0" smtClean="0"/>
                        <a:t>Wood (20% moisture)</a:t>
                      </a:r>
                      <a:endParaRPr lang="en-US" dirty="0"/>
                    </a:p>
                  </a:txBody>
                  <a:tcPr/>
                </a:tc>
                <a:tc>
                  <a:txBody>
                    <a:bodyPr/>
                    <a:lstStyle/>
                    <a:p>
                      <a:pPr algn="ctr"/>
                      <a:r>
                        <a:rPr lang="en-US" dirty="0" smtClean="0"/>
                        <a:t>6400</a:t>
                      </a:r>
                      <a:endParaRPr lang="en-US" dirty="0"/>
                    </a:p>
                  </a:txBody>
                  <a:tcPr/>
                </a:tc>
              </a:tr>
              <a:tr h="959517">
                <a:tc>
                  <a:txBody>
                    <a:bodyPr/>
                    <a:lstStyle/>
                    <a:p>
                      <a:pPr algn="ctr"/>
                      <a:r>
                        <a:rPr lang="en-US" dirty="0" smtClean="0"/>
                        <a:t>Agricultural</a:t>
                      </a:r>
                      <a:r>
                        <a:rPr lang="en-US" baseline="0" dirty="0" smtClean="0"/>
                        <a:t> Residue</a:t>
                      </a:r>
                      <a:endParaRPr lang="en-US" dirty="0"/>
                    </a:p>
                  </a:txBody>
                  <a:tcPr/>
                </a:tc>
                <a:tc>
                  <a:txBody>
                    <a:bodyPr/>
                    <a:lstStyle/>
                    <a:p>
                      <a:pPr algn="ctr"/>
                      <a:r>
                        <a:rPr lang="en-US" dirty="0" smtClean="0"/>
                        <a:t>4300-7300</a:t>
                      </a:r>
                      <a:endParaRPr lang="en-US" dirty="0"/>
                    </a:p>
                  </a:txBody>
                  <a:tcPr/>
                </a:tc>
              </a:tr>
              <a:tr h="555910">
                <a:tc>
                  <a:txBody>
                    <a:bodyPr/>
                    <a:lstStyle/>
                    <a:p>
                      <a:pPr algn="ctr"/>
                      <a:r>
                        <a:rPr lang="en-US" dirty="0" smtClean="0"/>
                        <a:t>Sludge Wood</a:t>
                      </a:r>
                      <a:endParaRPr lang="en-US" dirty="0"/>
                    </a:p>
                  </a:txBody>
                  <a:tcPr/>
                </a:tc>
                <a:tc>
                  <a:txBody>
                    <a:bodyPr/>
                    <a:lstStyle/>
                    <a:p>
                      <a:pPr algn="ctr"/>
                      <a:r>
                        <a:rPr lang="en-US" dirty="0" smtClean="0"/>
                        <a:t>5000</a:t>
                      </a:r>
                      <a:endParaRPr lang="en-US" dirty="0"/>
                    </a:p>
                  </a:txBody>
                  <a:tcPr/>
                </a:tc>
              </a:tr>
              <a:tr h="959517">
                <a:tc>
                  <a:txBody>
                    <a:bodyPr/>
                    <a:lstStyle/>
                    <a:p>
                      <a:pPr algn="ctr"/>
                      <a:r>
                        <a:rPr lang="en-US" dirty="0" smtClean="0"/>
                        <a:t>Municipal</a:t>
                      </a:r>
                      <a:r>
                        <a:rPr lang="en-US" baseline="0" dirty="0" smtClean="0"/>
                        <a:t> Solid Waste</a:t>
                      </a:r>
                      <a:endParaRPr lang="en-US" dirty="0"/>
                    </a:p>
                  </a:txBody>
                  <a:tcPr/>
                </a:tc>
                <a:tc>
                  <a:txBody>
                    <a:bodyPr/>
                    <a:lstStyle/>
                    <a:p>
                      <a:pPr algn="ctr"/>
                      <a:r>
                        <a:rPr lang="en-US" dirty="0" smtClean="0"/>
                        <a:t>5000</a:t>
                      </a:r>
                      <a:endParaRPr lang="en-US" dirty="0"/>
                    </a:p>
                  </a:txBody>
                  <a:tcPr/>
                </a:tc>
              </a:tr>
              <a:tr h="555910">
                <a:tc>
                  <a:txBody>
                    <a:bodyPr/>
                    <a:lstStyle/>
                    <a:p>
                      <a:pPr algn="ctr"/>
                      <a:r>
                        <a:rPr lang="en-US" dirty="0" smtClean="0"/>
                        <a:t>Landfill Gas</a:t>
                      </a:r>
                      <a:endParaRPr lang="en-US" dirty="0"/>
                    </a:p>
                  </a:txBody>
                  <a:tcPr/>
                </a:tc>
                <a:tc>
                  <a:txBody>
                    <a:bodyPr/>
                    <a:lstStyle/>
                    <a:p>
                      <a:pPr algn="ctr"/>
                      <a:r>
                        <a:rPr lang="en-US" dirty="0" smtClean="0"/>
                        <a:t>250</a:t>
                      </a:r>
                      <a:endParaRPr lang="en-US" dirty="0"/>
                    </a:p>
                  </a:txBody>
                  <a:tcPr/>
                </a:tc>
              </a:tr>
            </a:tbl>
          </a:graphicData>
        </a:graphic>
      </p:graphicFrame>
    </p:spTree>
    <p:extLst>
      <p:ext uri="{BB962C8B-B14F-4D97-AF65-F5344CB8AC3E}">
        <p14:creationId xmlns:p14="http://schemas.microsoft.com/office/powerpoint/2010/main" val="4019105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smtClean="0">
                <a:solidFill>
                  <a:srgbClr val="C00000"/>
                </a:solidFill>
              </a:rPr>
              <a:t>Biomass Conversion</a:t>
            </a:r>
          </a:p>
        </p:txBody>
      </p:sp>
      <p:sp>
        <p:nvSpPr>
          <p:cNvPr id="29699" name="Content Placeholder 5"/>
          <p:cNvSpPr>
            <a:spLocks noGrp="1"/>
          </p:cNvSpPr>
          <p:nvPr>
            <p:ph idx="1"/>
          </p:nvPr>
        </p:nvSpPr>
        <p:spPr>
          <a:xfrm>
            <a:off x="301625" y="1527174"/>
            <a:ext cx="8504238" cy="5102225"/>
          </a:xfrm>
        </p:spPr>
        <p:txBody>
          <a:bodyPr>
            <a:normAutofit/>
          </a:bodyPr>
          <a:lstStyle/>
          <a:p>
            <a:pPr eaLnBrk="1" hangingPunct="1">
              <a:buClr>
                <a:srgbClr val="C00000"/>
              </a:buClr>
              <a:buFont typeface="Wingdings" pitchFamily="2" charset="2"/>
              <a:buChar char="v"/>
            </a:pPr>
            <a:r>
              <a:rPr lang="en-US" dirty="0" smtClean="0"/>
              <a:t>Combustion: Burning of biomass to create steam which is converted to electrical energy by steam turbines</a:t>
            </a:r>
          </a:p>
          <a:p>
            <a:pPr eaLnBrk="1" hangingPunct="1">
              <a:buClr>
                <a:srgbClr val="C00000"/>
              </a:buClr>
              <a:buFont typeface="Wingdings" pitchFamily="2" charset="2"/>
              <a:buChar char="v"/>
            </a:pPr>
            <a:r>
              <a:rPr lang="en-US" dirty="0" smtClean="0"/>
              <a:t>Gasification: Heating biomass in an oxygen-starved environment to produce gases (CO and H</a:t>
            </a:r>
            <a:r>
              <a:rPr lang="en-US" baseline="-25000" dirty="0" smtClean="0"/>
              <a:t>2</a:t>
            </a:r>
            <a:r>
              <a:rPr lang="en-US" dirty="0" smtClean="0"/>
              <a:t>). These gases have higher combustion efficiencies. </a:t>
            </a:r>
          </a:p>
          <a:p>
            <a:pPr eaLnBrk="1" hangingPunct="1">
              <a:buClr>
                <a:srgbClr val="C00000"/>
              </a:buClr>
              <a:buFont typeface="Wingdings" pitchFamily="2" charset="2"/>
              <a:buChar char="v"/>
            </a:pPr>
            <a:r>
              <a:rPr lang="en-US" dirty="0" smtClean="0"/>
              <a:t>Co-firing: Combustion of  two different fuels at a time. Usually biomass is fired with coal to reduce emissions. </a:t>
            </a:r>
          </a:p>
          <a:p>
            <a:pPr eaLnBrk="1" hangingPunct="1">
              <a:buClr>
                <a:srgbClr val="C00000"/>
              </a:buClr>
              <a:buFont typeface="Wingdings" pitchFamily="2" charset="2"/>
              <a:buChar char="v"/>
            </a:pPr>
            <a:r>
              <a:rPr lang="en-US" dirty="0" smtClean="0"/>
              <a:t>Cogeneration: Simultaneous production of electricity and heat from a single fuel. </a:t>
            </a:r>
          </a:p>
          <a:p>
            <a:pPr eaLnBrk="1" hangingPunct="1">
              <a:buClr>
                <a:srgbClr val="C00000"/>
              </a:buClr>
              <a:buFont typeface="Wingdings" pitchFamily="2" charset="2"/>
              <a:buChar char="v"/>
            </a:pPr>
            <a:endParaRPr lang="en-US" dirty="0" smtClean="0"/>
          </a:p>
        </p:txBody>
      </p:sp>
    </p:spTree>
    <p:extLst>
      <p:ext uri="{BB962C8B-B14F-4D97-AF65-F5344CB8AC3E}">
        <p14:creationId xmlns:p14="http://schemas.microsoft.com/office/powerpoint/2010/main" val="1021419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solidFill>
                  <a:srgbClr val="C00000"/>
                </a:solidFill>
              </a:rPr>
              <a:t>Advantages</a:t>
            </a:r>
          </a:p>
        </p:txBody>
      </p:sp>
      <p:sp>
        <p:nvSpPr>
          <p:cNvPr id="30723" name="Content Placeholder 2"/>
          <p:cNvSpPr>
            <a:spLocks noGrp="1"/>
          </p:cNvSpPr>
          <p:nvPr>
            <p:ph idx="1"/>
          </p:nvPr>
        </p:nvSpPr>
        <p:spPr/>
        <p:txBody>
          <a:bodyPr/>
          <a:lstStyle/>
          <a:p>
            <a:pPr eaLnBrk="1" hangingPunct="1">
              <a:buClr>
                <a:srgbClr val="C00000"/>
              </a:buClr>
              <a:buFont typeface="Wingdings" pitchFamily="2" charset="2"/>
              <a:buChar char="v"/>
            </a:pPr>
            <a:r>
              <a:rPr lang="en-US" smtClean="0"/>
              <a:t>Comes from renewable sources</a:t>
            </a:r>
          </a:p>
          <a:p>
            <a:pPr eaLnBrk="1" hangingPunct="1">
              <a:buClr>
                <a:srgbClr val="C00000"/>
              </a:buClr>
              <a:buFont typeface="Wingdings" pitchFamily="2" charset="2"/>
              <a:buChar char="v"/>
            </a:pPr>
            <a:r>
              <a:rPr lang="en-US" smtClean="0"/>
              <a:t>Reduces dependency on fossil fuels </a:t>
            </a:r>
          </a:p>
          <a:p>
            <a:pPr eaLnBrk="1" hangingPunct="1">
              <a:buClr>
                <a:srgbClr val="C00000"/>
              </a:buClr>
              <a:buFont typeface="Wingdings" pitchFamily="2" charset="2"/>
              <a:buChar char="v"/>
            </a:pPr>
            <a:r>
              <a:rPr lang="en-US" smtClean="0"/>
              <a:t>Reduction of waste that end up in landfills</a:t>
            </a:r>
          </a:p>
          <a:p>
            <a:pPr eaLnBrk="1" hangingPunct="1">
              <a:buClr>
                <a:srgbClr val="C00000"/>
              </a:buClr>
              <a:buFont typeface="Wingdings" pitchFamily="2" charset="2"/>
              <a:buChar char="v"/>
            </a:pPr>
            <a:r>
              <a:rPr lang="en-US" smtClean="0"/>
              <a:t>Can generate electricity at any time.</a:t>
            </a:r>
          </a:p>
          <a:p>
            <a:pPr eaLnBrk="1" hangingPunct="1">
              <a:buClr>
                <a:srgbClr val="C00000"/>
              </a:buClr>
              <a:buFont typeface="Wingdings" pitchFamily="2" charset="2"/>
              <a:buChar char="v"/>
            </a:pPr>
            <a:r>
              <a:rPr lang="en-US" smtClean="0"/>
              <a:t>Little to no net gain of atmospheric CO</a:t>
            </a:r>
            <a:r>
              <a:rPr lang="en-US" baseline="-25000" smtClean="0"/>
              <a:t>2</a:t>
            </a:r>
            <a:endParaRPr lang="en-US" smtClean="0"/>
          </a:p>
          <a:p>
            <a:pPr eaLnBrk="1" hangingPunct="1">
              <a:buClr>
                <a:srgbClr val="C00000"/>
              </a:buClr>
              <a:buFont typeface="Wingdings 2" pitchFamily="18" charset="2"/>
              <a:buNone/>
            </a:pPr>
            <a:endParaRPr lang="en-US" smtClean="0"/>
          </a:p>
        </p:txBody>
      </p:sp>
    </p:spTree>
    <p:extLst>
      <p:ext uri="{BB962C8B-B14F-4D97-AF65-F5344CB8AC3E}">
        <p14:creationId xmlns:p14="http://schemas.microsoft.com/office/powerpoint/2010/main" val="2426550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solidFill>
                  <a:srgbClr val="C00000"/>
                </a:solidFill>
              </a:rPr>
              <a:t>Disadvantages</a:t>
            </a:r>
          </a:p>
        </p:txBody>
      </p:sp>
      <p:sp>
        <p:nvSpPr>
          <p:cNvPr id="31747" name="Content Placeholder 2"/>
          <p:cNvSpPr>
            <a:spLocks noGrp="1"/>
          </p:cNvSpPr>
          <p:nvPr>
            <p:ph idx="1"/>
          </p:nvPr>
        </p:nvSpPr>
        <p:spPr/>
        <p:txBody>
          <a:bodyPr/>
          <a:lstStyle/>
          <a:p>
            <a:pPr eaLnBrk="1" hangingPunct="1">
              <a:buClr>
                <a:srgbClr val="C00000"/>
              </a:buClr>
              <a:buFont typeface="Wingdings" pitchFamily="2" charset="2"/>
              <a:buChar char="v"/>
            </a:pPr>
            <a:r>
              <a:rPr lang="en-US" smtClean="0"/>
              <a:t>Some biomass plants have relatively high NO</a:t>
            </a:r>
            <a:r>
              <a:rPr lang="en-US" baseline="-25000" smtClean="0"/>
              <a:t>x</a:t>
            </a:r>
            <a:r>
              <a:rPr lang="en-US" smtClean="0"/>
              <a:t> emission rate compared to other combustion technologies.</a:t>
            </a:r>
          </a:p>
          <a:p>
            <a:pPr eaLnBrk="1" hangingPunct="1">
              <a:buClr>
                <a:srgbClr val="C00000"/>
              </a:buClr>
              <a:buFont typeface="Wingdings" pitchFamily="2" charset="2"/>
              <a:buChar char="v"/>
            </a:pPr>
            <a:r>
              <a:rPr lang="en-US" smtClean="0"/>
              <a:t>High CO emission compared to coal plants </a:t>
            </a:r>
          </a:p>
          <a:p>
            <a:pPr eaLnBrk="1" hangingPunct="1">
              <a:buClr>
                <a:srgbClr val="C00000"/>
              </a:buClr>
              <a:buFont typeface="Wingdings" pitchFamily="2" charset="2"/>
              <a:buChar char="v"/>
            </a:pPr>
            <a:r>
              <a:rPr lang="en-US" smtClean="0"/>
              <a:t>Particulate Emissions (no biomass facilities currently have advanced particulate emissions control)</a:t>
            </a:r>
          </a:p>
          <a:p>
            <a:pPr eaLnBrk="1" hangingPunct="1">
              <a:buClr>
                <a:srgbClr val="C00000"/>
              </a:buClr>
              <a:buFont typeface="Wingdings" pitchFamily="2" charset="2"/>
              <a:buChar char="v"/>
            </a:pPr>
            <a:r>
              <a:rPr lang="en-US" smtClean="0"/>
              <a:t>Environmental impact of collection, transportation, and processing.  </a:t>
            </a:r>
          </a:p>
          <a:p>
            <a:pPr eaLnBrk="1" hangingPunct="1"/>
            <a:endParaRPr lang="en-US" smtClean="0"/>
          </a:p>
        </p:txBody>
      </p:sp>
    </p:spTree>
    <p:extLst>
      <p:ext uri="{BB962C8B-B14F-4D97-AF65-F5344CB8AC3E}">
        <p14:creationId xmlns:p14="http://schemas.microsoft.com/office/powerpoint/2010/main" val="422203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University Park Electricity Consumption</a:t>
            </a:r>
            <a:endParaRPr lang="en-US" dirty="0"/>
          </a:p>
        </p:txBody>
      </p:sp>
      <p:sp>
        <p:nvSpPr>
          <p:cNvPr id="5" name="Content Placeholder 4"/>
          <p:cNvSpPr>
            <a:spLocks noGrp="1"/>
          </p:cNvSpPr>
          <p:nvPr>
            <p:ph idx="1"/>
          </p:nvPr>
        </p:nvSpPr>
        <p:spPr/>
        <p:txBody>
          <a:bodyPr/>
          <a:lstStyle/>
          <a:p>
            <a:pPr lvl="0"/>
            <a:r>
              <a:rPr lang="en-US" dirty="0" smtClean="0"/>
              <a:t>Annual Electricity Consumption in UP is </a:t>
            </a:r>
          </a:p>
          <a:p>
            <a:pPr lvl="0">
              <a:buNone/>
            </a:pPr>
            <a:r>
              <a:rPr lang="en-US" dirty="0" smtClean="0"/>
              <a:t>	320, 000MWh</a:t>
            </a:r>
          </a:p>
          <a:p>
            <a:pPr lvl="0"/>
            <a:r>
              <a:rPr lang="en-US" dirty="0" smtClean="0">
                <a:solidFill>
                  <a:srgbClr val="FF0000"/>
                </a:solidFill>
              </a:rPr>
              <a:t>10.7</a:t>
            </a:r>
            <a:r>
              <a:rPr lang="en-US" dirty="0" smtClean="0"/>
              <a:t> percent of the electricity from </a:t>
            </a:r>
            <a:r>
              <a:rPr lang="en-US" dirty="0" smtClean="0">
                <a:solidFill>
                  <a:srgbClr val="FF0000"/>
                </a:solidFill>
              </a:rPr>
              <a:t>wind energy</a:t>
            </a:r>
          </a:p>
          <a:p>
            <a:pPr lvl="0"/>
            <a:r>
              <a:rPr lang="en-US" dirty="0" smtClean="0">
                <a:solidFill>
                  <a:srgbClr val="FF0000"/>
                </a:solidFill>
              </a:rPr>
              <a:t>5.2</a:t>
            </a:r>
            <a:r>
              <a:rPr lang="en-US" dirty="0" smtClean="0"/>
              <a:t> percent of the electricity comes from </a:t>
            </a:r>
            <a:r>
              <a:rPr lang="en-US" dirty="0" smtClean="0">
                <a:solidFill>
                  <a:srgbClr val="FF0000"/>
                </a:solidFill>
              </a:rPr>
              <a:t>biomass</a:t>
            </a:r>
          </a:p>
          <a:p>
            <a:pPr lvl="0"/>
            <a:r>
              <a:rPr lang="en-US" dirty="0" smtClean="0">
                <a:solidFill>
                  <a:srgbClr val="FF0000"/>
                </a:solidFill>
              </a:rPr>
              <a:t>Penn State  currently has contracts with three companies to supply green power. </a:t>
            </a:r>
            <a:endParaRPr lang="en-US" dirty="0" smtClean="0"/>
          </a:p>
        </p:txBody>
      </p:sp>
      <p:sp>
        <p:nvSpPr>
          <p:cNvPr id="2" name="TextBox 1"/>
          <p:cNvSpPr txBox="1"/>
          <p:nvPr/>
        </p:nvSpPr>
        <p:spPr>
          <a:xfrm>
            <a:off x="5029200" y="6266669"/>
            <a:ext cx="3121367" cy="184666"/>
          </a:xfrm>
          <a:prstGeom prst="rect">
            <a:avLst/>
          </a:prstGeom>
          <a:noFill/>
        </p:spPr>
        <p:txBody>
          <a:bodyPr wrap="none" rtlCol="0">
            <a:spAutoFit/>
          </a:bodyPr>
          <a:lstStyle/>
          <a:p>
            <a:r>
              <a:rPr lang="en-US" sz="600" dirty="0"/>
              <a:t>http://energy.opp.psu.edu/energy-programs/procurement/green-power/green-power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1143000"/>
            <a:ext cx="6461760" cy="1066800"/>
          </a:xfrm>
        </p:spPr>
        <p:txBody>
          <a:bodyPr>
            <a:noAutofit/>
          </a:bodyPr>
          <a:lstStyle/>
          <a:p>
            <a:pPr eaLnBrk="1" fontAlgn="auto" hangingPunct="1">
              <a:spcAft>
                <a:spcPts val="0"/>
              </a:spcAft>
              <a:buFont typeface="Wingdings 2"/>
              <a:buNone/>
              <a:defRPr/>
            </a:pPr>
            <a:r>
              <a:rPr lang="en-US" sz="6000" dirty="0" smtClean="0">
                <a:solidFill>
                  <a:srgbClr val="C00000"/>
                </a:solidFill>
              </a:rPr>
              <a:t>Resource availability in centre county</a:t>
            </a:r>
            <a:endParaRPr lang="en-US" sz="6000" dirty="0">
              <a:solidFill>
                <a:srgbClr val="C00000"/>
              </a:solidFill>
            </a:endParaRPr>
          </a:p>
        </p:txBody>
      </p:sp>
    </p:spTree>
    <p:extLst>
      <p:ext uri="{BB962C8B-B14F-4D97-AF65-F5344CB8AC3E}">
        <p14:creationId xmlns:p14="http://schemas.microsoft.com/office/powerpoint/2010/main" val="2189059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6"/>
          <p:cNvGrpSpPr>
            <a:grpSpLocks noChangeAspect="1"/>
          </p:cNvGrpSpPr>
          <p:nvPr/>
        </p:nvGrpSpPr>
        <p:grpSpPr bwMode="auto">
          <a:xfrm>
            <a:off x="203200" y="247650"/>
            <a:ext cx="8788400" cy="6443663"/>
            <a:chOff x="128" y="144"/>
            <a:chExt cx="5536" cy="4059"/>
          </a:xfrm>
        </p:grpSpPr>
        <p:sp>
          <p:nvSpPr>
            <p:cNvPr id="34821" name="AutoShape 5"/>
            <p:cNvSpPr>
              <a:spLocks noChangeAspect="1" noChangeArrowheads="1" noTextEdit="1"/>
            </p:cNvSpPr>
            <p:nvPr/>
          </p:nvSpPr>
          <p:spPr bwMode="auto">
            <a:xfrm>
              <a:off x="128" y="144"/>
              <a:ext cx="5536" cy="4059"/>
            </a:xfrm>
            <a:prstGeom prst="rect">
              <a:avLst/>
            </a:prstGeom>
            <a:noFill/>
            <a:ln w="9525">
              <a:solidFill>
                <a:srgbClr val="FF0000"/>
              </a:solidFill>
              <a:miter lim="800000"/>
              <a:headEnd/>
              <a:tailEnd/>
            </a:ln>
          </p:spPr>
          <p:txBody>
            <a:bodyPr/>
            <a:lstStyle/>
            <a:p>
              <a:endParaRPr lang="en-US"/>
            </a:p>
          </p:txBody>
        </p:sp>
        <p:pic>
          <p:nvPicPr>
            <p:cNvPr id="34822" name="Picture 7"/>
            <p:cNvPicPr>
              <a:picLocks noChangeAspect="1" noChangeArrowheads="1"/>
            </p:cNvPicPr>
            <p:nvPr/>
          </p:nvPicPr>
          <p:blipFill>
            <a:blip r:embed="rId3" cstate="print"/>
            <a:srcRect/>
            <a:stretch>
              <a:fillRect/>
            </a:stretch>
          </p:blipFill>
          <p:spPr bwMode="auto">
            <a:xfrm>
              <a:off x="128" y="144"/>
              <a:ext cx="5541" cy="4064"/>
            </a:xfrm>
            <a:prstGeom prst="rect">
              <a:avLst/>
            </a:prstGeom>
            <a:noFill/>
            <a:ln w="9525">
              <a:solidFill>
                <a:srgbClr val="FF0000"/>
              </a:solidFill>
              <a:miter lim="800000"/>
              <a:headEnd/>
              <a:tailEnd/>
            </a:ln>
          </p:spPr>
        </p:pic>
      </p:grpSp>
      <p:sp>
        <p:nvSpPr>
          <p:cNvPr id="8" name="Oval 7"/>
          <p:cNvSpPr/>
          <p:nvPr/>
        </p:nvSpPr>
        <p:spPr>
          <a:xfrm>
            <a:off x="3657600" y="2514600"/>
            <a:ext cx="2057400" cy="1219200"/>
          </a:xfrm>
          <a:prstGeom prst="ellipse">
            <a:avLst/>
          </a:prstGeom>
          <a:noFill/>
          <a:ln w="19050" cmpd="sng">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0" name="Picture 2"/>
          <p:cNvPicPr>
            <a:picLocks noChangeAspect="1" noChangeArrowheads="1"/>
          </p:cNvPicPr>
          <p:nvPr/>
        </p:nvPicPr>
        <p:blipFill>
          <a:blip r:embed="rId4" cstate="print"/>
          <a:srcRect/>
          <a:stretch>
            <a:fillRect/>
          </a:stretch>
        </p:blipFill>
        <p:spPr bwMode="auto">
          <a:xfrm>
            <a:off x="5029200" y="838200"/>
            <a:ext cx="3733800" cy="2322513"/>
          </a:xfrm>
          <a:prstGeom prst="rect">
            <a:avLst/>
          </a:prstGeom>
          <a:noFill/>
          <a:ln w="9525">
            <a:noFill/>
            <a:miter lim="800000"/>
            <a:headEnd/>
            <a:tailEnd/>
          </a:ln>
        </p:spPr>
      </p:pic>
    </p:spTree>
    <p:extLst>
      <p:ext uri="{BB962C8B-B14F-4D97-AF65-F5344CB8AC3E}">
        <p14:creationId xmlns:p14="http://schemas.microsoft.com/office/powerpoint/2010/main" val="3889670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0638"/>
            <a:ext cx="9144000" cy="6837362"/>
          </a:xfrm>
        </p:spPr>
      </p:pic>
      <p:sp>
        <p:nvSpPr>
          <p:cNvPr id="8" name="Oval 7"/>
          <p:cNvSpPr/>
          <p:nvPr/>
        </p:nvSpPr>
        <p:spPr>
          <a:xfrm rot="3112589">
            <a:off x="1018382" y="2080418"/>
            <a:ext cx="1249362" cy="4533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6" name="TextBox 1"/>
          <p:cNvSpPr txBox="1">
            <a:spLocks noChangeArrowheads="1"/>
          </p:cNvSpPr>
          <p:nvPr/>
        </p:nvSpPr>
        <p:spPr bwMode="auto">
          <a:xfrm>
            <a:off x="233363" y="60198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FF0000"/>
                </a:solidFill>
              </a:rPr>
              <a:t>State Game Lands  (yellow)</a:t>
            </a:r>
          </a:p>
          <a:p>
            <a:pPr eaLnBrk="1" hangingPunct="1"/>
            <a:r>
              <a:rPr lang="en-US" b="1">
                <a:solidFill>
                  <a:srgbClr val="FF0000"/>
                </a:solidFill>
              </a:rPr>
              <a:t>State Forest (Green)</a:t>
            </a:r>
          </a:p>
        </p:txBody>
      </p:sp>
      <p:sp>
        <p:nvSpPr>
          <p:cNvPr id="3" name="TextBox 2"/>
          <p:cNvSpPr txBox="1"/>
          <p:nvPr/>
        </p:nvSpPr>
        <p:spPr>
          <a:xfrm>
            <a:off x="0" y="228600"/>
            <a:ext cx="4267200" cy="2862263"/>
          </a:xfrm>
          <a:prstGeom prst="rect">
            <a:avLst/>
          </a:prstGeom>
          <a:noFill/>
        </p:spPr>
        <p:txBody>
          <a:bodyPr>
            <a:spAutoFit/>
          </a:bodyPr>
          <a:lstStyle/>
          <a:p>
            <a:pPr fontAlgn="auto">
              <a:spcBef>
                <a:spcPts val="0"/>
              </a:spcBef>
              <a:spcAft>
                <a:spcPts val="0"/>
              </a:spcAft>
              <a:defRPr/>
            </a:pPr>
            <a:r>
              <a:rPr lang="en-US" b="1" dirty="0">
                <a:solidFill>
                  <a:srgbClr val="FF0000"/>
                </a:solidFill>
                <a:latin typeface="+mn-lt"/>
                <a:cs typeface="+mn-cs"/>
              </a:rPr>
              <a:t>Areas that cannot be developed: </a:t>
            </a:r>
          </a:p>
          <a:p>
            <a:pPr marL="285750" indent="-285750" fontAlgn="auto">
              <a:spcBef>
                <a:spcPts val="0"/>
              </a:spcBef>
              <a:spcAft>
                <a:spcPts val="0"/>
              </a:spcAft>
              <a:buFont typeface="Arial" pitchFamily="34" charset="0"/>
              <a:buChar char="•"/>
              <a:defRPr/>
            </a:pPr>
            <a:r>
              <a:rPr lang="en-US" b="1" dirty="0">
                <a:solidFill>
                  <a:srgbClr val="FF0000"/>
                </a:solidFill>
                <a:latin typeface="+mn-lt"/>
                <a:cs typeface="+mn-cs"/>
              </a:rPr>
              <a:t>Federal lands</a:t>
            </a:r>
          </a:p>
          <a:p>
            <a:pPr marL="285750" indent="-285750" fontAlgn="auto">
              <a:spcBef>
                <a:spcPts val="0"/>
              </a:spcBef>
              <a:spcAft>
                <a:spcPts val="0"/>
              </a:spcAft>
              <a:buFont typeface="Arial" pitchFamily="34" charset="0"/>
              <a:buChar char="•"/>
              <a:defRPr/>
            </a:pPr>
            <a:r>
              <a:rPr lang="en-US" b="1" dirty="0">
                <a:solidFill>
                  <a:srgbClr val="FF0000"/>
                </a:solidFill>
                <a:latin typeface="+mn-lt"/>
                <a:cs typeface="+mn-cs"/>
              </a:rPr>
              <a:t>State Lands</a:t>
            </a:r>
          </a:p>
          <a:p>
            <a:pPr marL="285750" indent="-285750" fontAlgn="auto">
              <a:spcBef>
                <a:spcPts val="0"/>
              </a:spcBef>
              <a:spcAft>
                <a:spcPts val="0"/>
              </a:spcAft>
              <a:buFont typeface="Arial" pitchFamily="34" charset="0"/>
              <a:buChar char="•"/>
              <a:defRPr/>
            </a:pPr>
            <a:r>
              <a:rPr lang="en-US" b="1" dirty="0">
                <a:solidFill>
                  <a:srgbClr val="FF0000"/>
                </a:solidFill>
                <a:latin typeface="+mn-lt"/>
                <a:cs typeface="+mn-cs"/>
              </a:rPr>
              <a:t>Airfields, urban, wetland and water areas.</a:t>
            </a:r>
          </a:p>
          <a:p>
            <a:pPr marL="285750" indent="-285750" fontAlgn="auto">
              <a:spcBef>
                <a:spcPts val="0"/>
              </a:spcBef>
              <a:spcAft>
                <a:spcPts val="0"/>
              </a:spcAft>
              <a:buFont typeface="Arial" pitchFamily="34" charset="0"/>
              <a:buChar char="•"/>
              <a:defRPr/>
            </a:pPr>
            <a:r>
              <a:rPr lang="en-US" b="1" dirty="0">
                <a:solidFill>
                  <a:srgbClr val="FF0000"/>
                </a:solidFill>
                <a:latin typeface="+mn-lt"/>
                <a:cs typeface="+mn-cs"/>
              </a:rPr>
              <a:t>3 km surrounding</a:t>
            </a:r>
          </a:p>
          <a:p>
            <a:pPr fontAlgn="auto">
              <a:spcBef>
                <a:spcPts val="0"/>
              </a:spcBef>
              <a:spcAft>
                <a:spcPts val="0"/>
              </a:spcAft>
              <a:defRPr/>
            </a:pPr>
            <a:r>
              <a:rPr lang="en-US" b="1" dirty="0">
                <a:solidFill>
                  <a:srgbClr val="FF0000"/>
                </a:solidFill>
                <a:latin typeface="+mn-lt"/>
                <a:cs typeface="+mn-cs"/>
              </a:rPr>
              <a:t>   those areas</a:t>
            </a:r>
          </a:p>
          <a:p>
            <a:pPr fontAlgn="auto">
              <a:spcBef>
                <a:spcPts val="0"/>
              </a:spcBef>
              <a:spcAft>
                <a:spcPts val="0"/>
              </a:spcAft>
              <a:defRPr/>
            </a:pPr>
            <a:r>
              <a:rPr lang="en-US" b="1" dirty="0">
                <a:solidFill>
                  <a:srgbClr val="FF0000"/>
                </a:solidFill>
                <a:latin typeface="+mn-lt"/>
                <a:cs typeface="+mn-cs"/>
              </a:rPr>
              <a:t>   (1.864mile) </a:t>
            </a:r>
          </a:p>
          <a:p>
            <a:pPr fontAlgn="auto">
              <a:spcBef>
                <a:spcPts val="0"/>
              </a:spcBef>
              <a:spcAft>
                <a:spcPts val="0"/>
              </a:spcAft>
              <a:defRPr/>
            </a:pPr>
            <a:endParaRPr lang="en-US" dirty="0">
              <a:latin typeface="+mn-lt"/>
              <a:cs typeface="+mn-cs"/>
            </a:endParaRPr>
          </a:p>
          <a:p>
            <a:pPr marL="285750" indent="-285750" fontAlgn="auto">
              <a:spcBef>
                <a:spcPts val="0"/>
              </a:spcBef>
              <a:spcAft>
                <a:spcPts val="0"/>
              </a:spcAft>
              <a:buFont typeface="Arial" pitchFamily="34" charset="0"/>
              <a:buChar char="•"/>
              <a:defRPr/>
            </a:pPr>
            <a:endParaRPr lang="en-US" dirty="0">
              <a:latin typeface="+mn-lt"/>
              <a:cs typeface="+mn-cs"/>
            </a:endParaRPr>
          </a:p>
        </p:txBody>
      </p:sp>
    </p:spTree>
    <p:extLst>
      <p:ext uri="{BB962C8B-B14F-4D97-AF65-F5344CB8AC3E}">
        <p14:creationId xmlns:p14="http://schemas.microsoft.com/office/powerpoint/2010/main" val="168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idx="4294967295"/>
          </p:nvPr>
        </p:nvSpPr>
        <p:spPr>
          <a:xfrm>
            <a:off x="0" y="4763"/>
            <a:ext cx="8229600" cy="1143000"/>
          </a:xfrm>
        </p:spPr>
        <p:txBody>
          <a:bodyPr/>
          <a:lstStyle/>
          <a:p>
            <a:pPr algn="ctr" fontAlgn="auto">
              <a:spcAft>
                <a:spcPts val="0"/>
              </a:spcAft>
              <a:defRPr/>
            </a:pPr>
            <a:r>
              <a:rPr lang="en-US" dirty="0" smtClean="0"/>
              <a:t>Sandy Ridge Wind Farm</a:t>
            </a:r>
          </a:p>
        </p:txBody>
      </p:sp>
      <p:sp>
        <p:nvSpPr>
          <p:cNvPr id="3" name="Content Placeholder 2"/>
          <p:cNvSpPr>
            <a:spLocks noGrp="1"/>
          </p:cNvSpPr>
          <p:nvPr>
            <p:ph sz="half" idx="4294967295"/>
          </p:nvPr>
        </p:nvSpPr>
        <p:spPr>
          <a:xfrm>
            <a:off x="0" y="1371600"/>
            <a:ext cx="4038600" cy="4525963"/>
          </a:xfrm>
        </p:spPr>
        <p:txBody>
          <a:bodyPr rtlCol="0">
            <a:normAutofit/>
          </a:bodyPr>
          <a:lstStyle/>
          <a:p>
            <a:pPr marL="365760" indent="-256032" fontAlgn="auto">
              <a:spcAft>
                <a:spcPts val="0"/>
              </a:spcAft>
              <a:buFont typeface="Arial" pitchFamily="34" charset="0"/>
              <a:buChar char="•"/>
              <a:defRPr/>
            </a:pPr>
            <a:r>
              <a:rPr lang="en-US" dirty="0" smtClean="0"/>
              <a:t>Approval of this project suggests no disturbance found</a:t>
            </a:r>
          </a:p>
          <a:p>
            <a:pPr marL="365760" indent="-256032" fontAlgn="auto">
              <a:spcAft>
                <a:spcPts val="0"/>
              </a:spcAft>
              <a:buFont typeface="Arial" pitchFamily="34" charset="0"/>
              <a:buChar char="•"/>
              <a:defRPr/>
            </a:pPr>
            <a:r>
              <a:rPr lang="en-US" dirty="0" smtClean="0"/>
              <a:t>Approval of other wind projects is viable if land is appropriate. </a:t>
            </a:r>
          </a:p>
          <a:p>
            <a:pPr marL="365760" indent="-256032" fontAlgn="auto">
              <a:spcAft>
                <a:spcPts val="0"/>
              </a:spcAft>
              <a:buFont typeface="Arial" pitchFamily="34" charset="0"/>
              <a:buChar char="•"/>
              <a:defRPr/>
            </a:pPr>
            <a:r>
              <a:rPr lang="en-US" dirty="0" smtClean="0"/>
              <a:t>Company did not develop in areas with highest wind speed</a:t>
            </a:r>
          </a:p>
          <a:p>
            <a:pPr marL="621792" lvl="1" fontAlgn="auto">
              <a:spcBef>
                <a:spcPts val="324"/>
              </a:spcBef>
              <a:spcAft>
                <a:spcPts val="0"/>
              </a:spcAft>
              <a:buFont typeface="Arial" pitchFamily="34" charset="0"/>
              <a:buChar char="–"/>
              <a:defRPr/>
            </a:pPr>
            <a:r>
              <a:rPr lang="en-US" dirty="0" smtClean="0"/>
              <a:t>Also stated has </a:t>
            </a:r>
            <a:r>
              <a:rPr lang="en-US" dirty="0" smtClean="0">
                <a:solidFill>
                  <a:srgbClr val="FF0000"/>
                </a:solidFill>
              </a:rPr>
              <a:t>“reached a peak in identifying potential locations for wind turbine projects” </a:t>
            </a:r>
          </a:p>
          <a:p>
            <a:pPr marL="365760" indent="-256032" fontAlgn="auto">
              <a:spcAft>
                <a:spcPts val="0"/>
              </a:spcAft>
              <a:buFont typeface="Arial" pitchFamily="34" charset="0"/>
              <a:buChar char="•"/>
              <a:defRPr/>
            </a:pPr>
            <a:endParaRPr lang="en-US" dirty="0" smtClean="0"/>
          </a:p>
          <a:p>
            <a:pPr marL="365760" indent="-256032" fontAlgn="auto">
              <a:spcAft>
                <a:spcPts val="0"/>
              </a:spcAft>
              <a:buFont typeface="Arial" pitchFamily="34" charset="0"/>
              <a:buChar char="•"/>
              <a:defRPr/>
            </a:pPr>
            <a:endParaRPr lang="en-US" dirty="0" smtClean="0"/>
          </a:p>
          <a:p>
            <a:pPr marL="365760" indent="-256032" fontAlgn="auto">
              <a:spcAft>
                <a:spcPts val="0"/>
              </a:spcAft>
              <a:buFont typeface="Arial" pitchFamily="34" charset="0"/>
              <a:buNone/>
              <a:defRPr/>
            </a:pPr>
            <a:endParaRPr lang="en-US" dirty="0"/>
          </a:p>
        </p:txBody>
      </p:sp>
      <p:pic>
        <p:nvPicPr>
          <p:cNvPr id="12292"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435475" y="1219200"/>
            <a:ext cx="4708525" cy="4267200"/>
          </a:xfrm>
        </p:spPr>
      </p:pic>
      <p:sp>
        <p:nvSpPr>
          <p:cNvPr id="6" name="Oval 5"/>
          <p:cNvSpPr/>
          <p:nvPr/>
        </p:nvSpPr>
        <p:spPr>
          <a:xfrm rot="2149488">
            <a:off x="5081588" y="2354263"/>
            <a:ext cx="717550" cy="290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448094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sz="half" idx="4294967295"/>
          </p:nvPr>
        </p:nvPicPr>
        <p:blipFill>
          <a:blip r:embed="rId3" cstate="print"/>
          <a:srcRect/>
          <a:stretch>
            <a:fillRect/>
          </a:stretch>
        </p:blipFill>
        <p:spPr>
          <a:xfrm>
            <a:off x="0" y="1600200"/>
            <a:ext cx="6762750" cy="4724400"/>
          </a:xfrm>
        </p:spPr>
      </p:pic>
      <p:sp>
        <p:nvSpPr>
          <p:cNvPr id="9" name="Oval 8"/>
          <p:cNvSpPr/>
          <p:nvPr/>
        </p:nvSpPr>
        <p:spPr>
          <a:xfrm rot="2896154">
            <a:off x="1092994" y="5168106"/>
            <a:ext cx="990600" cy="9223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rot="2896154">
            <a:off x="1779588" y="4483100"/>
            <a:ext cx="990600" cy="923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rot="2896154">
            <a:off x="2769394" y="3491706"/>
            <a:ext cx="990600" cy="9223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0" name="TextBox 10"/>
          <p:cNvSpPr txBox="1">
            <a:spLocks noChangeArrowheads="1"/>
          </p:cNvSpPr>
          <p:nvPr/>
        </p:nvSpPr>
        <p:spPr bwMode="auto">
          <a:xfrm>
            <a:off x="5105400" y="457200"/>
            <a:ext cx="3352800" cy="1477328"/>
          </a:xfrm>
          <a:prstGeom prst="rect">
            <a:avLst/>
          </a:prstGeom>
          <a:noFill/>
          <a:ln w="9525">
            <a:noFill/>
            <a:miter lim="800000"/>
            <a:headEnd/>
            <a:tailEnd/>
          </a:ln>
        </p:spPr>
        <p:txBody>
          <a:bodyPr>
            <a:spAutoFit/>
          </a:bodyPr>
          <a:lstStyle/>
          <a:p>
            <a:pPr marL="285750" indent="-285750">
              <a:buFont typeface="Arial" charset="0"/>
              <a:buChar char="•"/>
            </a:pPr>
            <a:r>
              <a:rPr lang="en-US" dirty="0">
                <a:latin typeface="Georgia" pitchFamily="18" charset="0"/>
              </a:rPr>
              <a:t>The best wind speed is around the Phillipsburg area. </a:t>
            </a:r>
            <a:r>
              <a:rPr lang="en-US" dirty="0" smtClean="0">
                <a:latin typeface="Georgia" pitchFamily="18" charset="0"/>
              </a:rPr>
              <a:t>(~6m/s) </a:t>
            </a:r>
          </a:p>
          <a:p>
            <a:pPr marL="285750" indent="-285750">
              <a:buFont typeface="Arial" charset="0"/>
              <a:buChar char="•"/>
            </a:pPr>
            <a:r>
              <a:rPr lang="en-US" dirty="0" smtClean="0">
                <a:solidFill>
                  <a:srgbClr val="FF0000"/>
                </a:solidFill>
                <a:latin typeface="Georgia" pitchFamily="18" charset="0"/>
              </a:rPr>
              <a:t>Power in the Wind in this area is not sufficient</a:t>
            </a:r>
            <a:endParaRPr lang="en-US" dirty="0">
              <a:solidFill>
                <a:srgbClr val="FF0000"/>
              </a:solidFill>
              <a:latin typeface="Georgia" pitchFamily="18" charset="0"/>
            </a:endParaRPr>
          </a:p>
        </p:txBody>
      </p:sp>
    </p:spTree>
    <p:extLst>
      <p:ext uri="{BB962C8B-B14F-4D97-AF65-F5344CB8AC3E}">
        <p14:creationId xmlns:p14="http://schemas.microsoft.com/office/powerpoint/2010/main" val="3254338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dirty="0" smtClean="0">
                <a:solidFill>
                  <a:srgbClr val="C00000"/>
                </a:solidFill>
              </a:rPr>
              <a:t>Biomass Resource in Centre County</a:t>
            </a:r>
          </a:p>
        </p:txBody>
      </p:sp>
      <p:graphicFrame>
        <p:nvGraphicFramePr>
          <p:cNvPr id="4" name="Content Placeholder 3"/>
          <p:cNvGraphicFramePr>
            <a:graphicFrameLocks noGrp="1"/>
          </p:cNvGraphicFramePr>
          <p:nvPr>
            <p:ph idx="1"/>
          </p:nvPr>
        </p:nvGraphicFramePr>
        <p:xfrm>
          <a:off x="228600" y="1524000"/>
          <a:ext cx="8686800" cy="5101207"/>
        </p:xfrm>
        <a:graphic>
          <a:graphicData uri="http://schemas.openxmlformats.org/drawingml/2006/table">
            <a:tbl>
              <a:tblPr firstRow="1" bandRow="1">
                <a:tableStyleId>{5C22544A-7EE6-4342-B048-85BDC9FD1C3A}</a:tableStyleId>
              </a:tblPr>
              <a:tblGrid>
                <a:gridCol w="2895600"/>
                <a:gridCol w="2895600"/>
                <a:gridCol w="2895600"/>
              </a:tblGrid>
              <a:tr h="901755">
                <a:tc>
                  <a:txBody>
                    <a:bodyPr/>
                    <a:lstStyle/>
                    <a:p>
                      <a:pPr algn="ctr"/>
                      <a:r>
                        <a:rPr lang="en-US" dirty="0" smtClean="0"/>
                        <a:t>Source</a:t>
                      </a:r>
                      <a:endParaRPr lang="en-US" dirty="0"/>
                    </a:p>
                  </a:txBody>
                  <a:tcPr/>
                </a:tc>
                <a:tc>
                  <a:txBody>
                    <a:bodyPr/>
                    <a:lstStyle/>
                    <a:p>
                      <a:pPr algn="ctr"/>
                      <a:r>
                        <a:rPr lang="en-US" dirty="0" smtClean="0"/>
                        <a:t>Amount (thousand dry </a:t>
                      </a:r>
                      <a:r>
                        <a:rPr lang="en-US" dirty="0" err="1" smtClean="0"/>
                        <a:t>tonnes</a:t>
                      </a:r>
                      <a:r>
                        <a:rPr lang="en-US" dirty="0" smtClean="0"/>
                        <a:t>/yr)</a:t>
                      </a:r>
                      <a:endParaRPr lang="en-US" dirty="0"/>
                    </a:p>
                  </a:txBody>
                  <a:tcPr/>
                </a:tc>
                <a:tc>
                  <a:txBody>
                    <a:bodyPr/>
                    <a:lstStyle/>
                    <a:p>
                      <a:pPr algn="ctr"/>
                      <a:r>
                        <a:rPr lang="en-US" dirty="0" smtClean="0"/>
                        <a:t>Electricity Generation</a:t>
                      </a:r>
                    </a:p>
                    <a:p>
                      <a:pPr algn="ctr"/>
                      <a:r>
                        <a:rPr lang="en-US" dirty="0" smtClean="0"/>
                        <a:t>(potential, thousand MWh)</a:t>
                      </a:r>
                      <a:endParaRPr lang="en-US" dirty="0"/>
                    </a:p>
                  </a:txBody>
                  <a:tcPr/>
                </a:tc>
              </a:tr>
              <a:tr h="901755">
                <a:tc>
                  <a:txBody>
                    <a:bodyPr/>
                    <a:lstStyle/>
                    <a:p>
                      <a:pPr algn="ctr"/>
                      <a:r>
                        <a:rPr lang="en-US" dirty="0" smtClean="0"/>
                        <a:t>Primary</a:t>
                      </a:r>
                      <a:r>
                        <a:rPr lang="en-US" baseline="0" dirty="0" smtClean="0"/>
                        <a:t> </a:t>
                      </a:r>
                      <a:r>
                        <a:rPr lang="en-US" dirty="0" smtClean="0"/>
                        <a:t>Mill</a:t>
                      </a:r>
                      <a:r>
                        <a:rPr lang="en-US" baseline="0" dirty="0" smtClean="0"/>
                        <a:t> Residue </a:t>
                      </a:r>
                    </a:p>
                    <a:p>
                      <a:pPr algn="ctr"/>
                      <a:r>
                        <a:rPr lang="en-US" baseline="0" dirty="0" smtClean="0"/>
                        <a:t>(wood and bark from manufacturing plants)</a:t>
                      </a:r>
                      <a:endParaRPr lang="en-US" dirty="0"/>
                    </a:p>
                  </a:txBody>
                  <a:tcPr/>
                </a:tc>
                <a:tc>
                  <a:txBody>
                    <a:bodyPr/>
                    <a:lstStyle/>
                    <a:p>
                      <a:pPr algn="ctr"/>
                      <a:r>
                        <a:rPr lang="en-US" dirty="0" smtClean="0"/>
                        <a:t>10-25</a:t>
                      </a:r>
                      <a:endParaRPr lang="en-US" dirty="0"/>
                    </a:p>
                  </a:txBody>
                  <a:tcPr/>
                </a:tc>
                <a:tc>
                  <a:txBody>
                    <a:bodyPr/>
                    <a:lstStyle/>
                    <a:p>
                      <a:pPr algn="ctr"/>
                      <a:r>
                        <a:rPr lang="en-US" dirty="0" smtClean="0"/>
                        <a:t>49-155</a:t>
                      </a:r>
                      <a:endParaRPr lang="en-US" dirty="0"/>
                    </a:p>
                  </a:txBody>
                  <a:tcPr/>
                </a:tc>
              </a:tr>
              <a:tr h="631228">
                <a:tc>
                  <a:txBody>
                    <a:bodyPr/>
                    <a:lstStyle/>
                    <a:p>
                      <a:pPr algn="ctr"/>
                      <a:r>
                        <a:rPr lang="en-US" dirty="0" smtClean="0"/>
                        <a:t>Secondary Mill</a:t>
                      </a:r>
                      <a:r>
                        <a:rPr lang="en-US" baseline="0" dirty="0" smtClean="0"/>
                        <a:t> Residue (sawdust, wood scraps)</a:t>
                      </a:r>
                      <a:endParaRPr lang="en-US" dirty="0"/>
                    </a:p>
                  </a:txBody>
                  <a:tcPr/>
                </a:tc>
                <a:tc>
                  <a:txBody>
                    <a:bodyPr/>
                    <a:lstStyle/>
                    <a:p>
                      <a:pPr algn="ctr"/>
                      <a:r>
                        <a:rPr lang="en-US" dirty="0" smtClean="0"/>
                        <a:t>500-1000 tons/yr</a:t>
                      </a:r>
                      <a:endParaRPr lang="en-US" dirty="0"/>
                    </a:p>
                  </a:txBody>
                  <a:tcPr/>
                </a:tc>
                <a:tc>
                  <a:txBody>
                    <a:bodyPr/>
                    <a:lstStyle/>
                    <a:p>
                      <a:pPr algn="ctr"/>
                      <a:r>
                        <a:rPr lang="en-US" dirty="0" smtClean="0"/>
                        <a:t>2 -6</a:t>
                      </a:r>
                      <a:endParaRPr lang="en-US" dirty="0"/>
                    </a:p>
                  </a:txBody>
                  <a:tcPr/>
                </a:tc>
              </a:tr>
              <a:tr h="432643">
                <a:tc>
                  <a:txBody>
                    <a:bodyPr/>
                    <a:lstStyle/>
                    <a:p>
                      <a:pPr algn="ctr"/>
                      <a:r>
                        <a:rPr lang="en-US" dirty="0" smtClean="0"/>
                        <a:t>Forest Residue</a:t>
                      </a:r>
                      <a:endParaRPr lang="en-US" dirty="0"/>
                    </a:p>
                  </a:txBody>
                  <a:tcPr/>
                </a:tc>
                <a:tc>
                  <a:txBody>
                    <a:bodyPr/>
                    <a:lstStyle/>
                    <a:p>
                      <a:pPr algn="ctr"/>
                      <a:r>
                        <a:rPr lang="en-US" dirty="0" smtClean="0"/>
                        <a:t>25-50</a:t>
                      </a:r>
                      <a:endParaRPr lang="en-US" dirty="0"/>
                    </a:p>
                  </a:txBody>
                  <a:tcPr/>
                </a:tc>
                <a:tc>
                  <a:txBody>
                    <a:bodyPr/>
                    <a:lstStyle/>
                    <a:p>
                      <a:pPr algn="ctr"/>
                      <a:r>
                        <a:rPr lang="en-US" dirty="0" smtClean="0"/>
                        <a:t>123-310</a:t>
                      </a:r>
                      <a:endParaRPr lang="en-US" dirty="0"/>
                    </a:p>
                  </a:txBody>
                  <a:tcPr/>
                </a:tc>
              </a:tr>
              <a:tr h="432643">
                <a:tc>
                  <a:txBody>
                    <a:bodyPr/>
                    <a:lstStyle/>
                    <a:p>
                      <a:pPr algn="ctr"/>
                      <a:r>
                        <a:rPr lang="en-US" dirty="0" smtClean="0"/>
                        <a:t>Crop Residue</a:t>
                      </a:r>
                      <a:endParaRPr lang="en-US" dirty="0"/>
                    </a:p>
                  </a:txBody>
                  <a:tcPr/>
                </a:tc>
                <a:tc>
                  <a:txBody>
                    <a:bodyPr/>
                    <a:lstStyle/>
                    <a:p>
                      <a:pPr algn="ctr"/>
                      <a:r>
                        <a:rPr lang="en-US" dirty="0" smtClean="0"/>
                        <a:t>20-50</a:t>
                      </a:r>
                      <a:endParaRPr lang="en-US" dirty="0"/>
                    </a:p>
                  </a:txBody>
                  <a:tcPr/>
                </a:tc>
                <a:tc>
                  <a:txBody>
                    <a:bodyPr/>
                    <a:lstStyle/>
                    <a:p>
                      <a:pPr algn="ctr"/>
                      <a:r>
                        <a:rPr lang="en-US" dirty="0" smtClean="0"/>
                        <a:t>55-235</a:t>
                      </a:r>
                      <a:endParaRPr lang="en-US" dirty="0"/>
                    </a:p>
                  </a:txBody>
                  <a:tcPr/>
                </a:tc>
              </a:tr>
              <a:tr h="432643">
                <a:tc>
                  <a:txBody>
                    <a:bodyPr/>
                    <a:lstStyle/>
                    <a:p>
                      <a:pPr algn="ctr"/>
                      <a:r>
                        <a:rPr lang="en-US" dirty="0" smtClean="0"/>
                        <a:t>Municipal Waste</a:t>
                      </a:r>
                      <a:endParaRPr lang="en-US" dirty="0"/>
                    </a:p>
                  </a:txBody>
                  <a:tcPr/>
                </a:tc>
                <a:tc>
                  <a:txBody>
                    <a:bodyPr/>
                    <a:lstStyle/>
                    <a:p>
                      <a:pPr algn="ctr"/>
                      <a:r>
                        <a:rPr lang="en-US" dirty="0" smtClean="0"/>
                        <a:t>100,000 tons/yr</a:t>
                      </a:r>
                      <a:endParaRPr lang="en-US" dirty="0"/>
                    </a:p>
                  </a:txBody>
                  <a:tcPr/>
                </a:tc>
                <a:tc>
                  <a:txBody>
                    <a:bodyPr/>
                    <a:lstStyle/>
                    <a:p>
                      <a:pPr algn="ctr"/>
                      <a:r>
                        <a:rPr lang="en-US" dirty="0" smtClean="0"/>
                        <a:t>194</a:t>
                      </a:r>
                      <a:endParaRPr lang="en-US" dirty="0"/>
                    </a:p>
                  </a:txBody>
                  <a:tcPr/>
                </a:tc>
              </a:tr>
              <a:tr h="432643">
                <a:tc>
                  <a:txBody>
                    <a:bodyPr/>
                    <a:lstStyle/>
                    <a:p>
                      <a:pPr algn="ctr"/>
                      <a:r>
                        <a:rPr lang="en-US" dirty="0" smtClean="0"/>
                        <a:t>Urban wood waste</a:t>
                      </a:r>
                      <a:endParaRPr lang="en-US" dirty="0"/>
                    </a:p>
                  </a:txBody>
                  <a:tcPr/>
                </a:tc>
                <a:tc>
                  <a:txBody>
                    <a:bodyPr/>
                    <a:lstStyle/>
                    <a:p>
                      <a:pPr algn="ctr"/>
                      <a:r>
                        <a:rPr lang="en-US" dirty="0" smtClean="0"/>
                        <a:t>10-25</a:t>
                      </a:r>
                      <a:endParaRPr lang="en-US" dirty="0"/>
                    </a:p>
                  </a:txBody>
                  <a:tcPr/>
                </a:tc>
                <a:tc>
                  <a:txBody>
                    <a:bodyPr/>
                    <a:lstStyle/>
                    <a:p>
                      <a:pPr algn="ctr"/>
                      <a:r>
                        <a:rPr lang="en-US" dirty="0" smtClean="0"/>
                        <a:t>49-155</a:t>
                      </a:r>
                      <a:endParaRPr lang="en-US" dirty="0"/>
                    </a:p>
                  </a:txBody>
                  <a:tcPr/>
                </a:tc>
              </a:tr>
              <a:tr h="901755">
                <a:tc>
                  <a:txBody>
                    <a:bodyPr/>
                    <a:lstStyle/>
                    <a:p>
                      <a:pPr algn="ctr"/>
                      <a:r>
                        <a:rPr lang="en-US" dirty="0" smtClean="0"/>
                        <a:t>Methane</a:t>
                      </a:r>
                      <a:r>
                        <a:rPr lang="en-US" baseline="0" dirty="0" smtClean="0"/>
                        <a:t> emissions from domestic water treatment </a:t>
                      </a:r>
                    </a:p>
                    <a:p>
                      <a:pPr algn="ctr"/>
                      <a:endParaRPr lang="en-US" baseline="0" dirty="0" smtClean="0"/>
                    </a:p>
                  </a:txBody>
                  <a:tcPr/>
                </a:tc>
                <a:tc>
                  <a:txBody>
                    <a:bodyPr/>
                    <a:lstStyle/>
                    <a:p>
                      <a:pPr algn="ctr"/>
                      <a:r>
                        <a:rPr lang="en-US" dirty="0" smtClean="0"/>
                        <a:t>100-250</a:t>
                      </a:r>
                      <a:endParaRPr lang="en-US" dirty="0"/>
                    </a:p>
                  </a:txBody>
                  <a:tcPr/>
                </a:tc>
                <a:tc>
                  <a:txBody>
                    <a:bodyPr/>
                    <a:lstStyle/>
                    <a:p>
                      <a:pPr algn="ctr"/>
                      <a:r>
                        <a:rPr lang="en-US" dirty="0" smtClean="0"/>
                        <a:t>16-40</a:t>
                      </a:r>
                      <a:endParaRPr lang="en-US" dirty="0"/>
                    </a:p>
                  </a:txBody>
                  <a:tcPr/>
                </a:tc>
              </a:tr>
            </a:tbl>
          </a:graphicData>
        </a:graphic>
      </p:graphicFrame>
    </p:spTree>
    <p:extLst>
      <p:ext uri="{BB962C8B-B14F-4D97-AF65-F5344CB8AC3E}">
        <p14:creationId xmlns:p14="http://schemas.microsoft.com/office/powerpoint/2010/main" val="4136843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362200" y="2514600"/>
            <a:ext cx="42672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7500">
                <a:solidFill>
                  <a:srgbClr val="00B050"/>
                </a:solidFill>
              </a:rPr>
              <a:t>BIOMASS</a:t>
            </a:r>
          </a:p>
        </p:txBody>
      </p:sp>
    </p:spTree>
    <p:extLst>
      <p:ext uri="{BB962C8B-B14F-4D97-AF65-F5344CB8AC3E}">
        <p14:creationId xmlns:p14="http://schemas.microsoft.com/office/powerpoint/2010/main" val="683150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91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Show Stoppers</a:t>
            </a:r>
            <a:endParaRPr lang="en-US" dirty="0"/>
          </a:p>
        </p:txBody>
      </p:sp>
      <p:sp>
        <p:nvSpPr>
          <p:cNvPr id="16386" name="Content Placeholder 2"/>
          <p:cNvSpPr>
            <a:spLocks noGrp="1"/>
          </p:cNvSpPr>
          <p:nvPr>
            <p:ph idx="1"/>
          </p:nvPr>
        </p:nvSpPr>
        <p:spPr>
          <a:xfrm>
            <a:off x="381000" y="1219200"/>
            <a:ext cx="8229600" cy="4525963"/>
          </a:xfrm>
        </p:spPr>
        <p:txBody>
          <a:bodyPr/>
          <a:lstStyle/>
          <a:p>
            <a:r>
              <a:rPr lang="en-US" dirty="0" smtClean="0"/>
              <a:t>Sustainability</a:t>
            </a:r>
          </a:p>
          <a:p>
            <a:r>
              <a:rPr lang="en-US" dirty="0" smtClean="0"/>
              <a:t>Environmental impact of biomass transport</a:t>
            </a:r>
          </a:p>
          <a:p>
            <a:r>
              <a:rPr lang="en-US" dirty="0" smtClean="0"/>
              <a:t>Economics</a:t>
            </a:r>
          </a:p>
          <a:p>
            <a:pPr lvl="1"/>
            <a:r>
              <a:rPr lang="en-US" dirty="0" smtClean="0"/>
              <a:t>Capital Cost</a:t>
            </a:r>
          </a:p>
          <a:p>
            <a:pPr lvl="1"/>
            <a:r>
              <a:rPr lang="en-US" dirty="0" smtClean="0"/>
              <a:t>Cost of fuel/transportation</a:t>
            </a:r>
          </a:p>
          <a:p>
            <a:pPr lvl="1"/>
            <a:r>
              <a:rPr lang="en-US" dirty="0" smtClean="0"/>
              <a:t>Price of electricity	</a:t>
            </a:r>
          </a:p>
          <a:p>
            <a:pPr lvl="2"/>
            <a:r>
              <a:rPr lang="en-US" dirty="0" smtClean="0"/>
              <a:t>≤10¢/kWh</a:t>
            </a:r>
          </a:p>
          <a:p>
            <a:pPr lvl="2"/>
            <a:r>
              <a:rPr lang="en-US" dirty="0" smtClean="0"/>
              <a:t>For comparison with </a:t>
            </a:r>
            <a:r>
              <a:rPr lang="en-US" dirty="0" err="1" smtClean="0"/>
              <a:t>levelized</a:t>
            </a:r>
            <a:r>
              <a:rPr lang="en-US" dirty="0" smtClean="0"/>
              <a:t> cost of generating electricity</a:t>
            </a:r>
          </a:p>
          <a:p>
            <a:r>
              <a:rPr lang="en-US" dirty="0" smtClean="0"/>
              <a:t>Permits/Regulations</a:t>
            </a:r>
          </a:p>
        </p:txBody>
      </p:sp>
    </p:spTree>
    <p:extLst>
      <p:ext uri="{BB962C8B-B14F-4D97-AF65-F5344CB8AC3E}">
        <p14:creationId xmlns:p14="http://schemas.microsoft.com/office/powerpoint/2010/main" val="3236688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2133600"/>
          </a:xfrm>
        </p:spPr>
        <p:txBody>
          <a:bodyPr>
            <a:noAutofit/>
          </a:bodyPr>
          <a:lstStyle/>
          <a:p>
            <a:pPr marL="393192" lvl="1" indent="0">
              <a:buNone/>
            </a:pPr>
            <a:r>
              <a:rPr lang="en-US" sz="5000" b="1" dirty="0" smtClean="0"/>
              <a:t>	DESIGN &amp;</a:t>
            </a:r>
          </a:p>
          <a:p>
            <a:pPr marL="393192" lvl="1" indent="0">
              <a:buNone/>
            </a:pPr>
            <a:r>
              <a:rPr lang="en-US" sz="5000" b="1" dirty="0" smtClean="0"/>
              <a:t> ECONOMICS </a:t>
            </a:r>
            <a:endParaRPr lang="en-US" sz="5000" b="1" dirty="0"/>
          </a:p>
        </p:txBody>
      </p:sp>
    </p:spTree>
    <p:extLst>
      <p:ext uri="{BB962C8B-B14F-4D97-AF65-F5344CB8AC3E}">
        <p14:creationId xmlns:p14="http://schemas.microsoft.com/office/powerpoint/2010/main" val="109299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Problem Statement </a:t>
            </a:r>
            <a:endParaRPr lang="en-US" dirty="0"/>
          </a:p>
        </p:txBody>
      </p:sp>
      <p:sp>
        <p:nvSpPr>
          <p:cNvPr id="3" name="Content Placeholder 2"/>
          <p:cNvSpPr>
            <a:spLocks noGrp="1"/>
          </p:cNvSpPr>
          <p:nvPr>
            <p:ph type="subTitle" idx="1"/>
          </p:nvPr>
        </p:nvSpPr>
        <p:spPr/>
        <p:txBody>
          <a:bodyPr>
            <a:normAutofit fontScale="92500" lnSpcReduction="20000"/>
          </a:bodyPr>
          <a:lstStyle/>
          <a:p>
            <a:r>
              <a:rPr lang="en-US" i="1" dirty="0"/>
              <a:t>A comparison of biomass and wind energy as potential alternative source of electricity for Penn State University Park, and the techno-economic feasibility analysis of the chosen option for implementation on the campus. </a:t>
            </a:r>
            <a:endParaRPr lang="en-US" dirty="0"/>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2"/>
                </a:solidFill>
              </a:rPr>
              <a:t>Fuel Requirements</a:t>
            </a:r>
            <a:endParaRPr lang="en-US" dirty="0">
              <a:solidFill>
                <a:schemeClr val="accent2"/>
              </a:solidFill>
            </a:endParaRPr>
          </a:p>
        </p:txBody>
      </p:sp>
      <p:sp>
        <p:nvSpPr>
          <p:cNvPr id="2" name="Content Placeholder 1"/>
          <p:cNvSpPr>
            <a:spLocks noGrp="1"/>
          </p:cNvSpPr>
          <p:nvPr>
            <p:ph idx="1"/>
          </p:nvPr>
        </p:nvSpPr>
        <p:spPr/>
        <p:txBody>
          <a:bodyPr/>
          <a:lstStyle/>
          <a:p>
            <a:r>
              <a:rPr lang="en-US" dirty="0" smtClean="0"/>
              <a:t>10MW capacity, 85% Capacity Factor. </a:t>
            </a:r>
          </a:p>
          <a:p>
            <a:r>
              <a:rPr lang="en-US" dirty="0" smtClean="0"/>
              <a:t>Assumed 40% efficiency</a:t>
            </a:r>
          </a:p>
          <a:p>
            <a:r>
              <a:rPr lang="en-US" dirty="0" smtClean="0"/>
              <a:t>Calculated 50000 tons/year. </a:t>
            </a:r>
            <a:endParaRPr lang="en-US" dirty="0"/>
          </a:p>
        </p:txBody>
      </p:sp>
    </p:spTree>
    <p:extLst>
      <p:ext uri="{BB962C8B-B14F-4D97-AF65-F5344CB8AC3E}">
        <p14:creationId xmlns:p14="http://schemas.microsoft.com/office/powerpoint/2010/main" val="741223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solidFill>
                  <a:schemeClr val="accent2"/>
                </a:solidFill>
              </a:rPr>
              <a:t>Procurement</a:t>
            </a:r>
            <a:endParaRPr lang="en-US" dirty="0">
              <a:solidFill>
                <a:schemeClr val="accent2"/>
              </a:solidFill>
            </a:endParaRPr>
          </a:p>
        </p:txBody>
      </p:sp>
      <p:sp>
        <p:nvSpPr>
          <p:cNvPr id="2" name="Content Placeholder 1"/>
          <p:cNvSpPr>
            <a:spLocks noGrp="1"/>
          </p:cNvSpPr>
          <p:nvPr>
            <p:ph idx="1"/>
          </p:nvPr>
        </p:nvSpPr>
        <p:spPr/>
        <p:txBody>
          <a:bodyPr/>
          <a:lstStyle/>
          <a:p>
            <a:r>
              <a:rPr lang="en-US" dirty="0" smtClean="0"/>
              <a:t>Wood pellets acquired within 50 miles of state college preferred. </a:t>
            </a:r>
          </a:p>
          <a:p>
            <a:r>
              <a:rPr lang="en-US" dirty="0" smtClean="0"/>
              <a:t>Energex American Inc. Mifflintown, PA </a:t>
            </a:r>
          </a:p>
          <a:p>
            <a:pPr lvl="1"/>
            <a:r>
              <a:rPr lang="en-US" dirty="0" smtClean="0"/>
              <a:t>120,000 tons per year</a:t>
            </a:r>
          </a:p>
          <a:p>
            <a:pPr lvl="1"/>
            <a:r>
              <a:rPr lang="en-US" dirty="0" smtClean="0"/>
              <a:t>45 miles from SC</a:t>
            </a:r>
          </a:p>
          <a:p>
            <a:pPr lvl="1"/>
            <a:r>
              <a:rPr lang="en-US" dirty="0" smtClean="0"/>
              <a:t>Price/Availability </a:t>
            </a:r>
          </a:p>
          <a:p>
            <a:pPr marL="109537" indent="0">
              <a:buNone/>
            </a:pPr>
            <a:endParaRPr lang="en-US" dirty="0" smtClean="0"/>
          </a:p>
          <a:p>
            <a:pPr lvl="1"/>
            <a:endParaRPr lang="en-US" dirty="0"/>
          </a:p>
        </p:txBody>
      </p:sp>
    </p:spTree>
    <p:extLst>
      <p:ext uri="{BB962C8B-B14F-4D97-AF65-F5344CB8AC3E}">
        <p14:creationId xmlns:p14="http://schemas.microsoft.com/office/powerpoint/2010/main" val="1325092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Location, Supply, and Handling</a:t>
            </a:r>
            <a:endParaRPr lang="en-US" dirty="0"/>
          </a:p>
        </p:txBody>
      </p:sp>
      <p:sp>
        <p:nvSpPr>
          <p:cNvPr id="2" name="Content Placeholder 1"/>
          <p:cNvSpPr>
            <a:spLocks noGrp="1"/>
          </p:cNvSpPr>
          <p:nvPr>
            <p:ph idx="1"/>
          </p:nvPr>
        </p:nvSpPr>
        <p:spPr/>
        <p:txBody>
          <a:bodyPr/>
          <a:lstStyle/>
          <a:p>
            <a:r>
              <a:rPr lang="en-US" dirty="0" smtClean="0"/>
              <a:t>Location</a:t>
            </a:r>
          </a:p>
          <a:p>
            <a:pPr lvl="1"/>
            <a:r>
              <a:rPr lang="en-US" dirty="0" smtClean="0"/>
              <a:t>Locate plant next to existing generating plant</a:t>
            </a:r>
          </a:p>
          <a:p>
            <a:pPr lvl="1"/>
            <a:r>
              <a:rPr lang="en-US" dirty="0" smtClean="0"/>
              <a:t>Share electrical substation</a:t>
            </a:r>
          </a:p>
          <a:p>
            <a:r>
              <a:rPr lang="en-US" dirty="0" smtClean="0"/>
              <a:t>Supply</a:t>
            </a:r>
          </a:p>
          <a:p>
            <a:pPr lvl="1"/>
            <a:r>
              <a:rPr lang="en-US" dirty="0" smtClean="0"/>
              <a:t>Energex (&lt;50 miles from SC)</a:t>
            </a:r>
          </a:p>
          <a:p>
            <a:pPr lvl="1"/>
            <a:r>
              <a:rPr lang="en-US" dirty="0" smtClean="0"/>
              <a:t>Biomass delivered at $150/short ton</a:t>
            </a:r>
          </a:p>
          <a:p>
            <a:r>
              <a:rPr lang="en-US" dirty="0" smtClean="0"/>
              <a:t>Handling </a:t>
            </a:r>
          </a:p>
          <a:p>
            <a:pPr lvl="1"/>
            <a:r>
              <a:rPr lang="en-US" dirty="0" smtClean="0"/>
              <a:t>Wood storage designed to hold 3-week supply of biomass. </a:t>
            </a:r>
          </a:p>
          <a:p>
            <a:pPr lvl="1"/>
            <a:r>
              <a:rPr lang="en-US" dirty="0" smtClean="0"/>
              <a:t>Biomass drying is unnecessary; pellets have 5 percent moisture content</a:t>
            </a:r>
            <a:endParaRPr lang="en-US" dirty="0"/>
          </a:p>
        </p:txBody>
      </p:sp>
    </p:spTree>
    <p:extLst>
      <p:ext uri="{BB962C8B-B14F-4D97-AF65-F5344CB8AC3E}">
        <p14:creationId xmlns:p14="http://schemas.microsoft.com/office/powerpoint/2010/main" val="1956688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30480" y="0"/>
            <a:ext cx="42482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4"/>
          </p:nvPr>
        </p:nvSpPr>
        <p:spPr>
          <a:xfrm>
            <a:off x="4114800" y="0"/>
            <a:ext cx="5029199" cy="6858000"/>
          </a:xfrm>
        </p:spPr>
        <p:txBody>
          <a:bodyPr/>
          <a:lstStyle/>
          <a:p>
            <a:r>
              <a:rPr lang="en-US" dirty="0" smtClean="0"/>
              <a:t>Circulating Fluidized Bed Gasifier. </a:t>
            </a:r>
          </a:p>
          <a:p>
            <a:r>
              <a:rPr lang="en-US" dirty="0" smtClean="0"/>
              <a:t>Dimensions</a:t>
            </a:r>
          </a:p>
          <a:p>
            <a:pPr lvl="1"/>
            <a:r>
              <a:rPr lang="en-US" dirty="0" smtClean="0"/>
              <a:t>Height: 14.8 m</a:t>
            </a:r>
          </a:p>
          <a:p>
            <a:pPr lvl="1"/>
            <a:r>
              <a:rPr lang="en-US" dirty="0" smtClean="0"/>
              <a:t>Diameter: 2.07 m</a:t>
            </a:r>
          </a:p>
          <a:p>
            <a:r>
              <a:rPr lang="en-US" dirty="0" smtClean="0"/>
              <a:t>Primary Oxidant</a:t>
            </a:r>
          </a:p>
          <a:p>
            <a:pPr lvl="1"/>
            <a:r>
              <a:rPr lang="en-US" dirty="0" smtClean="0"/>
              <a:t>Oxygen</a:t>
            </a:r>
          </a:p>
          <a:p>
            <a:r>
              <a:rPr lang="en-US" dirty="0" smtClean="0"/>
              <a:t>Secondary Oxidant</a:t>
            </a:r>
          </a:p>
          <a:p>
            <a:pPr lvl="1"/>
            <a:r>
              <a:rPr lang="en-US" dirty="0" smtClean="0"/>
              <a:t>Air</a:t>
            </a:r>
          </a:p>
          <a:p>
            <a:pPr lvl="1"/>
            <a:r>
              <a:rPr lang="en-US" dirty="0" smtClean="0"/>
              <a:t>To increase the temperature in gasifier</a:t>
            </a:r>
          </a:p>
          <a:p>
            <a:r>
              <a:rPr lang="en-US" dirty="0" smtClean="0"/>
              <a:t>Conditions</a:t>
            </a:r>
          </a:p>
          <a:p>
            <a:pPr lvl="1"/>
            <a:r>
              <a:rPr lang="en-US" dirty="0" smtClean="0"/>
              <a:t>1000</a:t>
            </a:r>
            <a:r>
              <a:rPr lang="en-US" baseline="30000" dirty="0" smtClean="0"/>
              <a:t>0</a:t>
            </a:r>
            <a:r>
              <a:rPr lang="en-US" dirty="0" smtClean="0"/>
              <a:t>C</a:t>
            </a:r>
          </a:p>
          <a:p>
            <a:pPr lvl="1"/>
            <a:r>
              <a:rPr lang="en-US" dirty="0" smtClean="0"/>
              <a:t>18 bar</a:t>
            </a:r>
          </a:p>
          <a:p>
            <a:r>
              <a:rPr lang="en-US" dirty="0" smtClean="0"/>
              <a:t>Circulating and Stationary Material </a:t>
            </a:r>
          </a:p>
          <a:p>
            <a:pPr lvl="1"/>
            <a:r>
              <a:rPr lang="en-US" dirty="0" smtClean="0"/>
              <a:t>Silica sand</a:t>
            </a:r>
          </a:p>
          <a:p>
            <a:pPr lvl="1"/>
            <a:r>
              <a:rPr lang="en-US" dirty="0" smtClean="0"/>
              <a:t>20-30 wt. % calcinated dolomite</a:t>
            </a:r>
          </a:p>
          <a:p>
            <a:pPr lvl="1"/>
            <a:endParaRPr lang="en-US" dirty="0" smtClean="0"/>
          </a:p>
        </p:txBody>
      </p:sp>
    </p:spTree>
    <p:extLst>
      <p:ext uri="{BB962C8B-B14F-4D97-AF65-F5344CB8AC3E}">
        <p14:creationId xmlns:p14="http://schemas.microsoft.com/office/powerpoint/2010/main" val="1835703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Air Separator</a:t>
            </a:r>
            <a:endParaRPr lang="en-US" dirty="0"/>
          </a:p>
        </p:txBody>
      </p:sp>
      <p:sp>
        <p:nvSpPr>
          <p:cNvPr id="8" name="Content Placeholder 7"/>
          <p:cNvSpPr>
            <a:spLocks noGrp="1"/>
          </p:cNvSpPr>
          <p:nvPr>
            <p:ph idx="1"/>
          </p:nvPr>
        </p:nvSpPr>
        <p:spPr/>
        <p:txBody>
          <a:bodyPr/>
          <a:lstStyle/>
          <a:p>
            <a:r>
              <a:rPr lang="en-US" dirty="0" smtClean="0"/>
              <a:t>Using oxygen prevents the dilution of fuel gas with nitrogen</a:t>
            </a:r>
          </a:p>
          <a:p>
            <a:r>
              <a:rPr lang="en-US" dirty="0" smtClean="0"/>
              <a:t>Reduces formation of </a:t>
            </a:r>
            <a:r>
              <a:rPr lang="en-US" dirty="0" err="1" smtClean="0"/>
              <a:t>NOx</a:t>
            </a:r>
            <a:endParaRPr lang="en-US" dirty="0" smtClean="0"/>
          </a:p>
          <a:p>
            <a:r>
              <a:rPr lang="en-US" dirty="0" smtClean="0"/>
              <a:t>Produces Medium heating value gas rather than low heating value</a:t>
            </a:r>
          </a:p>
          <a:p>
            <a:endParaRPr lang="en-US" dirty="0"/>
          </a:p>
        </p:txBody>
      </p:sp>
    </p:spTree>
    <p:extLst>
      <p:ext uri="{BB962C8B-B14F-4D97-AF65-F5344CB8AC3E}">
        <p14:creationId xmlns:p14="http://schemas.microsoft.com/office/powerpoint/2010/main" val="372443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Gas Clean-up  </a:t>
            </a:r>
            <a:endParaRPr lang="en-US" dirty="0"/>
          </a:p>
        </p:txBody>
      </p:sp>
      <p:sp>
        <p:nvSpPr>
          <p:cNvPr id="2" name="Content Placeholder 1"/>
          <p:cNvSpPr>
            <a:spLocks noGrp="1"/>
          </p:cNvSpPr>
          <p:nvPr>
            <p:ph sz="half" idx="2"/>
          </p:nvPr>
        </p:nvSpPr>
        <p:spPr>
          <a:xfrm>
            <a:off x="0" y="1295401"/>
            <a:ext cx="4040188" cy="4800599"/>
          </a:xfrm>
        </p:spPr>
        <p:txBody>
          <a:bodyPr>
            <a:normAutofit/>
          </a:bodyPr>
          <a:lstStyle/>
          <a:p>
            <a:r>
              <a:rPr lang="en-US" dirty="0" smtClean="0"/>
              <a:t>Gas Cooling</a:t>
            </a:r>
          </a:p>
          <a:p>
            <a:pPr lvl="1"/>
            <a:r>
              <a:rPr lang="en-US" dirty="0" smtClean="0"/>
              <a:t>Direct Injection of water to reduce gas temperature to 500C and condense alkali species. </a:t>
            </a:r>
          </a:p>
          <a:p>
            <a:pPr lvl="1"/>
            <a:r>
              <a:rPr lang="en-US" dirty="0" smtClean="0"/>
              <a:t>Dilutes fuel gas but simplest and least expensive method.</a:t>
            </a:r>
          </a:p>
          <a:p>
            <a:pPr lvl="1"/>
            <a:r>
              <a:rPr lang="en-US" dirty="0" smtClean="0"/>
              <a:t>Reduces </a:t>
            </a:r>
            <a:r>
              <a:rPr lang="en-US" dirty="0" err="1" smtClean="0"/>
              <a:t>NOx</a:t>
            </a:r>
            <a:r>
              <a:rPr lang="en-US" dirty="0" smtClean="0"/>
              <a:t> formation in combustor</a:t>
            </a:r>
          </a:p>
          <a:p>
            <a:r>
              <a:rPr lang="en-US" dirty="0" smtClean="0"/>
              <a:t>Hot Candle Filter </a:t>
            </a:r>
          </a:p>
          <a:p>
            <a:pPr lvl="1"/>
            <a:r>
              <a:rPr lang="en-US" dirty="0" smtClean="0"/>
              <a:t>Removes particulates </a:t>
            </a:r>
          </a:p>
          <a:p>
            <a:pPr lvl="1"/>
            <a:r>
              <a:rPr lang="en-US" dirty="0" smtClean="0"/>
              <a:t>Deposits solids on the side of the candle.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035" y="1295401"/>
            <a:ext cx="488136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3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t>
            </a:r>
            <a:r>
              <a:rPr lang="en-US" baseline="-25000" dirty="0" smtClean="0"/>
              <a:t>2</a:t>
            </a:r>
            <a:r>
              <a:rPr lang="en-US" dirty="0" smtClean="0"/>
              <a:t> Capture</a:t>
            </a:r>
            <a:endParaRPr lang="en-US" dirty="0"/>
          </a:p>
        </p:txBody>
      </p:sp>
      <p:sp>
        <p:nvSpPr>
          <p:cNvPr id="2" name="Content Placeholder 1"/>
          <p:cNvSpPr>
            <a:spLocks noGrp="1"/>
          </p:cNvSpPr>
          <p:nvPr>
            <p:ph idx="1"/>
          </p:nvPr>
        </p:nvSpPr>
        <p:spPr/>
        <p:txBody>
          <a:bodyPr>
            <a:noAutofit/>
          </a:bodyPr>
          <a:lstStyle/>
          <a:p>
            <a:r>
              <a:rPr lang="en-US" sz="3000" dirty="0" smtClean="0"/>
              <a:t>Separation of CO</a:t>
            </a:r>
            <a:r>
              <a:rPr lang="en-US" sz="3000" baseline="-25000" dirty="0" smtClean="0"/>
              <a:t>2</a:t>
            </a:r>
            <a:r>
              <a:rPr lang="en-US" sz="3000" dirty="0" smtClean="0"/>
              <a:t> from fuel gas</a:t>
            </a:r>
          </a:p>
          <a:p>
            <a:r>
              <a:rPr lang="en-US" sz="3000" dirty="0" smtClean="0"/>
              <a:t>Impact on System Performance</a:t>
            </a:r>
          </a:p>
          <a:p>
            <a:pPr lvl="1"/>
            <a:r>
              <a:rPr lang="en-US" sz="3000" dirty="0"/>
              <a:t>Avoided CO</a:t>
            </a:r>
            <a:r>
              <a:rPr lang="en-US" sz="3000" baseline="-25000" dirty="0"/>
              <a:t>2</a:t>
            </a:r>
            <a:r>
              <a:rPr lang="en-US" sz="3000" dirty="0"/>
              <a:t> in the atmosphere: </a:t>
            </a:r>
            <a:r>
              <a:rPr lang="en-US" sz="3000" dirty="0" smtClean="0"/>
              <a:t>0.14Kg/</a:t>
            </a:r>
            <a:r>
              <a:rPr lang="en-US" sz="3000" dirty="0" err="1" smtClean="0"/>
              <a:t>KwH</a:t>
            </a:r>
            <a:r>
              <a:rPr lang="en-US" sz="3000" dirty="0" smtClean="0"/>
              <a:t> (10424Kg)</a:t>
            </a:r>
          </a:p>
          <a:p>
            <a:pPr lvl="1"/>
            <a:r>
              <a:rPr lang="en-US" sz="3000" dirty="0" smtClean="0"/>
              <a:t>Decreases efficiency by six percent</a:t>
            </a:r>
          </a:p>
          <a:p>
            <a:pPr lvl="1"/>
            <a:r>
              <a:rPr lang="en-US" sz="3000" dirty="0" smtClean="0"/>
              <a:t>Increases capital cost by 38%</a:t>
            </a:r>
          </a:p>
          <a:p>
            <a:pPr lvl="1"/>
            <a:r>
              <a:rPr lang="en-US" sz="3000" dirty="0" smtClean="0"/>
              <a:t>Increases O&amp;M cost by 31%</a:t>
            </a:r>
          </a:p>
        </p:txBody>
      </p:sp>
    </p:spTree>
    <p:extLst>
      <p:ext uri="{BB962C8B-B14F-4D97-AF65-F5344CB8AC3E}">
        <p14:creationId xmlns:p14="http://schemas.microsoft.com/office/powerpoint/2010/main" val="76196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Water Supply</a:t>
            </a:r>
            <a:endParaRPr lang="en-US" dirty="0"/>
          </a:p>
        </p:txBody>
      </p:sp>
      <p:sp>
        <p:nvSpPr>
          <p:cNvPr id="2" name="Content Placeholder 1"/>
          <p:cNvSpPr>
            <a:spLocks noGrp="1"/>
          </p:cNvSpPr>
          <p:nvPr>
            <p:ph idx="1"/>
          </p:nvPr>
        </p:nvSpPr>
        <p:spPr/>
        <p:txBody>
          <a:bodyPr/>
          <a:lstStyle/>
          <a:p>
            <a:r>
              <a:rPr lang="en-US" dirty="0" smtClean="0"/>
              <a:t>Like PSU steam plant, use borough water as well as campus water. </a:t>
            </a:r>
          </a:p>
          <a:p>
            <a:r>
              <a:rPr lang="en-US" dirty="0" smtClean="0"/>
              <a:t>Water Treatment	</a:t>
            </a:r>
            <a:endParaRPr lang="en-US" dirty="0"/>
          </a:p>
          <a:p>
            <a:pPr lvl="1"/>
            <a:r>
              <a:rPr lang="en-US" dirty="0" smtClean="0"/>
              <a:t>Water contains 550 ppm TDS and 350 ppm hardness</a:t>
            </a:r>
          </a:p>
          <a:p>
            <a:pPr lvl="1"/>
            <a:r>
              <a:rPr lang="en-US" dirty="0" smtClean="0"/>
              <a:t>Softened to remove Ca</a:t>
            </a:r>
            <a:r>
              <a:rPr lang="en-US" dirty="0"/>
              <a:t> </a:t>
            </a:r>
            <a:r>
              <a:rPr lang="en-US" dirty="0" smtClean="0"/>
              <a:t>&amp; Mg; Demineralized</a:t>
            </a:r>
          </a:p>
          <a:p>
            <a:r>
              <a:rPr lang="en-US" dirty="0" smtClean="0"/>
              <a:t>IGCC uses approximately 360-540 gallons/</a:t>
            </a:r>
            <a:r>
              <a:rPr lang="en-US" dirty="0" err="1" smtClean="0"/>
              <a:t>MwH</a:t>
            </a:r>
            <a:endParaRPr lang="en-US" dirty="0" smtClean="0"/>
          </a:p>
          <a:p>
            <a:r>
              <a:rPr lang="en-US" dirty="0" smtClean="0"/>
              <a:t>~27-40 million gallons/year</a:t>
            </a:r>
          </a:p>
        </p:txBody>
      </p:sp>
    </p:spTree>
    <p:extLst>
      <p:ext uri="{BB962C8B-B14F-4D97-AF65-F5344CB8AC3E}">
        <p14:creationId xmlns:p14="http://schemas.microsoft.com/office/powerpoint/2010/main" val="1249734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Considerations</a:t>
            </a:r>
            <a:endParaRPr lang="en-US" dirty="0"/>
          </a:p>
        </p:txBody>
      </p:sp>
      <p:sp>
        <p:nvSpPr>
          <p:cNvPr id="2" name="Content Placeholder 1"/>
          <p:cNvSpPr>
            <a:spLocks noGrp="1"/>
          </p:cNvSpPr>
          <p:nvPr>
            <p:ph idx="1"/>
          </p:nvPr>
        </p:nvSpPr>
        <p:spPr/>
        <p:txBody>
          <a:bodyPr/>
          <a:lstStyle/>
          <a:p>
            <a:r>
              <a:rPr lang="en-US" dirty="0" smtClean="0"/>
              <a:t>Waste management</a:t>
            </a:r>
          </a:p>
          <a:p>
            <a:r>
              <a:rPr lang="en-US" dirty="0" smtClean="0"/>
              <a:t>Environmental </a:t>
            </a:r>
          </a:p>
          <a:p>
            <a:r>
              <a:rPr lang="en-US" dirty="0" smtClean="0"/>
              <a:t>Energy Balance</a:t>
            </a:r>
          </a:p>
          <a:p>
            <a:r>
              <a:rPr lang="en-US" dirty="0" smtClean="0"/>
              <a:t>Economics</a:t>
            </a:r>
          </a:p>
          <a:p>
            <a:endParaRPr lang="en-US" dirty="0" smtClean="0"/>
          </a:p>
          <a:p>
            <a:endParaRPr lang="en-US" dirty="0"/>
          </a:p>
        </p:txBody>
      </p:sp>
    </p:spTree>
    <p:extLst>
      <p:ext uri="{BB962C8B-B14F-4D97-AF65-F5344CB8AC3E}">
        <p14:creationId xmlns:p14="http://schemas.microsoft.com/office/powerpoint/2010/main" val="1447901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Financial Model for Feasibility study</a:t>
            </a:r>
            <a:endParaRPr lang="en-US" dirty="0"/>
          </a:p>
        </p:txBody>
      </p:sp>
      <p:sp>
        <p:nvSpPr>
          <p:cNvPr id="7171" name="Rectangle 3"/>
          <p:cNvSpPr>
            <a:spLocks noGrp="1" noChangeArrowheads="1"/>
          </p:cNvSpPr>
          <p:nvPr>
            <p:ph sz="half" idx="2"/>
          </p:nvPr>
        </p:nvSpPr>
        <p:spPr/>
        <p:txBody>
          <a:bodyPr>
            <a:normAutofit fontScale="92500" lnSpcReduction="10000"/>
          </a:bodyPr>
          <a:lstStyle/>
          <a:p>
            <a:pPr marL="660400" indent="-660400">
              <a:lnSpc>
                <a:spcPct val="80000"/>
              </a:lnSpc>
            </a:pPr>
            <a:r>
              <a:rPr lang="en-US" sz="2400" dirty="0" smtClean="0"/>
              <a:t>Startup </a:t>
            </a:r>
            <a:r>
              <a:rPr lang="en-US" sz="2400" dirty="0"/>
              <a:t>Costs</a:t>
            </a:r>
          </a:p>
          <a:p>
            <a:pPr marL="1035050" lvl="1" indent="-577850">
              <a:lnSpc>
                <a:spcPct val="80000"/>
              </a:lnSpc>
            </a:pPr>
            <a:r>
              <a:rPr lang="en-US" sz="2000" dirty="0"/>
              <a:t>Financing Costs</a:t>
            </a:r>
          </a:p>
          <a:p>
            <a:pPr marL="1035050" lvl="1" indent="-577850">
              <a:lnSpc>
                <a:spcPct val="80000"/>
              </a:lnSpc>
            </a:pPr>
            <a:r>
              <a:rPr lang="en-US" sz="2000" dirty="0"/>
              <a:t>Permits and Construction</a:t>
            </a:r>
          </a:p>
          <a:p>
            <a:pPr marL="1035050" lvl="1" indent="-577850">
              <a:lnSpc>
                <a:spcPct val="80000"/>
              </a:lnSpc>
            </a:pPr>
            <a:r>
              <a:rPr lang="en-US" sz="1800" dirty="0"/>
              <a:t>Physical</a:t>
            </a:r>
            <a:r>
              <a:rPr lang="en-US" sz="2000" dirty="0"/>
              <a:t> Plant and Equipment</a:t>
            </a:r>
          </a:p>
          <a:p>
            <a:pPr marL="1035050" lvl="1" indent="-577850">
              <a:lnSpc>
                <a:spcPct val="80000"/>
              </a:lnSpc>
            </a:pPr>
            <a:r>
              <a:rPr lang="en-US" sz="2000" dirty="0"/>
              <a:t>Management</a:t>
            </a:r>
          </a:p>
          <a:p>
            <a:pPr marL="660400" indent="-660400">
              <a:lnSpc>
                <a:spcPct val="80000"/>
              </a:lnSpc>
            </a:pPr>
            <a:r>
              <a:rPr lang="en-US" sz="2400" dirty="0" smtClean="0"/>
              <a:t>Operating </a:t>
            </a:r>
            <a:r>
              <a:rPr lang="en-US" sz="2400" dirty="0"/>
              <a:t>Costs</a:t>
            </a:r>
          </a:p>
          <a:p>
            <a:pPr marL="1035050" lvl="1" indent="-577850">
              <a:lnSpc>
                <a:spcPct val="80000"/>
              </a:lnSpc>
            </a:pPr>
            <a:r>
              <a:rPr lang="en-US" sz="2000" dirty="0"/>
              <a:t>Fuel, water, other consumables</a:t>
            </a:r>
          </a:p>
          <a:p>
            <a:pPr marL="1035050" lvl="1" indent="-577850">
              <a:lnSpc>
                <a:spcPct val="80000"/>
              </a:lnSpc>
            </a:pPr>
            <a:r>
              <a:rPr lang="en-US" sz="2000" dirty="0"/>
              <a:t>Ash disposal</a:t>
            </a:r>
          </a:p>
          <a:p>
            <a:pPr marL="1035050" lvl="1" indent="-577850">
              <a:lnSpc>
                <a:spcPct val="80000"/>
              </a:lnSpc>
            </a:pPr>
            <a:r>
              <a:rPr lang="en-US" sz="2000" dirty="0"/>
              <a:t>Equipment maintenance</a:t>
            </a:r>
          </a:p>
          <a:p>
            <a:pPr marL="1035050" lvl="1" indent="-577850">
              <a:lnSpc>
                <a:spcPct val="80000"/>
              </a:lnSpc>
            </a:pPr>
            <a:r>
              <a:rPr lang="en-US" sz="2000" dirty="0"/>
              <a:t>Payroll</a:t>
            </a:r>
          </a:p>
          <a:p>
            <a:pPr marL="1035050" lvl="1" indent="-577850">
              <a:lnSpc>
                <a:spcPct val="80000"/>
              </a:lnSpc>
            </a:pPr>
            <a:r>
              <a:rPr lang="en-US" sz="2000" dirty="0"/>
              <a:t>Taxes and </a:t>
            </a:r>
            <a:r>
              <a:rPr lang="en-US" sz="2000" dirty="0" smtClean="0"/>
              <a:t>Insurance</a:t>
            </a:r>
          </a:p>
          <a:p>
            <a:pPr marL="57150" indent="0">
              <a:lnSpc>
                <a:spcPct val="80000"/>
              </a:lnSpc>
              <a:buNone/>
            </a:pPr>
            <a:endParaRPr lang="en-US" sz="2400" dirty="0"/>
          </a:p>
        </p:txBody>
      </p:sp>
      <p:sp>
        <p:nvSpPr>
          <p:cNvPr id="9" name="Content Placeholder 8"/>
          <p:cNvSpPr>
            <a:spLocks noGrp="1"/>
          </p:cNvSpPr>
          <p:nvPr>
            <p:ph sz="quarter" idx="4"/>
          </p:nvPr>
        </p:nvSpPr>
        <p:spPr/>
        <p:txBody>
          <a:bodyPr/>
          <a:lstStyle/>
          <a:p>
            <a:r>
              <a:rPr lang="en-US" dirty="0"/>
              <a:t>Financial Events</a:t>
            </a:r>
          </a:p>
          <a:p>
            <a:pPr lvl="1"/>
            <a:r>
              <a:rPr lang="en-US" dirty="0"/>
              <a:t> Changes in fuel supply cost</a:t>
            </a:r>
          </a:p>
          <a:p>
            <a:pPr lvl="1"/>
            <a:r>
              <a:rPr lang="en-US" dirty="0"/>
              <a:t> Changes in power contract</a:t>
            </a:r>
          </a:p>
          <a:p>
            <a:pPr lvl="1"/>
            <a:r>
              <a:rPr lang="en-US" dirty="0"/>
              <a:t> Refinancing</a:t>
            </a:r>
          </a:p>
          <a:p>
            <a:pPr lvl="1"/>
            <a:r>
              <a:rPr lang="en-US" dirty="0"/>
              <a:t> Changes in regulatory environment</a:t>
            </a:r>
          </a:p>
          <a:p>
            <a:pPr marL="109728" indent="0">
              <a:buNone/>
            </a:pPr>
            <a:endParaRPr lang="en-US" dirty="0"/>
          </a:p>
        </p:txBody>
      </p:sp>
    </p:spTree>
    <p:extLst>
      <p:ext uri="{BB962C8B-B14F-4D97-AF65-F5344CB8AC3E}">
        <p14:creationId xmlns:p14="http://schemas.microsoft.com/office/powerpoint/2010/main" val="833069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Explore two renewable sources of electricity for University Park Campus.</a:t>
            </a:r>
          </a:p>
          <a:p>
            <a:r>
              <a:rPr lang="en-US" dirty="0" smtClean="0"/>
              <a:t>Detailed comparison of Biomass and Wind Energy</a:t>
            </a:r>
          </a:p>
          <a:p>
            <a:pPr lvl="1"/>
            <a:r>
              <a:rPr lang="en-US" dirty="0" smtClean="0"/>
              <a:t>Resource Availability in Pennsylvania</a:t>
            </a:r>
          </a:p>
          <a:p>
            <a:pPr lvl="2"/>
            <a:r>
              <a:rPr lang="en-US" dirty="0" smtClean="0"/>
              <a:t>Optimal wind speed to generate power </a:t>
            </a:r>
            <a:r>
              <a:rPr lang="en-US" dirty="0" err="1" smtClean="0"/>
              <a:t>vs</a:t>
            </a:r>
            <a:r>
              <a:rPr lang="en-US" dirty="0" smtClean="0"/>
              <a:t> PA wind speed</a:t>
            </a:r>
          </a:p>
          <a:p>
            <a:pPr lvl="2"/>
            <a:r>
              <a:rPr lang="en-US" dirty="0" smtClean="0"/>
              <a:t>Annual Biomass Resource in PA </a:t>
            </a:r>
          </a:p>
          <a:p>
            <a:pPr lvl="1"/>
            <a:r>
              <a:rPr lang="en-US" dirty="0" smtClean="0"/>
              <a:t>Efficiency/Cost</a:t>
            </a:r>
          </a:p>
          <a:p>
            <a:pPr lvl="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838200"/>
            <a:ext cx="8229600" cy="914400"/>
          </a:xfrm>
        </p:spPr>
        <p:txBody>
          <a:bodyPr/>
          <a:lstStyle/>
          <a:p>
            <a:pPr marL="609600" indent="-609600" algn="l"/>
            <a:r>
              <a:rPr lang="en-US" sz="4000" dirty="0" smtClean="0"/>
              <a:t>Know the following:</a:t>
            </a:r>
            <a:endParaRPr lang="en-US" sz="4000" dirty="0"/>
          </a:p>
        </p:txBody>
      </p:sp>
      <p:sp>
        <p:nvSpPr>
          <p:cNvPr id="23555" name="Rectangle 3"/>
          <p:cNvSpPr>
            <a:spLocks noGrp="1" noChangeArrowheads="1"/>
          </p:cNvSpPr>
          <p:nvPr>
            <p:ph idx="1"/>
          </p:nvPr>
        </p:nvSpPr>
        <p:spPr>
          <a:xfrm>
            <a:off x="457200" y="1752600"/>
            <a:ext cx="8229600" cy="4495800"/>
          </a:xfrm>
        </p:spPr>
        <p:txBody>
          <a:bodyPr/>
          <a:lstStyle/>
          <a:p>
            <a:pPr marL="990600" lvl="1" indent="-533400"/>
            <a:r>
              <a:rPr lang="en-US" sz="2400" dirty="0" smtClean="0"/>
              <a:t>Available </a:t>
            </a:r>
            <a:r>
              <a:rPr lang="en-US" sz="2400" dirty="0"/>
              <a:t>quantity of fuel and long term contract to </a:t>
            </a:r>
            <a:r>
              <a:rPr lang="en-US" sz="2400" dirty="0" smtClean="0"/>
              <a:t>purchase</a:t>
            </a:r>
            <a:endParaRPr lang="en-US" sz="2400" dirty="0"/>
          </a:p>
          <a:p>
            <a:pPr marL="990600" lvl="1" indent="-533400"/>
            <a:r>
              <a:rPr lang="en-US" sz="2400" dirty="0"/>
              <a:t>Quoted power system </a:t>
            </a:r>
            <a:r>
              <a:rPr lang="en-US" sz="2400" dirty="0" smtClean="0"/>
              <a:t>electricity price</a:t>
            </a:r>
            <a:endParaRPr lang="en-US" sz="2400" dirty="0"/>
          </a:p>
          <a:p>
            <a:pPr marL="990600" lvl="1" indent="-533400"/>
            <a:r>
              <a:rPr lang="en-US" sz="2400" dirty="0"/>
              <a:t>Financing to cover plant construction, equipment purchases, startup expenses</a:t>
            </a:r>
          </a:p>
          <a:p>
            <a:pPr marL="990600" lvl="1" indent="-533400"/>
            <a:r>
              <a:rPr lang="en-US" sz="2400" dirty="0"/>
              <a:t>Financial model for business </a:t>
            </a:r>
            <a:r>
              <a:rPr lang="en-US" sz="2400" dirty="0" smtClean="0"/>
              <a:t>for about 20 to 30 years</a:t>
            </a:r>
            <a:endParaRPr lang="en-US" sz="2400" dirty="0"/>
          </a:p>
        </p:txBody>
      </p:sp>
    </p:spTree>
    <p:extLst>
      <p:ext uri="{BB962C8B-B14F-4D97-AF65-F5344CB8AC3E}">
        <p14:creationId xmlns:p14="http://schemas.microsoft.com/office/powerpoint/2010/main" val="4131403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dirty="0" smtClean="0"/>
              <a:t>Some inputs </a:t>
            </a:r>
            <a:r>
              <a:rPr lang="en-US" dirty="0"/>
              <a:t>into Financial Model</a:t>
            </a:r>
          </a:p>
        </p:txBody>
      </p:sp>
      <p:sp>
        <p:nvSpPr>
          <p:cNvPr id="10243" name="Rectangle 3"/>
          <p:cNvSpPr>
            <a:spLocks noGrp="1" noChangeArrowheads="1"/>
          </p:cNvSpPr>
          <p:nvPr>
            <p:ph idx="1"/>
          </p:nvPr>
        </p:nvSpPr>
        <p:spPr>
          <a:xfrm>
            <a:off x="533400" y="1676400"/>
            <a:ext cx="8153400" cy="4724400"/>
          </a:xfrm>
        </p:spPr>
        <p:txBody>
          <a:bodyPr/>
          <a:lstStyle/>
          <a:p>
            <a:r>
              <a:rPr lang="en-US" dirty="0"/>
              <a:t>Type and size of </a:t>
            </a:r>
            <a:r>
              <a:rPr lang="en-US" dirty="0" smtClean="0"/>
              <a:t>plant (10MW)</a:t>
            </a:r>
            <a:endParaRPr lang="en-US" dirty="0"/>
          </a:p>
          <a:p>
            <a:r>
              <a:rPr lang="en-US" dirty="0"/>
              <a:t>Cost of plant equipment and construction</a:t>
            </a:r>
          </a:p>
          <a:p>
            <a:r>
              <a:rPr lang="en-US" dirty="0" smtClean="0"/>
              <a:t>Operating </a:t>
            </a:r>
            <a:r>
              <a:rPr lang="en-US" dirty="0"/>
              <a:t>costs</a:t>
            </a:r>
          </a:p>
          <a:p>
            <a:r>
              <a:rPr lang="en-US" dirty="0"/>
              <a:t>Operating efficiency, actual power produced</a:t>
            </a:r>
          </a:p>
          <a:p>
            <a:r>
              <a:rPr lang="en-US" dirty="0" smtClean="0"/>
              <a:t>Inflation </a:t>
            </a:r>
            <a:r>
              <a:rPr lang="en-US" dirty="0"/>
              <a:t>rate for important costs</a:t>
            </a:r>
          </a:p>
        </p:txBody>
      </p:sp>
    </p:spTree>
    <p:extLst>
      <p:ext uri="{BB962C8B-B14F-4D97-AF65-F5344CB8AC3E}">
        <p14:creationId xmlns:p14="http://schemas.microsoft.com/office/powerpoint/2010/main" val="2362216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533400"/>
            <a:ext cx="8229600" cy="1143000"/>
          </a:xfrm>
        </p:spPr>
        <p:txBody>
          <a:bodyPr/>
          <a:lstStyle/>
          <a:p>
            <a:r>
              <a:rPr lang="en-US" dirty="0"/>
              <a:t>Sensitivity Analysis</a:t>
            </a:r>
          </a:p>
        </p:txBody>
      </p:sp>
      <p:sp>
        <p:nvSpPr>
          <p:cNvPr id="25603" name="Rectangle 3"/>
          <p:cNvSpPr>
            <a:spLocks noGrp="1" noChangeArrowheads="1"/>
          </p:cNvSpPr>
          <p:nvPr>
            <p:ph idx="1"/>
          </p:nvPr>
        </p:nvSpPr>
        <p:spPr>
          <a:xfrm>
            <a:off x="533400" y="1524000"/>
            <a:ext cx="8382000" cy="4495800"/>
          </a:xfrm>
        </p:spPr>
        <p:txBody>
          <a:bodyPr/>
          <a:lstStyle/>
          <a:p>
            <a:r>
              <a:rPr lang="en-US"/>
              <a:t>Disruptions in fuel supply, quantity and quality</a:t>
            </a:r>
          </a:p>
          <a:p>
            <a:r>
              <a:rPr lang="en-US"/>
              <a:t>Technology choice: capital costs, operating costs, efficiency, operating performance and reliability </a:t>
            </a:r>
          </a:p>
          <a:p>
            <a:r>
              <a:rPr lang="en-US"/>
              <a:t>Power contract terms</a:t>
            </a:r>
          </a:p>
          <a:p>
            <a:r>
              <a:rPr lang="en-US"/>
              <a:t>Financing terms</a:t>
            </a:r>
          </a:p>
          <a:p>
            <a:r>
              <a:rPr lang="en-US"/>
              <a:t>Subsidies</a:t>
            </a:r>
          </a:p>
          <a:p>
            <a:r>
              <a:rPr lang="en-US"/>
              <a:t>Ownership Structures</a:t>
            </a:r>
          </a:p>
          <a:p>
            <a:endParaRPr lang="en-US"/>
          </a:p>
        </p:txBody>
      </p:sp>
    </p:spTree>
    <p:extLst>
      <p:ext uri="{BB962C8B-B14F-4D97-AF65-F5344CB8AC3E}">
        <p14:creationId xmlns:p14="http://schemas.microsoft.com/office/powerpoint/2010/main" val="2913109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Also considered…</a:t>
            </a:r>
            <a:endParaRPr lang="en-US" dirty="0"/>
          </a:p>
        </p:txBody>
      </p:sp>
      <p:sp>
        <p:nvSpPr>
          <p:cNvPr id="3" name="Content Placeholder 2"/>
          <p:cNvSpPr>
            <a:spLocks noGrp="1"/>
          </p:cNvSpPr>
          <p:nvPr>
            <p:ph idx="1"/>
          </p:nvPr>
        </p:nvSpPr>
        <p:spPr/>
        <p:txBody>
          <a:bodyPr/>
          <a:lstStyle/>
          <a:p>
            <a:r>
              <a:rPr lang="en-US" dirty="0" smtClean="0"/>
              <a:t>Tax schedule</a:t>
            </a:r>
          </a:p>
          <a:p>
            <a:r>
              <a:rPr lang="en-US" dirty="0" smtClean="0"/>
              <a:t>Depreciation schedule based on government incentives</a:t>
            </a:r>
          </a:p>
          <a:p>
            <a:endParaRPr lang="en-US" dirty="0"/>
          </a:p>
        </p:txBody>
      </p:sp>
    </p:spTree>
    <p:extLst>
      <p:ext uri="{BB962C8B-B14F-4D97-AF65-F5344CB8AC3E}">
        <p14:creationId xmlns:p14="http://schemas.microsoft.com/office/powerpoint/2010/main" val="4195015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Conversion Technology-BIGCC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323975"/>
            <a:ext cx="62960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2905780"/>
            <a:ext cx="1042988" cy="523220"/>
          </a:xfrm>
          <a:prstGeom prst="rect">
            <a:avLst/>
          </a:prstGeom>
          <a:noFill/>
        </p:spPr>
        <p:txBody>
          <a:bodyPr wrap="square" rtlCol="0">
            <a:spAutoFit/>
          </a:bodyPr>
          <a:lstStyle/>
          <a:p>
            <a:r>
              <a:rPr lang="en-US" sz="1400" dirty="0" smtClean="0">
                <a:latin typeface="Times" pitchFamily="18" charset="0"/>
              </a:rPr>
              <a:t>Secondary oxidant</a:t>
            </a:r>
            <a:endParaRPr lang="en-US" sz="1400" dirty="0">
              <a:latin typeface="Times" pitchFamily="18" charset="0"/>
            </a:endParaRPr>
          </a:p>
        </p:txBody>
      </p:sp>
      <p:sp>
        <p:nvSpPr>
          <p:cNvPr id="5" name="TextBox 4"/>
          <p:cNvSpPr txBox="1"/>
          <p:nvPr/>
        </p:nvSpPr>
        <p:spPr>
          <a:xfrm>
            <a:off x="762000" y="3785609"/>
            <a:ext cx="1066800" cy="307777"/>
          </a:xfrm>
          <a:prstGeom prst="rect">
            <a:avLst/>
          </a:prstGeom>
          <a:noFill/>
        </p:spPr>
        <p:txBody>
          <a:bodyPr wrap="square" rtlCol="0">
            <a:spAutoFit/>
          </a:bodyPr>
          <a:lstStyle/>
          <a:p>
            <a:r>
              <a:rPr lang="en-US" sz="1400" dirty="0" smtClean="0">
                <a:latin typeface="Times" pitchFamily="18" charset="0"/>
              </a:rPr>
              <a:t>Biomass</a:t>
            </a:r>
            <a:endParaRPr lang="en-US" sz="1400" dirty="0">
              <a:latin typeface="Times" pitchFamily="18" charset="0"/>
            </a:endParaRPr>
          </a:p>
        </p:txBody>
      </p:sp>
    </p:spTree>
    <p:extLst>
      <p:ext uri="{BB962C8B-B14F-4D97-AF65-F5344CB8AC3E}">
        <p14:creationId xmlns:p14="http://schemas.microsoft.com/office/powerpoint/2010/main" val="700765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Air Separation Unit (Revisited)</a:t>
            </a:r>
            <a:endParaRPr lang="en-US" dirty="0"/>
          </a:p>
        </p:txBody>
      </p:sp>
      <p:sp>
        <p:nvSpPr>
          <p:cNvPr id="2" name="Content Placeholder 1"/>
          <p:cNvSpPr>
            <a:spLocks noGrp="1"/>
          </p:cNvSpPr>
          <p:nvPr>
            <p:ph idx="1"/>
          </p:nvPr>
        </p:nvSpPr>
        <p:spPr/>
        <p:txBody>
          <a:bodyPr/>
          <a:lstStyle/>
          <a:p>
            <a:r>
              <a:rPr lang="en-US" dirty="0" smtClean="0"/>
              <a:t>Avoids nitrogen dilution of the fuel gas</a:t>
            </a:r>
          </a:p>
          <a:p>
            <a:r>
              <a:rPr lang="en-US" dirty="0" smtClean="0"/>
              <a:t>Increases heating value of gas</a:t>
            </a:r>
          </a:p>
          <a:p>
            <a:r>
              <a:rPr lang="en-US" dirty="0" smtClean="0"/>
              <a:t>Increases cold gas efficiency</a:t>
            </a:r>
          </a:p>
          <a:p>
            <a:r>
              <a:rPr lang="en-US" dirty="0" smtClean="0"/>
              <a:t>10 MW plant is small</a:t>
            </a:r>
          </a:p>
          <a:p>
            <a:r>
              <a:rPr lang="en-US" dirty="0" smtClean="0"/>
              <a:t>Integration of ASU in small plant is not a good investment </a:t>
            </a:r>
          </a:p>
          <a:p>
            <a:r>
              <a:rPr lang="en-US" dirty="0" smtClean="0"/>
              <a:t>Air is the oxidant</a:t>
            </a:r>
            <a:endParaRPr lang="en-US" dirty="0"/>
          </a:p>
        </p:txBody>
      </p:sp>
    </p:spTree>
    <p:extLst>
      <p:ext uri="{BB962C8B-B14F-4D97-AF65-F5344CB8AC3E}">
        <p14:creationId xmlns:p14="http://schemas.microsoft.com/office/powerpoint/2010/main" val="1532656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t>
            </a:r>
            <a:r>
              <a:rPr lang="en-US" baseline="-25000" dirty="0" smtClean="0"/>
              <a:t>2</a:t>
            </a:r>
            <a:r>
              <a:rPr lang="en-US" dirty="0" smtClean="0"/>
              <a:t> Capture</a:t>
            </a:r>
            <a:endParaRPr lang="en-US" dirty="0"/>
          </a:p>
        </p:txBody>
      </p:sp>
      <p:sp>
        <p:nvSpPr>
          <p:cNvPr id="2" name="Content Placeholder 1"/>
          <p:cNvSpPr>
            <a:spLocks noGrp="1"/>
          </p:cNvSpPr>
          <p:nvPr>
            <p:ph idx="1"/>
          </p:nvPr>
        </p:nvSpPr>
        <p:spPr/>
        <p:txBody>
          <a:bodyPr>
            <a:noAutofit/>
          </a:bodyPr>
          <a:lstStyle/>
          <a:p>
            <a:r>
              <a:rPr lang="en-US" sz="3000" dirty="0" smtClean="0"/>
              <a:t>Separation of CO</a:t>
            </a:r>
            <a:r>
              <a:rPr lang="en-US" sz="3000" baseline="-25000" dirty="0" smtClean="0"/>
              <a:t>2</a:t>
            </a:r>
            <a:r>
              <a:rPr lang="en-US" sz="3000" dirty="0" smtClean="0"/>
              <a:t> from fuel gas</a:t>
            </a:r>
          </a:p>
          <a:p>
            <a:r>
              <a:rPr lang="en-US" sz="3000" dirty="0" smtClean="0"/>
              <a:t>Impact on System Performance</a:t>
            </a:r>
          </a:p>
          <a:p>
            <a:pPr lvl="1"/>
            <a:r>
              <a:rPr lang="en-US" sz="3000" dirty="0"/>
              <a:t>Avoided CO</a:t>
            </a:r>
            <a:r>
              <a:rPr lang="en-US" sz="3000" baseline="-25000" dirty="0"/>
              <a:t>2</a:t>
            </a:r>
            <a:r>
              <a:rPr lang="en-US" sz="3000" dirty="0"/>
              <a:t> in the atmosphere: </a:t>
            </a:r>
            <a:r>
              <a:rPr lang="en-US" sz="3000" dirty="0" smtClean="0"/>
              <a:t>0.14Kg/</a:t>
            </a:r>
            <a:r>
              <a:rPr lang="en-US" sz="3000" dirty="0" err="1" smtClean="0"/>
              <a:t>KwH</a:t>
            </a:r>
            <a:r>
              <a:rPr lang="en-US" sz="3000" dirty="0" smtClean="0"/>
              <a:t> (10424Kg)</a:t>
            </a:r>
          </a:p>
          <a:p>
            <a:pPr lvl="1"/>
            <a:r>
              <a:rPr lang="en-US" sz="3000" dirty="0" smtClean="0"/>
              <a:t>Decreases efficiency by six percent</a:t>
            </a:r>
          </a:p>
          <a:p>
            <a:pPr lvl="1"/>
            <a:r>
              <a:rPr lang="en-US" sz="3000" dirty="0" smtClean="0"/>
              <a:t>Increases capital cost by 38%</a:t>
            </a:r>
          </a:p>
          <a:p>
            <a:pPr lvl="1"/>
            <a:r>
              <a:rPr lang="en-US" sz="3000" dirty="0" smtClean="0"/>
              <a:t>Increases O&amp;M cost by 31%</a:t>
            </a:r>
          </a:p>
        </p:txBody>
      </p:sp>
    </p:spTree>
    <p:extLst>
      <p:ext uri="{BB962C8B-B14F-4D97-AF65-F5344CB8AC3E}">
        <p14:creationId xmlns:p14="http://schemas.microsoft.com/office/powerpoint/2010/main" val="3192595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Safety &amp; Environmental</a:t>
            </a:r>
            <a:endParaRPr lang="en-US" dirty="0"/>
          </a:p>
        </p:txBody>
      </p:sp>
      <p:sp>
        <p:nvSpPr>
          <p:cNvPr id="2" name="Content Placeholder 1"/>
          <p:cNvSpPr>
            <a:spLocks noGrp="1"/>
          </p:cNvSpPr>
          <p:nvPr>
            <p:ph idx="1"/>
          </p:nvPr>
        </p:nvSpPr>
        <p:spPr/>
        <p:txBody>
          <a:bodyPr>
            <a:normAutofit/>
          </a:bodyPr>
          <a:lstStyle/>
          <a:p>
            <a:r>
              <a:rPr lang="en-US" dirty="0" smtClean="0"/>
              <a:t>Biomass Absorbs about 890g CO</a:t>
            </a:r>
            <a:r>
              <a:rPr lang="en-US" baseline="-25000" dirty="0" smtClean="0"/>
              <a:t>2</a:t>
            </a:r>
            <a:r>
              <a:rPr lang="en-US" dirty="0" smtClean="0"/>
              <a:t>/ kWh</a:t>
            </a:r>
          </a:p>
          <a:p>
            <a:r>
              <a:rPr lang="en-US" dirty="0" smtClean="0"/>
              <a:t>BIGCC power plants releases 890g CO</a:t>
            </a:r>
            <a:r>
              <a:rPr lang="en-US" baseline="-25000" dirty="0" smtClean="0"/>
              <a:t>2</a:t>
            </a:r>
            <a:r>
              <a:rPr lang="en-US" dirty="0" smtClean="0"/>
              <a:t>/kWh</a:t>
            </a:r>
          </a:p>
          <a:p>
            <a:r>
              <a:rPr lang="en-US" dirty="0" smtClean="0"/>
              <a:t>Biomass Production</a:t>
            </a:r>
          </a:p>
          <a:p>
            <a:r>
              <a:rPr lang="en-US" dirty="0" smtClean="0"/>
              <a:t>Transportation</a:t>
            </a:r>
          </a:p>
          <a:p>
            <a:r>
              <a:rPr lang="en-US" dirty="0" smtClean="0"/>
              <a:t>Construction </a:t>
            </a:r>
          </a:p>
          <a:p>
            <a:r>
              <a:rPr lang="en-US" dirty="0" smtClean="0"/>
              <a:t>Fossil Energy consumed: 231KJ/kwh </a:t>
            </a:r>
            <a:endParaRPr lang="en-US" dirty="0"/>
          </a:p>
          <a:p>
            <a:pPr marL="109728" indent="0">
              <a:buNone/>
            </a:pPr>
            <a:endParaRPr lang="en-US" dirty="0" smtClean="0"/>
          </a:p>
        </p:txBody>
      </p:sp>
      <p:sp>
        <p:nvSpPr>
          <p:cNvPr id="4" name="Right Brace 3"/>
          <p:cNvSpPr/>
          <p:nvPr/>
        </p:nvSpPr>
        <p:spPr>
          <a:xfrm>
            <a:off x="3657600" y="2438400"/>
            <a:ext cx="762000" cy="1219200"/>
          </a:xfrm>
          <a:prstGeom prst="rightBrace">
            <a:avLst>
              <a:gd name="adj1" fmla="val 0"/>
              <a:gd name="adj2" fmla="val 475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4419600" y="2438400"/>
            <a:ext cx="24384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40</a:t>
            </a:r>
            <a:r>
              <a:rPr lang="en-US" b="1" dirty="0" smtClean="0">
                <a:solidFill>
                  <a:schemeClr val="tx1"/>
                </a:solidFill>
              </a:rPr>
              <a:t>49 g/kWh</a:t>
            </a:r>
            <a:endParaRPr lang="en-US" b="1" dirty="0">
              <a:solidFill>
                <a:schemeClr val="bg1"/>
              </a:solidFill>
            </a:endParaRPr>
          </a:p>
        </p:txBody>
      </p:sp>
    </p:spTree>
    <p:extLst>
      <p:ext uri="{BB962C8B-B14F-4D97-AF65-F5344CB8AC3E}">
        <p14:creationId xmlns:p14="http://schemas.microsoft.com/office/powerpoint/2010/main" val="1921715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457200"/>
            <a:ext cx="3429000" cy="923330"/>
          </a:xfrm>
          <a:prstGeom prst="rect">
            <a:avLst/>
          </a:prstGeom>
          <a:noFill/>
        </p:spPr>
        <p:txBody>
          <a:bodyPr wrap="square" rtlCol="0">
            <a:spAutoFit/>
          </a:bodyPr>
          <a:lstStyle/>
          <a:p>
            <a:r>
              <a:rPr lang="en-US" b="1" dirty="0" smtClean="0"/>
              <a:t>231 MJ/</a:t>
            </a:r>
            <a:r>
              <a:rPr lang="en-US" b="1" dirty="0" err="1" smtClean="0"/>
              <a:t>MwH</a:t>
            </a:r>
            <a:r>
              <a:rPr lang="en-US" b="1" dirty="0" smtClean="0"/>
              <a:t> Consumed</a:t>
            </a:r>
          </a:p>
          <a:p>
            <a:r>
              <a:rPr lang="en-US" b="1" dirty="0" smtClean="0"/>
              <a:t>3600MJ/</a:t>
            </a:r>
            <a:r>
              <a:rPr lang="en-US" b="1" dirty="0" err="1" smtClean="0"/>
              <a:t>MwH</a:t>
            </a:r>
            <a:endParaRPr lang="en-US" b="1" dirty="0" smtClean="0"/>
          </a:p>
          <a:p>
            <a:r>
              <a:rPr lang="en-US" b="1" dirty="0" smtClean="0"/>
              <a:t>Energy Ratio=3600/231=15.6</a:t>
            </a:r>
            <a:endParaRPr lang="en-US" b="1" dirty="0"/>
          </a:p>
        </p:txBody>
      </p:sp>
    </p:spTree>
    <p:extLst>
      <p:ext uri="{BB962C8B-B14F-4D97-AF65-F5344CB8AC3E}">
        <p14:creationId xmlns:p14="http://schemas.microsoft.com/office/powerpoint/2010/main" val="2538723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 213</a:t>
            </a:r>
            <a:endParaRPr lang="en-US" dirty="0"/>
          </a:p>
        </p:txBody>
      </p:sp>
      <p:sp>
        <p:nvSpPr>
          <p:cNvPr id="5" name="Content Placeholder 4"/>
          <p:cNvSpPr>
            <a:spLocks noGrp="1"/>
          </p:cNvSpPr>
          <p:nvPr>
            <p:ph idx="1"/>
          </p:nvPr>
        </p:nvSpPr>
        <p:spPr/>
        <p:txBody>
          <a:bodyPr/>
          <a:lstStyle/>
          <a:p>
            <a:r>
              <a:rPr lang="en-US" dirty="0" smtClean="0"/>
              <a:t>This act ensures </a:t>
            </a:r>
            <a:r>
              <a:rPr lang="en-US" dirty="0"/>
              <a:t>that all qualified alternative energy sources meet all applicable environmental standards and shall verify that an alternative energy source meets the </a:t>
            </a:r>
            <a:r>
              <a:rPr lang="en-US" dirty="0" smtClean="0"/>
              <a:t>standards</a:t>
            </a:r>
          </a:p>
          <a:p>
            <a:pPr lvl="1"/>
            <a:r>
              <a:rPr lang="en-US" dirty="0" smtClean="0"/>
              <a:t>Permits (Federal and State)</a:t>
            </a:r>
          </a:p>
          <a:p>
            <a:pPr lvl="1"/>
            <a:r>
              <a:rPr lang="en-US" dirty="0" smtClean="0"/>
              <a:t>Compliance (Violations)</a:t>
            </a:r>
            <a:endParaRPr lang="en-US" dirty="0"/>
          </a:p>
        </p:txBody>
      </p:sp>
    </p:spTree>
    <p:extLst>
      <p:ext uri="{BB962C8B-B14F-4D97-AF65-F5344CB8AC3E}">
        <p14:creationId xmlns:p14="http://schemas.microsoft.com/office/powerpoint/2010/main" val="127688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764" y="334691"/>
            <a:ext cx="521957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24200"/>
            <a:ext cx="4800600" cy="32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48400" y="6385112"/>
            <a:ext cx="2363624" cy="276999"/>
          </a:xfrm>
          <a:prstGeom prst="rect">
            <a:avLst/>
          </a:prstGeom>
          <a:noFill/>
        </p:spPr>
        <p:txBody>
          <a:bodyPr wrap="square" rtlCol="0">
            <a:spAutoFit/>
          </a:bodyPr>
          <a:lstStyle/>
          <a:p>
            <a:r>
              <a:rPr lang="en-US" sz="600" dirty="0"/>
              <a:t>http://</a:t>
            </a:r>
            <a:r>
              <a:rPr lang="en-US" sz="600" dirty="0" smtClean="0"/>
              <a:t>www.energy.ca.gov/biomass/index.html</a:t>
            </a:r>
            <a:endParaRPr lang="en-US" sz="600" dirty="0"/>
          </a:p>
          <a:p>
            <a:r>
              <a:rPr lang="en-US" sz="600" dirty="0"/>
              <a:t>http://www.greenwindsolar.com/about_wind_energy.php</a:t>
            </a:r>
          </a:p>
        </p:txBody>
      </p:sp>
      <p:sp>
        <p:nvSpPr>
          <p:cNvPr id="6" name="TextBox 5"/>
          <p:cNvSpPr txBox="1"/>
          <p:nvPr/>
        </p:nvSpPr>
        <p:spPr>
          <a:xfrm>
            <a:off x="706452" y="1066800"/>
            <a:ext cx="2667000" cy="923330"/>
          </a:xfrm>
          <a:prstGeom prst="rect">
            <a:avLst/>
          </a:prstGeom>
          <a:noFill/>
        </p:spPr>
        <p:txBody>
          <a:bodyPr wrap="square" rtlCol="0">
            <a:spAutoFit/>
          </a:bodyPr>
          <a:lstStyle/>
          <a:p>
            <a:r>
              <a:rPr lang="en-US" dirty="0" smtClean="0"/>
              <a:t>Burning Biomass produces steam which generates electricity</a:t>
            </a:r>
            <a:endParaRPr lang="en-US" dirty="0"/>
          </a:p>
        </p:txBody>
      </p:sp>
      <p:sp>
        <p:nvSpPr>
          <p:cNvPr id="8" name="TextBox 7"/>
          <p:cNvSpPr txBox="1"/>
          <p:nvPr/>
        </p:nvSpPr>
        <p:spPr>
          <a:xfrm>
            <a:off x="5637376" y="4267201"/>
            <a:ext cx="2324812" cy="923330"/>
          </a:xfrm>
          <a:prstGeom prst="rect">
            <a:avLst/>
          </a:prstGeom>
          <a:noFill/>
        </p:spPr>
        <p:txBody>
          <a:bodyPr wrap="square" rtlCol="0">
            <a:spAutoFit/>
          </a:bodyPr>
          <a:lstStyle/>
          <a:p>
            <a:r>
              <a:rPr lang="en-US" dirty="0" smtClean="0"/>
              <a:t>Electricity generated from turbines powered by the wind</a:t>
            </a:r>
            <a:endParaRPr lang="en-US" dirty="0"/>
          </a:p>
        </p:txBody>
      </p:sp>
    </p:spTree>
    <p:extLst>
      <p:ext uri="{BB962C8B-B14F-4D97-AF65-F5344CB8AC3E}">
        <p14:creationId xmlns:p14="http://schemas.microsoft.com/office/powerpoint/2010/main" val="13600527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Permits</a:t>
            </a:r>
            <a:endParaRPr lang="en-US" dirty="0"/>
          </a:p>
        </p:txBody>
      </p:sp>
      <p:sp>
        <p:nvSpPr>
          <p:cNvPr id="3" name="Content Placeholder 2"/>
          <p:cNvSpPr>
            <a:spLocks noGrp="1"/>
          </p:cNvSpPr>
          <p:nvPr>
            <p:ph idx="1"/>
          </p:nvPr>
        </p:nvSpPr>
        <p:spPr/>
        <p:txBody>
          <a:bodyPr/>
          <a:lstStyle/>
          <a:p>
            <a:pPr>
              <a:defRPr/>
            </a:pPr>
            <a:r>
              <a:rPr lang="en-US" dirty="0"/>
              <a:t>Major Permits for New </a:t>
            </a:r>
            <a:r>
              <a:rPr lang="en-US" dirty="0" smtClean="0"/>
              <a:t>Construction</a:t>
            </a:r>
          </a:p>
          <a:p>
            <a:pPr lvl="1">
              <a:defRPr/>
            </a:pPr>
            <a:r>
              <a:rPr lang="en-US" dirty="0" smtClean="0"/>
              <a:t>PSU </a:t>
            </a:r>
            <a:r>
              <a:rPr lang="en-US" dirty="0"/>
              <a:t>NPDES – National Pollutant Discharge Elimination System</a:t>
            </a:r>
          </a:p>
          <a:p>
            <a:pPr marL="0" indent="0">
              <a:buNone/>
              <a:defRPr/>
            </a:pPr>
            <a:endParaRPr lang="en-US" dirty="0"/>
          </a:p>
          <a:p>
            <a:pPr lvl="1">
              <a:defRPr/>
            </a:pPr>
            <a:r>
              <a:rPr lang="en-US" dirty="0"/>
              <a:t>PCSM- Post Construction Storm-water Management</a:t>
            </a:r>
          </a:p>
          <a:p>
            <a:endParaRPr lang="en-US" dirty="0"/>
          </a:p>
        </p:txBody>
      </p:sp>
    </p:spTree>
    <p:extLst>
      <p:ext uri="{BB962C8B-B14F-4D97-AF65-F5344CB8AC3E}">
        <p14:creationId xmlns:p14="http://schemas.microsoft.com/office/powerpoint/2010/main" val="567204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a:t>Air </a:t>
            </a:r>
            <a:r>
              <a:rPr lang="en-US" dirty="0" smtClean="0"/>
              <a:t>Pollution</a:t>
            </a:r>
            <a:endParaRPr lang="en-US" dirty="0"/>
          </a:p>
          <a:p>
            <a:pPr>
              <a:defRPr/>
            </a:pPr>
            <a:r>
              <a:rPr lang="en-US" dirty="0"/>
              <a:t>Ambient Air </a:t>
            </a:r>
            <a:r>
              <a:rPr lang="en-US" dirty="0" smtClean="0"/>
              <a:t>Quality </a:t>
            </a:r>
            <a:r>
              <a:rPr lang="en-US" dirty="0"/>
              <a:t>(EPA 40CFR 81.339)</a:t>
            </a:r>
          </a:p>
          <a:p>
            <a:pPr>
              <a:defRPr/>
            </a:pPr>
            <a:r>
              <a:rPr lang="en-US" dirty="0"/>
              <a:t>Environmental Control Definition</a:t>
            </a:r>
          </a:p>
          <a:p>
            <a:pPr>
              <a:defRPr/>
            </a:pPr>
            <a:r>
              <a:rPr lang="en-US" dirty="0"/>
              <a:t>Good Engineering Practice Stack height</a:t>
            </a:r>
          </a:p>
          <a:p>
            <a:pPr>
              <a:defRPr/>
            </a:pPr>
            <a:r>
              <a:rPr lang="en-US" dirty="0"/>
              <a:t>Water pollution</a:t>
            </a:r>
          </a:p>
          <a:p>
            <a:pPr>
              <a:defRPr/>
            </a:pPr>
            <a:r>
              <a:rPr lang="en-US" dirty="0"/>
              <a:t>Waste Management</a:t>
            </a:r>
          </a:p>
          <a:p>
            <a:pPr>
              <a:defRPr/>
            </a:pPr>
            <a:r>
              <a:rPr lang="en-US" dirty="0"/>
              <a:t>Noise</a:t>
            </a:r>
          </a:p>
          <a:p>
            <a:pPr>
              <a:defRPr/>
            </a:pPr>
            <a:r>
              <a:rPr lang="en-US" dirty="0"/>
              <a:t>Boiler and Pressure Vessels</a:t>
            </a:r>
          </a:p>
          <a:p>
            <a:pPr>
              <a:defRPr/>
            </a:pPr>
            <a:r>
              <a:rPr lang="en-US" dirty="0"/>
              <a:t>Archeological, Historic and Cultural resources</a:t>
            </a:r>
          </a:p>
          <a:p>
            <a:pPr>
              <a:defRPr/>
            </a:pPr>
            <a:r>
              <a:rPr lang="en-US" dirty="0"/>
              <a:t>Emergency Management Procedure</a:t>
            </a:r>
          </a:p>
          <a:p>
            <a:pPr>
              <a:defRPr/>
            </a:pPr>
            <a:r>
              <a:rPr lang="en-US" dirty="0"/>
              <a:t>Flood Hazards Review</a:t>
            </a:r>
          </a:p>
          <a:p>
            <a:pPr>
              <a:defRPr/>
            </a:pPr>
            <a:r>
              <a:rPr lang="en-US" dirty="0"/>
              <a:t>Well Drilling for Monitoring</a:t>
            </a:r>
          </a:p>
          <a:p>
            <a:pPr>
              <a:defRPr/>
            </a:pPr>
            <a:r>
              <a:rPr lang="en-US" dirty="0"/>
              <a:t>Asbestos Abatement</a:t>
            </a:r>
          </a:p>
          <a:p>
            <a:pPr>
              <a:defRPr/>
            </a:pPr>
            <a:r>
              <a:rPr lang="en-US" dirty="0" smtClean="0"/>
              <a:t>Zoning</a:t>
            </a:r>
            <a:endParaRPr lang="en-US" dirty="0"/>
          </a:p>
        </p:txBody>
      </p:sp>
    </p:spTree>
    <p:extLst>
      <p:ext uri="{BB962C8B-B14F-4D97-AF65-F5344CB8AC3E}">
        <p14:creationId xmlns:p14="http://schemas.microsoft.com/office/powerpoint/2010/main" val="10283775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Discharges to wastewater systems should not exceed…</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8323305"/>
              </p:ext>
            </p:extLst>
          </p:nvPr>
        </p:nvGraphicFramePr>
        <p:xfrm>
          <a:off x="457200" y="1219200"/>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Substance</a:t>
                      </a:r>
                      <a:endParaRPr lang="en-US" dirty="0"/>
                    </a:p>
                  </a:txBody>
                  <a:tcPr/>
                </a:tc>
                <a:tc>
                  <a:txBody>
                    <a:bodyPr/>
                    <a:lstStyle/>
                    <a:p>
                      <a:r>
                        <a:rPr lang="en-US" dirty="0" smtClean="0"/>
                        <a:t>Concentration (mg/l)</a:t>
                      </a:r>
                      <a:endParaRPr lang="en-US" dirty="0"/>
                    </a:p>
                  </a:txBody>
                  <a:tcPr/>
                </a:tc>
              </a:tr>
              <a:tr h="370840">
                <a:tc>
                  <a:txBody>
                    <a:bodyPr/>
                    <a:lstStyle/>
                    <a:p>
                      <a:r>
                        <a:rPr lang="en-US" dirty="0" smtClean="0"/>
                        <a:t>Arsenic</a:t>
                      </a:r>
                      <a:endParaRPr lang="en-US" dirty="0"/>
                    </a:p>
                  </a:txBody>
                  <a:tcPr/>
                </a:tc>
                <a:tc>
                  <a:txBody>
                    <a:bodyPr/>
                    <a:lstStyle/>
                    <a:p>
                      <a:r>
                        <a:rPr lang="en-US" dirty="0" smtClean="0"/>
                        <a:t>0.1</a:t>
                      </a:r>
                      <a:endParaRPr lang="en-US" dirty="0"/>
                    </a:p>
                  </a:txBody>
                  <a:tcPr/>
                </a:tc>
              </a:tr>
              <a:tr h="370840">
                <a:tc>
                  <a:txBody>
                    <a:bodyPr/>
                    <a:lstStyle/>
                    <a:p>
                      <a:r>
                        <a:rPr lang="en-US" dirty="0" smtClean="0"/>
                        <a:t>Cadmium</a:t>
                      </a:r>
                      <a:endParaRPr lang="en-US" dirty="0"/>
                    </a:p>
                  </a:txBody>
                  <a:tcPr/>
                </a:tc>
                <a:tc>
                  <a:txBody>
                    <a:bodyPr/>
                    <a:lstStyle/>
                    <a:p>
                      <a:r>
                        <a:rPr lang="en-US" dirty="0" smtClean="0"/>
                        <a:t>0.07</a:t>
                      </a:r>
                      <a:endParaRPr lang="en-US" dirty="0"/>
                    </a:p>
                  </a:txBody>
                  <a:tcPr/>
                </a:tc>
              </a:tr>
              <a:tr h="370840">
                <a:tc>
                  <a:txBody>
                    <a:bodyPr/>
                    <a:lstStyle/>
                    <a:p>
                      <a:r>
                        <a:rPr lang="en-US" dirty="0" smtClean="0"/>
                        <a:t>Chromium</a:t>
                      </a:r>
                      <a:endParaRPr lang="en-US" dirty="0"/>
                    </a:p>
                  </a:txBody>
                  <a:tcPr/>
                </a:tc>
                <a:tc>
                  <a:txBody>
                    <a:bodyPr/>
                    <a:lstStyle/>
                    <a:p>
                      <a:r>
                        <a:rPr lang="en-US" dirty="0" smtClean="0"/>
                        <a:t>0.2</a:t>
                      </a:r>
                      <a:endParaRPr lang="en-US" dirty="0"/>
                    </a:p>
                  </a:txBody>
                  <a:tcPr/>
                </a:tc>
              </a:tr>
              <a:tr h="370840">
                <a:tc>
                  <a:txBody>
                    <a:bodyPr/>
                    <a:lstStyle/>
                    <a:p>
                      <a:r>
                        <a:rPr lang="en-US" dirty="0" smtClean="0"/>
                        <a:t>Copper</a:t>
                      </a:r>
                      <a:endParaRPr lang="en-US" dirty="0"/>
                    </a:p>
                  </a:txBody>
                  <a:tcPr/>
                </a:tc>
                <a:tc>
                  <a:txBody>
                    <a:bodyPr/>
                    <a:lstStyle/>
                    <a:p>
                      <a:r>
                        <a:rPr lang="en-US" dirty="0" smtClean="0"/>
                        <a:t>0.005</a:t>
                      </a:r>
                      <a:endParaRPr lang="en-US" dirty="0"/>
                    </a:p>
                  </a:txBody>
                  <a:tcPr/>
                </a:tc>
              </a:tr>
              <a:tr h="370840">
                <a:tc>
                  <a:txBody>
                    <a:bodyPr/>
                    <a:lstStyle/>
                    <a:p>
                      <a:r>
                        <a:rPr lang="en-US" dirty="0" smtClean="0"/>
                        <a:t>Lead</a:t>
                      </a:r>
                      <a:endParaRPr lang="en-US" dirty="0"/>
                    </a:p>
                  </a:txBody>
                  <a:tcPr/>
                </a:tc>
                <a:tc>
                  <a:txBody>
                    <a:bodyPr/>
                    <a:lstStyle/>
                    <a:p>
                      <a:r>
                        <a:rPr lang="en-US" dirty="0" smtClean="0"/>
                        <a:t>0.1</a:t>
                      </a:r>
                      <a:endParaRPr lang="en-US" dirty="0"/>
                    </a:p>
                  </a:txBody>
                  <a:tcPr/>
                </a:tc>
              </a:tr>
              <a:tr h="370840">
                <a:tc>
                  <a:txBody>
                    <a:bodyPr/>
                    <a:lstStyle/>
                    <a:p>
                      <a:r>
                        <a:rPr lang="en-US" dirty="0" smtClean="0"/>
                        <a:t>Mercury</a:t>
                      </a:r>
                      <a:endParaRPr lang="en-US" dirty="0"/>
                    </a:p>
                  </a:txBody>
                  <a:tcPr/>
                </a:tc>
                <a:tc>
                  <a:txBody>
                    <a:bodyPr/>
                    <a:lstStyle/>
                    <a:p>
                      <a:r>
                        <a:rPr lang="en-US" dirty="0" smtClean="0"/>
                        <a:t>0.02</a:t>
                      </a:r>
                      <a:endParaRPr lang="en-US" dirty="0"/>
                    </a:p>
                  </a:txBody>
                  <a:tcPr/>
                </a:tc>
              </a:tr>
              <a:tr h="370840">
                <a:tc>
                  <a:txBody>
                    <a:bodyPr/>
                    <a:lstStyle/>
                    <a:p>
                      <a:r>
                        <a:rPr lang="en-US" dirty="0" smtClean="0"/>
                        <a:t>Silver</a:t>
                      </a:r>
                      <a:endParaRPr lang="en-US" dirty="0"/>
                    </a:p>
                  </a:txBody>
                  <a:tcPr/>
                </a:tc>
                <a:tc>
                  <a:txBody>
                    <a:bodyPr/>
                    <a:lstStyle/>
                    <a:p>
                      <a:r>
                        <a:rPr lang="en-US" dirty="0" smtClean="0"/>
                        <a:t>3.0</a:t>
                      </a:r>
                      <a:endParaRPr lang="en-US" dirty="0"/>
                    </a:p>
                  </a:txBody>
                  <a:tcPr/>
                </a:tc>
              </a:tr>
              <a:tr h="370840">
                <a:tc>
                  <a:txBody>
                    <a:bodyPr/>
                    <a:lstStyle/>
                    <a:p>
                      <a:r>
                        <a:rPr lang="en-US" dirty="0" smtClean="0"/>
                        <a:t>Zinc</a:t>
                      </a:r>
                      <a:endParaRPr lang="en-US" dirty="0"/>
                    </a:p>
                  </a:txBody>
                  <a:tcPr/>
                </a:tc>
                <a:tc>
                  <a:txBody>
                    <a:bodyPr/>
                    <a:lstStyle/>
                    <a:p>
                      <a:r>
                        <a:rPr lang="en-US" dirty="0" smtClean="0"/>
                        <a:t>0.08</a:t>
                      </a:r>
                      <a:endParaRPr lang="en-US" dirty="0"/>
                    </a:p>
                  </a:txBody>
                  <a:tcPr/>
                </a:tc>
              </a:tr>
              <a:tr h="370840">
                <a:tc>
                  <a:txBody>
                    <a:bodyPr/>
                    <a:lstStyle/>
                    <a:p>
                      <a:r>
                        <a:rPr lang="en-US" dirty="0" smtClean="0"/>
                        <a:t>Cyanide</a:t>
                      </a:r>
                      <a:endParaRPr lang="en-US" dirty="0"/>
                    </a:p>
                  </a:txBody>
                  <a:tcPr/>
                </a:tc>
                <a:tc>
                  <a:txBody>
                    <a:bodyPr/>
                    <a:lstStyle/>
                    <a:p>
                      <a:r>
                        <a:rPr lang="en-US" dirty="0" smtClean="0"/>
                        <a:t>0.1</a:t>
                      </a:r>
                      <a:endParaRPr lang="en-US" dirty="0"/>
                    </a:p>
                  </a:txBody>
                  <a:tcPr/>
                </a:tc>
              </a:tr>
              <a:tr h="370840">
                <a:tc>
                  <a:txBody>
                    <a:bodyPr/>
                    <a:lstStyle/>
                    <a:p>
                      <a:r>
                        <a:rPr lang="en-US" dirty="0" smtClean="0"/>
                        <a:t>Nickel</a:t>
                      </a:r>
                      <a:endParaRPr lang="en-US" dirty="0"/>
                    </a:p>
                  </a:txBody>
                  <a:tcPr/>
                </a:tc>
                <a:tc>
                  <a:txBody>
                    <a:bodyPr/>
                    <a:lstStyle/>
                    <a:p>
                      <a:r>
                        <a:rPr lang="en-US" dirty="0" smtClean="0"/>
                        <a:t>0.25</a:t>
                      </a:r>
                      <a:endParaRPr lang="en-US" dirty="0"/>
                    </a:p>
                  </a:txBody>
                  <a:tcPr/>
                </a:tc>
              </a:tr>
            </a:tbl>
          </a:graphicData>
        </a:graphic>
      </p:graphicFrame>
    </p:spTree>
    <p:extLst>
      <p:ext uri="{BB962C8B-B14F-4D97-AF65-F5344CB8AC3E}">
        <p14:creationId xmlns:p14="http://schemas.microsoft.com/office/powerpoint/2010/main" val="299923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Emission limits in US clear skies</a:t>
            </a:r>
            <a:endParaRPr lang="en-US" dirty="0"/>
          </a:p>
        </p:txBody>
      </p:sp>
      <p:sp>
        <p:nvSpPr>
          <p:cNvPr id="2" name="Content Placeholder 1"/>
          <p:cNvSpPr>
            <a:spLocks noGrp="1"/>
          </p:cNvSpPr>
          <p:nvPr>
            <p:ph idx="1"/>
          </p:nvPr>
        </p:nvSpPr>
        <p:spPr/>
        <p:txBody>
          <a:bodyPr/>
          <a:lstStyle/>
          <a:p>
            <a:pPr marL="109728"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730916384"/>
              </p:ext>
            </p:extLst>
          </p:nvPr>
        </p:nvGraphicFramePr>
        <p:xfrm>
          <a:off x="533400" y="1752601"/>
          <a:ext cx="7162800" cy="3352798"/>
        </p:xfrm>
        <a:graphic>
          <a:graphicData uri="http://schemas.openxmlformats.org/drawingml/2006/table">
            <a:tbl>
              <a:tblPr firstRow="1" bandRow="1">
                <a:tableStyleId>{5C22544A-7EE6-4342-B048-85BDC9FD1C3A}</a:tableStyleId>
              </a:tblPr>
              <a:tblGrid>
                <a:gridCol w="3581400"/>
                <a:gridCol w="3581400"/>
              </a:tblGrid>
              <a:tr h="637381">
                <a:tc>
                  <a:txBody>
                    <a:bodyPr/>
                    <a:lstStyle/>
                    <a:p>
                      <a:r>
                        <a:rPr lang="en-US" dirty="0" smtClean="0"/>
                        <a:t>Pollutant</a:t>
                      </a:r>
                      <a:endParaRPr lang="en-US" dirty="0"/>
                    </a:p>
                  </a:txBody>
                  <a:tcPr/>
                </a:tc>
                <a:tc>
                  <a:txBody>
                    <a:bodyPr/>
                    <a:lstStyle/>
                    <a:p>
                      <a:r>
                        <a:rPr lang="en-US" dirty="0" smtClean="0"/>
                        <a:t>Emission limit</a:t>
                      </a:r>
                      <a:endParaRPr lang="en-US" dirty="0"/>
                    </a:p>
                  </a:txBody>
                  <a:tcPr/>
                </a:tc>
              </a:tr>
              <a:tr h="637381">
                <a:tc>
                  <a:txBody>
                    <a:bodyPr/>
                    <a:lstStyle/>
                    <a:p>
                      <a:r>
                        <a:rPr lang="en-US" dirty="0" smtClean="0"/>
                        <a:t>Sulfur</a:t>
                      </a:r>
                      <a:r>
                        <a:rPr lang="en-US" baseline="0" dirty="0" smtClean="0"/>
                        <a:t> dioxide</a:t>
                      </a:r>
                      <a:endParaRPr lang="en-US" dirty="0"/>
                    </a:p>
                  </a:txBody>
                  <a:tcPr/>
                </a:tc>
                <a:tc>
                  <a:txBody>
                    <a:bodyPr/>
                    <a:lstStyle/>
                    <a:p>
                      <a:r>
                        <a:rPr lang="en-US" dirty="0" smtClean="0"/>
                        <a:t>2.0 </a:t>
                      </a:r>
                      <a:r>
                        <a:rPr lang="en-US" dirty="0" err="1" smtClean="0"/>
                        <a:t>lb</a:t>
                      </a:r>
                      <a:r>
                        <a:rPr lang="en-US" dirty="0" smtClean="0"/>
                        <a:t>/</a:t>
                      </a:r>
                      <a:r>
                        <a:rPr lang="en-US" dirty="0" err="1" smtClean="0"/>
                        <a:t>MwH</a:t>
                      </a:r>
                      <a:endParaRPr lang="en-US" dirty="0"/>
                    </a:p>
                  </a:txBody>
                  <a:tcPr/>
                </a:tc>
              </a:tr>
              <a:tr h="803274">
                <a:tc>
                  <a:txBody>
                    <a:bodyPr/>
                    <a:lstStyle/>
                    <a:p>
                      <a:r>
                        <a:rPr lang="en-US" dirty="0" smtClean="0"/>
                        <a:t>Nitrogen</a:t>
                      </a:r>
                      <a:r>
                        <a:rPr lang="en-US" baseline="0" dirty="0" smtClean="0"/>
                        <a:t> oxides</a:t>
                      </a:r>
                      <a:endParaRPr lang="en-US" dirty="0"/>
                    </a:p>
                  </a:txBody>
                  <a:tcPr/>
                </a:tc>
                <a:tc>
                  <a:txBody>
                    <a:bodyPr/>
                    <a:lstStyle/>
                    <a:p>
                      <a:r>
                        <a:rPr lang="en-US" dirty="0" smtClean="0"/>
                        <a:t>1.0 </a:t>
                      </a:r>
                      <a:r>
                        <a:rPr lang="en-US" dirty="0" err="1" smtClean="0"/>
                        <a:t>lb</a:t>
                      </a:r>
                      <a:r>
                        <a:rPr lang="en-US" dirty="0" smtClean="0"/>
                        <a:t>/</a:t>
                      </a:r>
                      <a:r>
                        <a:rPr lang="en-US" dirty="0" err="1" smtClean="0"/>
                        <a:t>Mwh</a:t>
                      </a:r>
                      <a:endParaRPr lang="en-US" dirty="0" smtClean="0"/>
                    </a:p>
                  </a:txBody>
                  <a:tcPr/>
                </a:tc>
              </a:tr>
              <a:tr h="637381">
                <a:tc>
                  <a:txBody>
                    <a:bodyPr/>
                    <a:lstStyle/>
                    <a:p>
                      <a:r>
                        <a:rPr lang="en-US" dirty="0" smtClean="0"/>
                        <a:t>Particulate</a:t>
                      </a:r>
                      <a:r>
                        <a:rPr lang="en-US" baseline="0" dirty="0" smtClean="0"/>
                        <a:t> Matter</a:t>
                      </a:r>
                    </a:p>
                  </a:txBody>
                  <a:tcPr/>
                </a:tc>
                <a:tc>
                  <a:txBody>
                    <a:bodyPr/>
                    <a:lstStyle/>
                    <a:p>
                      <a:r>
                        <a:rPr lang="en-US" dirty="0" smtClean="0"/>
                        <a:t>0.2 </a:t>
                      </a:r>
                      <a:r>
                        <a:rPr lang="en-US" dirty="0" err="1" smtClean="0"/>
                        <a:t>lb</a:t>
                      </a:r>
                      <a:r>
                        <a:rPr lang="en-US" dirty="0" smtClean="0"/>
                        <a:t>/</a:t>
                      </a:r>
                      <a:r>
                        <a:rPr lang="en-US" dirty="0" err="1" smtClean="0"/>
                        <a:t>MwH</a:t>
                      </a:r>
                      <a:endParaRPr lang="en-US" dirty="0"/>
                    </a:p>
                  </a:txBody>
                  <a:tcPr/>
                </a:tc>
              </a:tr>
              <a:tr h="637381">
                <a:tc>
                  <a:txBody>
                    <a:bodyPr/>
                    <a:lstStyle/>
                    <a:p>
                      <a:r>
                        <a:rPr lang="en-US" dirty="0" smtClean="0"/>
                        <a:t>Mercury</a:t>
                      </a:r>
                      <a:endParaRPr lang="en-US" dirty="0"/>
                    </a:p>
                  </a:txBody>
                  <a:tcPr/>
                </a:tc>
                <a:tc>
                  <a:txBody>
                    <a:bodyPr/>
                    <a:lstStyle/>
                    <a:p>
                      <a:r>
                        <a:rPr lang="en-US" dirty="0" smtClean="0"/>
                        <a:t>0.015 </a:t>
                      </a:r>
                      <a:r>
                        <a:rPr lang="en-US" dirty="0" err="1" smtClean="0"/>
                        <a:t>lb</a:t>
                      </a:r>
                      <a:r>
                        <a:rPr lang="en-US" dirty="0" smtClean="0"/>
                        <a:t>/</a:t>
                      </a:r>
                      <a:r>
                        <a:rPr lang="en-US" dirty="0" err="1" smtClean="0"/>
                        <a:t>GWh</a:t>
                      </a:r>
                      <a:endParaRPr lang="en-US" dirty="0"/>
                    </a:p>
                  </a:txBody>
                  <a:tcPr/>
                </a:tc>
              </a:tr>
            </a:tbl>
          </a:graphicData>
        </a:graphic>
      </p:graphicFrame>
    </p:spTree>
    <p:extLst>
      <p:ext uri="{BB962C8B-B14F-4D97-AF65-F5344CB8AC3E}">
        <p14:creationId xmlns:p14="http://schemas.microsoft.com/office/powerpoint/2010/main" val="1501300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Engineering Practice (GEP) Stack Height</a:t>
            </a:r>
          </a:p>
        </p:txBody>
      </p:sp>
      <p:sp>
        <p:nvSpPr>
          <p:cNvPr id="3" name="Content Placeholder 2"/>
          <p:cNvSpPr>
            <a:spLocks noGrp="1"/>
          </p:cNvSpPr>
          <p:nvPr>
            <p:ph idx="1"/>
          </p:nvPr>
        </p:nvSpPr>
        <p:spPr/>
        <p:txBody>
          <a:bodyPr>
            <a:normAutofit lnSpcReduction="10000"/>
          </a:bodyPr>
          <a:lstStyle/>
          <a:p>
            <a:pPr marL="0" lvl="0" indent="0">
              <a:buNone/>
            </a:pPr>
            <a:r>
              <a:rPr lang="en-US" dirty="0"/>
              <a:t>The EPA has generated formulae for the calculation of the maximum stack height that does not exceed good engineering practice (40 CFR 51.100(ii)) which states that GEP stack height means the greater of</a:t>
            </a:r>
            <a:r>
              <a:rPr lang="en-US" dirty="0" smtClean="0"/>
              <a:t>:</a:t>
            </a:r>
          </a:p>
          <a:p>
            <a:r>
              <a:rPr lang="en-US" dirty="0" smtClean="0"/>
              <a:t>213 </a:t>
            </a:r>
            <a:r>
              <a:rPr lang="en-US" dirty="0"/>
              <a:t>feet, measured from the ground-level elevation at the base of the stack, or</a:t>
            </a:r>
          </a:p>
          <a:p>
            <a:pPr lvl="0"/>
            <a:r>
              <a:rPr lang="en-US" dirty="0"/>
              <a:t>Hg = H + 1.5L</a:t>
            </a:r>
          </a:p>
          <a:p>
            <a:pPr marL="0" indent="0">
              <a:buNone/>
            </a:pPr>
            <a:r>
              <a:rPr lang="en-US" dirty="0"/>
              <a:t>where </a:t>
            </a:r>
          </a:p>
          <a:p>
            <a:pPr marL="0" indent="0">
              <a:buNone/>
            </a:pPr>
            <a:r>
              <a:rPr lang="en-US" dirty="0" smtClean="0"/>
              <a:t>	Hg </a:t>
            </a:r>
            <a:r>
              <a:rPr lang="en-US" dirty="0"/>
              <a:t>= GEP stack height, measured from the ground-level elevation at the base of the stack</a:t>
            </a:r>
          </a:p>
          <a:p>
            <a:pPr marL="0" indent="0">
              <a:buNone/>
            </a:pPr>
            <a:r>
              <a:rPr lang="en-US" dirty="0" smtClean="0"/>
              <a:t>	H </a:t>
            </a:r>
            <a:r>
              <a:rPr lang="en-US" dirty="0"/>
              <a:t>= Height of nearby structure(s) measured from the ground-level elevation at the base of the stack</a:t>
            </a:r>
          </a:p>
          <a:p>
            <a:pPr marL="0" indent="0">
              <a:buNone/>
            </a:pPr>
            <a:r>
              <a:rPr lang="en-US" dirty="0" smtClean="0"/>
              <a:t>	L </a:t>
            </a:r>
            <a:r>
              <a:rPr lang="en-US" dirty="0"/>
              <a:t>= Lesser dimension, height or projected width, of nearby structure(s)</a:t>
            </a:r>
          </a:p>
          <a:p>
            <a:endParaRPr lang="en-US" dirty="0"/>
          </a:p>
        </p:txBody>
      </p:sp>
    </p:spTree>
    <p:extLst>
      <p:ext uri="{BB962C8B-B14F-4D97-AF65-F5344CB8AC3E}">
        <p14:creationId xmlns:p14="http://schemas.microsoft.com/office/powerpoint/2010/main" val="11896674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Noise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9248642"/>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3657600"/>
                <a:gridCol w="2209800"/>
                <a:gridCol w="2362200"/>
              </a:tblGrid>
              <a:tr h="370840">
                <a:tc>
                  <a:txBody>
                    <a:bodyPr/>
                    <a:lstStyle/>
                    <a:p>
                      <a:endParaRPr lang="en-US" dirty="0"/>
                    </a:p>
                  </a:txBody>
                  <a:tcPr/>
                </a:tc>
                <a:tc gridSpan="2">
                  <a:txBody>
                    <a:bodyPr/>
                    <a:lstStyle/>
                    <a:p>
                      <a:r>
                        <a:rPr lang="en-US" dirty="0" smtClean="0"/>
                        <a:t>Maximum Allowable hourly levels in dB(A)</a:t>
                      </a:r>
                      <a:endParaRPr lang="en-US" dirty="0"/>
                    </a:p>
                  </a:txBody>
                  <a:tcPr/>
                </a:tc>
                <a:tc hMerge="1">
                  <a:txBody>
                    <a:bodyPr/>
                    <a:lstStyle/>
                    <a:p>
                      <a:endParaRPr lang="en-US" dirty="0"/>
                    </a:p>
                  </a:txBody>
                  <a:tcPr/>
                </a:tc>
              </a:tr>
              <a:tr h="370840">
                <a:tc>
                  <a:txBody>
                    <a:bodyPr/>
                    <a:lstStyle/>
                    <a:p>
                      <a:r>
                        <a:rPr lang="en-US" b="1" dirty="0" smtClean="0"/>
                        <a:t>Receptor</a:t>
                      </a:r>
                      <a:endParaRPr lang="en-US" b="1" dirty="0"/>
                    </a:p>
                  </a:txBody>
                  <a:tcPr/>
                </a:tc>
                <a:tc>
                  <a:txBody>
                    <a:bodyPr/>
                    <a:lstStyle/>
                    <a:p>
                      <a:r>
                        <a:rPr lang="en-US" b="1" dirty="0" smtClean="0"/>
                        <a:t>Daytime 7:00 – 22:00</a:t>
                      </a:r>
                      <a:endParaRPr lang="en-US" b="1" dirty="0"/>
                    </a:p>
                  </a:txBody>
                  <a:tcPr/>
                </a:tc>
                <a:tc>
                  <a:txBody>
                    <a:bodyPr/>
                    <a:lstStyle/>
                    <a:p>
                      <a:r>
                        <a:rPr lang="en-US" b="1" dirty="0" smtClean="0"/>
                        <a:t>Nighttime 22:00 – 7:00</a:t>
                      </a:r>
                      <a:endParaRPr lang="en-US" b="1" dirty="0"/>
                    </a:p>
                  </a:txBody>
                  <a:tcPr/>
                </a:tc>
              </a:tr>
              <a:tr h="370840">
                <a:tc>
                  <a:txBody>
                    <a:bodyPr/>
                    <a:lstStyle/>
                    <a:p>
                      <a:r>
                        <a:rPr lang="en-US" dirty="0" smtClean="0"/>
                        <a:t>Residential; institutional; educational</a:t>
                      </a:r>
                      <a:endParaRPr lang="en-US" dirty="0"/>
                    </a:p>
                  </a:txBody>
                  <a:tcPr/>
                </a:tc>
                <a:tc>
                  <a:txBody>
                    <a:bodyPr/>
                    <a:lstStyle/>
                    <a:p>
                      <a:pPr algn="ctr"/>
                      <a:r>
                        <a:rPr lang="en-US" dirty="0" smtClean="0"/>
                        <a:t>55</a:t>
                      </a:r>
                      <a:endParaRPr lang="en-US" dirty="0"/>
                    </a:p>
                  </a:txBody>
                  <a:tcPr/>
                </a:tc>
                <a:tc>
                  <a:txBody>
                    <a:bodyPr/>
                    <a:lstStyle/>
                    <a:p>
                      <a:pPr algn="ctr"/>
                      <a:r>
                        <a:rPr lang="en-US" dirty="0" smtClean="0"/>
                        <a:t>45</a:t>
                      </a:r>
                      <a:endParaRPr lang="en-US" dirty="0"/>
                    </a:p>
                  </a:txBody>
                  <a:tcPr/>
                </a:tc>
              </a:tr>
              <a:tr h="370840">
                <a:tc>
                  <a:txBody>
                    <a:bodyPr/>
                    <a:lstStyle/>
                    <a:p>
                      <a:r>
                        <a:rPr lang="en-US" dirty="0" smtClean="0"/>
                        <a:t>Industrial; Commercial</a:t>
                      </a:r>
                      <a:endParaRPr lang="en-US" dirty="0"/>
                    </a:p>
                  </a:txBody>
                  <a:tcPr/>
                </a:tc>
                <a:tc>
                  <a:txBody>
                    <a:bodyPr/>
                    <a:lstStyle/>
                    <a:p>
                      <a:pPr algn="ctr"/>
                      <a:r>
                        <a:rPr lang="en-US" dirty="0" smtClean="0"/>
                        <a:t>70</a:t>
                      </a:r>
                      <a:endParaRPr lang="en-US" dirty="0"/>
                    </a:p>
                  </a:txBody>
                  <a:tcPr/>
                </a:tc>
                <a:tc>
                  <a:txBody>
                    <a:bodyPr/>
                    <a:lstStyle/>
                    <a:p>
                      <a:pPr algn="ctr"/>
                      <a:r>
                        <a:rPr lang="en-US" dirty="0" smtClean="0"/>
                        <a:t>70</a:t>
                      </a:r>
                      <a:endParaRPr lang="en-US" dirty="0"/>
                    </a:p>
                  </a:txBody>
                  <a:tcPr/>
                </a:tc>
              </a:tr>
            </a:tbl>
          </a:graphicData>
        </a:graphic>
      </p:graphicFrame>
    </p:spTree>
    <p:extLst>
      <p:ext uri="{BB962C8B-B14F-4D97-AF65-F5344CB8AC3E}">
        <p14:creationId xmlns:p14="http://schemas.microsoft.com/office/powerpoint/2010/main" val="6219960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capacity</a:t>
            </a:r>
            <a:endParaRPr lang="en-US" dirty="0"/>
          </a:p>
        </p:txBody>
      </p:sp>
      <p:sp>
        <p:nvSpPr>
          <p:cNvPr id="3" name="Content Placeholder 2"/>
          <p:cNvSpPr>
            <a:spLocks noGrp="1"/>
          </p:cNvSpPr>
          <p:nvPr>
            <p:ph idx="1"/>
          </p:nvPr>
        </p:nvSpPr>
        <p:spPr/>
        <p:txBody>
          <a:bodyPr/>
          <a:lstStyle/>
          <a:p>
            <a:r>
              <a:rPr lang="en-US" dirty="0" smtClean="0"/>
              <a:t>10MW biomass plant</a:t>
            </a:r>
          </a:p>
          <a:p>
            <a:pPr marL="0" indent="0">
              <a:buNone/>
            </a:pPr>
            <a:endParaRPr lang="en-US" dirty="0" smtClean="0"/>
          </a:p>
          <a:p>
            <a:r>
              <a:rPr lang="en-US" dirty="0" smtClean="0"/>
              <a:t>Existing 6MW equipment</a:t>
            </a:r>
          </a:p>
          <a:p>
            <a:pPr lvl="1"/>
            <a:r>
              <a:rPr lang="en-US" dirty="0" smtClean="0"/>
              <a:t>Retro-fit</a:t>
            </a:r>
            <a:endParaRPr lang="en-US" dirty="0"/>
          </a:p>
        </p:txBody>
      </p:sp>
    </p:spTree>
    <p:extLst>
      <p:ext uri="{BB962C8B-B14F-4D97-AF65-F5344CB8AC3E}">
        <p14:creationId xmlns:p14="http://schemas.microsoft.com/office/powerpoint/2010/main" val="2592659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Retro-fit</a:t>
            </a:r>
            <a:endParaRPr lang="en-US" dirty="0"/>
          </a:p>
        </p:txBody>
      </p:sp>
      <p:sp>
        <p:nvSpPr>
          <p:cNvPr id="3" name="Content Placeholder 2"/>
          <p:cNvSpPr>
            <a:spLocks noGrp="1"/>
          </p:cNvSpPr>
          <p:nvPr>
            <p:ph idx="1"/>
          </p:nvPr>
        </p:nvSpPr>
        <p:spPr/>
        <p:txBody>
          <a:bodyPr/>
          <a:lstStyle/>
          <a:p>
            <a:r>
              <a:rPr lang="en-US" dirty="0" smtClean="0"/>
              <a:t>Current rating of equipment may not be up to par for the new source</a:t>
            </a:r>
          </a:p>
          <a:p>
            <a:r>
              <a:rPr lang="en-US" dirty="0" smtClean="0"/>
              <a:t>Equipment include</a:t>
            </a:r>
          </a:p>
          <a:p>
            <a:pPr lvl="1"/>
            <a:r>
              <a:rPr lang="en-US" dirty="0" smtClean="0"/>
              <a:t>Wires</a:t>
            </a:r>
          </a:p>
          <a:p>
            <a:pPr lvl="1"/>
            <a:r>
              <a:rPr lang="en-US" dirty="0" smtClean="0"/>
              <a:t>CT’s</a:t>
            </a:r>
          </a:p>
          <a:p>
            <a:pPr lvl="1"/>
            <a:r>
              <a:rPr lang="en-US" dirty="0" smtClean="0"/>
              <a:t>Switch boxes</a:t>
            </a:r>
          </a:p>
          <a:p>
            <a:pPr lvl="1"/>
            <a:endParaRPr lang="en-US" dirty="0"/>
          </a:p>
        </p:txBody>
      </p:sp>
    </p:spTree>
    <p:extLst>
      <p:ext uri="{BB962C8B-B14F-4D97-AF65-F5344CB8AC3E}">
        <p14:creationId xmlns:p14="http://schemas.microsoft.com/office/powerpoint/2010/main" val="1338150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Incorporation</a:t>
            </a:r>
            <a:endParaRPr lang="en-US" dirty="0"/>
          </a:p>
        </p:txBody>
      </p:sp>
      <p:sp>
        <p:nvSpPr>
          <p:cNvPr id="3" name="Content Placeholder 2"/>
          <p:cNvSpPr>
            <a:spLocks noGrp="1"/>
          </p:cNvSpPr>
          <p:nvPr>
            <p:ph idx="1"/>
          </p:nvPr>
        </p:nvSpPr>
        <p:spPr/>
        <p:txBody>
          <a:bodyPr/>
          <a:lstStyle/>
          <a:p>
            <a:r>
              <a:rPr lang="en-US" dirty="0" smtClean="0"/>
              <a:t>Penn State OPP policy is to have the allotted demand on the electrical network system</a:t>
            </a:r>
          </a:p>
          <a:p>
            <a:r>
              <a:rPr lang="en-US" dirty="0" smtClean="0"/>
              <a:t>Each point of distribution has a normally open switch and a normally closed switch</a:t>
            </a:r>
          </a:p>
          <a:p>
            <a:r>
              <a:rPr lang="en-US" dirty="0" smtClean="0"/>
              <a:t>This implies even distribution of load across the system</a:t>
            </a:r>
            <a:endParaRPr lang="en-US" dirty="0"/>
          </a:p>
        </p:txBody>
      </p:sp>
    </p:spTree>
    <p:extLst>
      <p:ext uri="{BB962C8B-B14F-4D97-AF65-F5344CB8AC3E}">
        <p14:creationId xmlns:p14="http://schemas.microsoft.com/office/powerpoint/2010/main" val="33429956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Modified Accelerated Cost-Recovery System (MACRS) </a:t>
            </a:r>
            <a:r>
              <a:rPr lang="en-US" dirty="0" smtClean="0"/>
              <a:t>&amp; </a:t>
            </a:r>
            <a:r>
              <a:rPr lang="en-US" dirty="0"/>
              <a:t>Bonus Depreciation (2008-2012</a:t>
            </a:r>
            <a:r>
              <a:rPr lang="en-US" dirty="0" smtClean="0"/>
              <a:t>)</a:t>
            </a:r>
          </a:p>
          <a:p>
            <a:pPr lvl="1"/>
            <a:r>
              <a:rPr lang="en-US" dirty="0" smtClean="0"/>
              <a:t>Federal</a:t>
            </a:r>
          </a:p>
          <a:p>
            <a:pPr lvl="1"/>
            <a:r>
              <a:rPr lang="en-US" dirty="0"/>
              <a:t>Commercial, Industrial, </a:t>
            </a:r>
            <a:r>
              <a:rPr lang="en-US" dirty="0" smtClean="0"/>
              <a:t>Agricultural</a:t>
            </a:r>
          </a:p>
          <a:p>
            <a:pPr lvl="1"/>
            <a:r>
              <a:rPr lang="en-US" dirty="0" smtClean="0"/>
              <a:t>businesses </a:t>
            </a:r>
            <a:r>
              <a:rPr lang="en-US" dirty="0"/>
              <a:t>may recover investments in certain property through depreciation deductions. </a:t>
            </a:r>
            <a:r>
              <a:rPr lang="en-US" dirty="0" smtClean="0"/>
              <a:t>A </a:t>
            </a:r>
            <a:r>
              <a:rPr lang="en-US" dirty="0"/>
              <a:t>number of renewable energy technologies are classified as five-year </a:t>
            </a:r>
            <a:r>
              <a:rPr lang="en-US" dirty="0" smtClean="0"/>
              <a:t>property</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78685587"/>
              </p:ext>
            </p:extLst>
          </p:nvPr>
        </p:nvGraphicFramePr>
        <p:xfrm>
          <a:off x="4114800" y="1447800"/>
          <a:ext cx="4146550" cy="4244184"/>
        </p:xfrm>
        <a:graphic>
          <a:graphicData uri="http://schemas.openxmlformats.org/drawingml/2006/table">
            <a:tbl>
              <a:tblPr>
                <a:tableStyleId>{5C22544A-7EE6-4342-B048-85BDC9FD1C3A}</a:tableStyleId>
              </a:tblPr>
              <a:tblGrid>
                <a:gridCol w="3293241"/>
                <a:gridCol w="853309"/>
              </a:tblGrid>
              <a:tr h="176841">
                <a:tc>
                  <a:txBody>
                    <a:bodyPr/>
                    <a:lstStyle/>
                    <a:p>
                      <a:pPr algn="l" fontAlgn="b"/>
                      <a:r>
                        <a:rPr lang="en-US" sz="900" u="none" strike="noStrike" dirty="0">
                          <a:effectLst/>
                        </a:rPr>
                        <a:t>Depreciation Schedule</a:t>
                      </a:r>
                      <a:endParaRPr lang="en-US" sz="900" b="1" i="1" u="none" strike="noStrike" dirty="0">
                        <a:effectLst/>
                        <a:latin typeface="Arial"/>
                      </a:endParaRPr>
                    </a:p>
                  </a:txBody>
                  <a:tcPr marL="9525" marR="9525" marT="9525" marB="0" anchor="b"/>
                </a:tc>
                <a:tc>
                  <a:txBody>
                    <a:bodyPr/>
                    <a:lstStyle/>
                    <a:p>
                      <a:pPr algn="l" fontAlgn="b"/>
                      <a:r>
                        <a:rPr lang="en-US" sz="900" u="none" strike="noStrike">
                          <a:effectLst/>
                        </a:rPr>
                        <a:t> </a:t>
                      </a:r>
                      <a:endParaRPr lang="en-US" sz="900" b="0" i="0" u="none" strike="noStrike">
                        <a:effectLst/>
                        <a:latin typeface="Arial"/>
                      </a:endParaRPr>
                    </a:p>
                  </a:txBody>
                  <a:tcPr marL="9525" marR="9525" marT="9525" marB="0" anchor="b"/>
                </a:tc>
              </a:tr>
              <a:tr h="353682">
                <a:tc>
                  <a:txBody>
                    <a:bodyPr/>
                    <a:lstStyle/>
                    <a:p>
                      <a:pPr algn="l" fontAlgn="b"/>
                      <a:r>
                        <a:rPr lang="en-US" sz="900" u="none" strike="noStrike">
                          <a:effectLst/>
                        </a:rPr>
                        <a:t> </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Fraction</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0.2000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dirty="0">
                          <a:effectLst/>
                        </a:rPr>
                        <a:t>Year 2</a:t>
                      </a:r>
                      <a:endParaRPr lang="en-US" sz="900" b="0" i="0" u="none" strike="noStrike" dirty="0">
                        <a:effectLst/>
                        <a:latin typeface="Arial"/>
                      </a:endParaRPr>
                    </a:p>
                  </a:txBody>
                  <a:tcPr marL="9525" marR="9525" marT="9525" marB="0" anchor="b"/>
                </a:tc>
                <a:tc>
                  <a:txBody>
                    <a:bodyPr/>
                    <a:lstStyle/>
                    <a:p>
                      <a:pPr algn="r" fontAlgn="b"/>
                      <a:r>
                        <a:rPr lang="en-US" sz="900" u="none" strike="noStrike">
                          <a:effectLst/>
                        </a:rPr>
                        <a:t>0.3200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3</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0.1920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4</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0.1152</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5</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0.1152</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6</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0.0576</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7</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dirty="0">
                          <a:effectLst/>
                        </a:rPr>
                        <a:t>Year 8</a:t>
                      </a:r>
                      <a:endParaRPr lang="en-US" sz="900" b="0" i="0" u="none" strike="noStrike" dirty="0">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9</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10</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dirty="0">
                          <a:effectLst/>
                        </a:rPr>
                        <a:t>Year 11</a:t>
                      </a:r>
                      <a:endParaRPr lang="en-US" sz="900" b="0" i="0" u="none" strike="noStrike" dirty="0">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12</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13</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dirty="0">
                          <a:effectLst/>
                        </a:rPr>
                        <a:t>Year 14</a:t>
                      </a:r>
                      <a:endParaRPr lang="en-US" sz="900" b="0" i="0" u="none" strike="noStrike" dirty="0">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15</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16</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17</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18</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19</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Year 20</a:t>
                      </a:r>
                      <a:endParaRPr lang="en-US" sz="900" b="0" i="0" u="none" strike="noStrike">
                        <a:effectLst/>
                        <a:latin typeface="Arial"/>
                      </a:endParaRPr>
                    </a:p>
                  </a:txBody>
                  <a:tcPr marL="9525" marR="9525" marT="9525" marB="0" anchor="b"/>
                </a:tc>
                <a:tc>
                  <a:txBody>
                    <a:bodyPr/>
                    <a:lstStyle/>
                    <a:p>
                      <a:pPr algn="r" fontAlgn="b"/>
                      <a:r>
                        <a:rPr lang="en-US" sz="900" u="none" strike="noStrike">
                          <a:effectLst/>
                        </a:rPr>
                        <a:t>0.0000</a:t>
                      </a:r>
                      <a:endParaRPr lang="en-US" sz="900" b="0" i="0" u="none" strike="noStrike">
                        <a:effectLst/>
                        <a:latin typeface="Arial"/>
                      </a:endParaRPr>
                    </a:p>
                  </a:txBody>
                  <a:tcPr marL="9525" marR="9525" marT="9525" marB="0" anchor="b"/>
                </a:tc>
              </a:tr>
              <a:tr h="176841">
                <a:tc>
                  <a:txBody>
                    <a:bodyPr/>
                    <a:lstStyle/>
                    <a:p>
                      <a:pPr algn="l" fontAlgn="b"/>
                      <a:r>
                        <a:rPr lang="en-US" sz="900" u="none" strike="noStrike">
                          <a:effectLst/>
                        </a:rPr>
                        <a:t>Total</a:t>
                      </a:r>
                      <a:endParaRPr lang="en-US" sz="900" b="0" i="0" u="none" strike="noStrike">
                        <a:effectLst/>
                        <a:latin typeface="Arial"/>
                      </a:endParaRPr>
                    </a:p>
                  </a:txBody>
                  <a:tcPr marL="9525" marR="9525" marT="9525" marB="0" anchor="b"/>
                </a:tc>
                <a:tc>
                  <a:txBody>
                    <a:bodyPr/>
                    <a:lstStyle/>
                    <a:p>
                      <a:pPr algn="r" fontAlgn="b"/>
                      <a:r>
                        <a:rPr lang="en-US" sz="900" u="none" strike="noStrike" dirty="0">
                          <a:effectLst/>
                        </a:rPr>
                        <a:t>1.0000</a:t>
                      </a:r>
                      <a:endParaRPr lang="en-US" sz="9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929875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lstStyle/>
          <a:p>
            <a:pPr eaLnBrk="1" hangingPunct="1"/>
            <a:r>
              <a:rPr lang="en-US" smtClean="0">
                <a:solidFill>
                  <a:srgbClr val="C00000"/>
                </a:solidFill>
              </a:rPr>
              <a:t>Wind Energy</a:t>
            </a:r>
          </a:p>
        </p:txBody>
      </p:sp>
      <p:sp>
        <p:nvSpPr>
          <p:cNvPr id="3" name="Content Placeholder 2"/>
          <p:cNvSpPr>
            <a:spLocks noGrp="1"/>
          </p:cNvSpPr>
          <p:nvPr>
            <p:ph sz="quarter" idx="4294967295"/>
          </p:nvPr>
        </p:nvSpPr>
        <p:spPr>
          <a:xfrm>
            <a:off x="0" y="1524000"/>
            <a:ext cx="8504238" cy="2206625"/>
          </a:xfrm>
        </p:spPr>
        <p:txBody>
          <a:bodyPr>
            <a:normAutofit/>
          </a:bodyPr>
          <a:lstStyle/>
          <a:p>
            <a:pPr marL="274320" indent="-274320" eaLnBrk="1" fontAlgn="auto" hangingPunct="1">
              <a:spcAft>
                <a:spcPts val="0"/>
              </a:spcAft>
              <a:buClr>
                <a:srgbClr val="C00000"/>
              </a:buClr>
              <a:buFont typeface="Wingdings" pitchFamily="2" charset="2"/>
              <a:buChar char="v"/>
              <a:defRPr/>
            </a:pPr>
            <a:r>
              <a:rPr lang="en-US" dirty="0" smtClean="0"/>
              <a:t>Unequal solar heating produces wind</a:t>
            </a:r>
          </a:p>
          <a:p>
            <a:pPr marL="274320" indent="-274320" eaLnBrk="1" fontAlgn="auto" hangingPunct="1">
              <a:spcAft>
                <a:spcPts val="0"/>
              </a:spcAft>
              <a:buClr>
                <a:srgbClr val="C00000"/>
              </a:buClr>
              <a:buFont typeface="Wingdings" pitchFamily="2" charset="2"/>
              <a:buChar char="v"/>
              <a:defRPr/>
            </a:pPr>
            <a:r>
              <a:rPr lang="en-US" dirty="0" smtClean="0"/>
              <a:t>Wind creates a lift that spins the turbine blades and rotor</a:t>
            </a:r>
          </a:p>
          <a:p>
            <a:pPr marL="274320" indent="-274320" eaLnBrk="1" fontAlgn="auto" hangingPunct="1">
              <a:spcAft>
                <a:spcPts val="0"/>
              </a:spcAft>
              <a:buClr>
                <a:srgbClr val="C00000"/>
              </a:buClr>
              <a:buFont typeface="Wingdings" pitchFamily="2" charset="2"/>
              <a:buChar char="v"/>
              <a:defRPr/>
            </a:pPr>
            <a:r>
              <a:rPr lang="en-US" dirty="0" smtClean="0"/>
              <a:t>Kinetic energy in wind is converted to mechanical energy in the turbine which is then converted into electrical energy in a generator.</a:t>
            </a:r>
            <a:br>
              <a:rPr lang="en-US" dirty="0" smtClean="0"/>
            </a:br>
            <a:endParaRPr lang="en-US" dirty="0"/>
          </a:p>
        </p:txBody>
      </p:sp>
      <p:pic>
        <p:nvPicPr>
          <p:cNvPr id="17412" name="Picture 2"/>
          <p:cNvPicPr>
            <a:picLocks noChangeAspect="1" noChangeArrowheads="1"/>
          </p:cNvPicPr>
          <p:nvPr/>
        </p:nvPicPr>
        <p:blipFill>
          <a:blip r:embed="rId3" cstate="print"/>
          <a:srcRect/>
          <a:stretch>
            <a:fillRect/>
          </a:stretch>
        </p:blipFill>
        <p:spPr bwMode="auto">
          <a:xfrm>
            <a:off x="304800" y="3276600"/>
            <a:ext cx="8535988" cy="3043238"/>
          </a:xfrm>
          <a:prstGeom prst="rect">
            <a:avLst/>
          </a:prstGeom>
          <a:noFill/>
          <a:ln w="9525">
            <a:noFill/>
            <a:miter lim="800000"/>
            <a:headEnd/>
            <a:tailEnd/>
          </a:ln>
        </p:spPr>
      </p:pic>
    </p:spTree>
    <p:extLst>
      <p:ext uri="{BB962C8B-B14F-4D97-AF65-F5344CB8AC3E}">
        <p14:creationId xmlns:p14="http://schemas.microsoft.com/office/powerpoint/2010/main" val="3107400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a:t>
            </a:r>
            <a:endParaRPr lang="en-US" dirty="0"/>
          </a:p>
        </p:txBody>
      </p:sp>
      <p:sp>
        <p:nvSpPr>
          <p:cNvPr id="3" name="Content Placeholder 2"/>
          <p:cNvSpPr>
            <a:spLocks noGrp="1"/>
          </p:cNvSpPr>
          <p:nvPr>
            <p:ph sz="half" idx="1"/>
          </p:nvPr>
        </p:nvSpPr>
        <p:spPr/>
        <p:txBody>
          <a:bodyPr/>
          <a:lstStyle/>
          <a:p>
            <a:r>
              <a:rPr lang="en-US" dirty="0"/>
              <a:t>Renewable Electricity Production Tax Credit (PTC</a:t>
            </a:r>
            <a:r>
              <a:rPr lang="en-US" dirty="0" smtClean="0"/>
              <a:t>)</a:t>
            </a:r>
          </a:p>
          <a:p>
            <a:pPr lvl="1"/>
            <a:r>
              <a:rPr lang="en-US" dirty="0" smtClean="0"/>
              <a:t>Federal</a:t>
            </a:r>
          </a:p>
          <a:p>
            <a:pPr lvl="1"/>
            <a:r>
              <a:rPr lang="en-US" dirty="0"/>
              <a:t>Commercial, </a:t>
            </a:r>
            <a:r>
              <a:rPr lang="en-US" dirty="0" smtClean="0"/>
              <a:t>Industrial</a:t>
            </a:r>
          </a:p>
          <a:p>
            <a:pPr lvl="1"/>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942246732"/>
              </p:ext>
            </p:extLst>
          </p:nvPr>
        </p:nvGraphicFramePr>
        <p:xfrm>
          <a:off x="4756198" y="1600198"/>
          <a:ext cx="3822603" cy="4036673"/>
        </p:xfrm>
        <a:graphic>
          <a:graphicData uri="http://schemas.openxmlformats.org/drawingml/2006/table">
            <a:tbl>
              <a:tblPr/>
              <a:tblGrid>
                <a:gridCol w="1274201"/>
                <a:gridCol w="1274201"/>
                <a:gridCol w="1274201"/>
              </a:tblGrid>
              <a:tr h="428132">
                <a:tc>
                  <a:txBody>
                    <a:bodyPr/>
                    <a:lstStyle/>
                    <a:p>
                      <a:pPr algn="l"/>
                      <a:r>
                        <a:rPr lang="en-US" sz="1200" b="1" dirty="0"/>
                        <a:t>Resource Type</a:t>
                      </a:r>
                    </a:p>
                  </a:txBody>
                  <a:tcPr marL="61162" marR="61162" marT="30581" marB="30581" anchor="ctr">
                    <a:lnL>
                      <a:noFill/>
                    </a:lnL>
                    <a:lnR>
                      <a:noFill/>
                    </a:lnR>
                    <a:lnT>
                      <a:noFill/>
                    </a:lnT>
                    <a:lnB>
                      <a:noFill/>
                    </a:lnB>
                  </a:tcPr>
                </a:tc>
                <a:tc>
                  <a:txBody>
                    <a:bodyPr/>
                    <a:lstStyle/>
                    <a:p>
                      <a:pPr algn="l"/>
                      <a:r>
                        <a:rPr lang="en-US" sz="1200" b="1"/>
                        <a:t>In-Service Deadline</a:t>
                      </a:r>
                    </a:p>
                  </a:txBody>
                  <a:tcPr marL="61162" marR="61162" marT="30581" marB="30581" anchor="ctr">
                    <a:lnL>
                      <a:noFill/>
                    </a:lnL>
                    <a:lnR>
                      <a:noFill/>
                    </a:lnR>
                    <a:lnB>
                      <a:noFill/>
                    </a:lnB>
                  </a:tcPr>
                </a:tc>
                <a:tc>
                  <a:txBody>
                    <a:bodyPr/>
                    <a:lstStyle/>
                    <a:p>
                      <a:pPr algn="l"/>
                      <a:r>
                        <a:rPr lang="en-US" sz="1200" b="1" dirty="0"/>
                        <a:t>Credit Amount</a:t>
                      </a:r>
                    </a:p>
                  </a:txBody>
                  <a:tcPr marL="61162" marR="61162" marT="30581" marB="30581" anchor="ctr">
                    <a:lnL>
                      <a:noFill/>
                    </a:lnL>
                    <a:lnR>
                      <a:noFill/>
                    </a:lnR>
                    <a:lnB>
                      <a:noFill/>
                    </a:lnB>
                  </a:tcPr>
                </a:tc>
              </a:tr>
              <a:tr h="428132">
                <a:tc>
                  <a:txBody>
                    <a:bodyPr/>
                    <a:lstStyle/>
                    <a:p>
                      <a:pPr algn="l"/>
                      <a:r>
                        <a:rPr lang="en-US" sz="1200" dirty="0"/>
                        <a:t>Wind</a:t>
                      </a:r>
                    </a:p>
                  </a:txBody>
                  <a:tcPr marL="61162" marR="61162" marT="30581" marB="30581" anchor="ctr">
                    <a:lnL>
                      <a:noFill/>
                    </a:lnL>
                    <a:lnR>
                      <a:noFill/>
                    </a:lnR>
                    <a:lnT>
                      <a:noFill/>
                    </a:lnT>
                    <a:lnB>
                      <a:noFill/>
                    </a:lnB>
                  </a:tcPr>
                </a:tc>
                <a:tc>
                  <a:txBody>
                    <a:bodyPr/>
                    <a:lstStyle/>
                    <a:p>
                      <a:pPr algn="l"/>
                      <a:r>
                        <a:rPr lang="en-US" sz="1200"/>
                        <a:t>December 31, 2012</a:t>
                      </a:r>
                    </a:p>
                  </a:txBody>
                  <a:tcPr marL="61162" marR="61162" marT="30581" marB="30581" anchor="ctr">
                    <a:lnL>
                      <a:noFill/>
                    </a:lnL>
                    <a:lnR>
                      <a:noFill/>
                    </a:lnR>
                    <a:lnT>
                      <a:noFill/>
                    </a:lnT>
                    <a:lnB>
                      <a:noFill/>
                    </a:lnB>
                  </a:tcPr>
                </a:tc>
                <a:tc>
                  <a:txBody>
                    <a:bodyPr/>
                    <a:lstStyle/>
                    <a:p>
                      <a:pPr algn="l"/>
                      <a:r>
                        <a:rPr lang="en-US" sz="1200"/>
                        <a:t>2.2¢/kWh</a:t>
                      </a:r>
                    </a:p>
                  </a:txBody>
                  <a:tcPr marL="61162" marR="61162" marT="30581" marB="30581" anchor="ctr">
                    <a:lnL>
                      <a:noFill/>
                    </a:lnL>
                    <a:lnR>
                      <a:noFill/>
                    </a:lnR>
                    <a:lnT>
                      <a:noFill/>
                    </a:lnT>
                    <a:lnB>
                      <a:noFill/>
                    </a:lnB>
                  </a:tcPr>
                </a:tc>
              </a:tr>
              <a:tr h="428132">
                <a:tc>
                  <a:txBody>
                    <a:bodyPr/>
                    <a:lstStyle/>
                    <a:p>
                      <a:pPr algn="l"/>
                      <a:r>
                        <a:rPr lang="en-US" sz="1200"/>
                        <a:t>Closed-Loop Biomass</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a:t>2.2¢/kWh</a:t>
                      </a:r>
                    </a:p>
                  </a:txBody>
                  <a:tcPr marL="61162" marR="61162" marT="30581" marB="30581" anchor="ctr">
                    <a:lnL>
                      <a:noFill/>
                    </a:lnL>
                    <a:lnR>
                      <a:noFill/>
                    </a:lnR>
                    <a:lnT>
                      <a:noFill/>
                    </a:lnT>
                    <a:lnB>
                      <a:noFill/>
                    </a:lnB>
                  </a:tcPr>
                </a:tc>
              </a:tr>
              <a:tr h="428132">
                <a:tc>
                  <a:txBody>
                    <a:bodyPr/>
                    <a:lstStyle/>
                    <a:p>
                      <a:pPr algn="l"/>
                      <a:r>
                        <a:rPr lang="en-US" sz="1200"/>
                        <a:t>Open-Loop Biomass</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a:t>1.1¢/kWh </a:t>
                      </a:r>
                    </a:p>
                  </a:txBody>
                  <a:tcPr marL="61162" marR="61162" marT="30581" marB="30581" anchor="ctr">
                    <a:lnL>
                      <a:noFill/>
                    </a:lnL>
                    <a:lnR>
                      <a:noFill/>
                    </a:lnR>
                    <a:lnT>
                      <a:noFill/>
                    </a:lnT>
                    <a:lnB>
                      <a:noFill/>
                    </a:lnB>
                  </a:tcPr>
                </a:tc>
              </a:tr>
              <a:tr h="428132">
                <a:tc>
                  <a:txBody>
                    <a:bodyPr/>
                    <a:lstStyle/>
                    <a:p>
                      <a:pPr algn="l"/>
                      <a:r>
                        <a:rPr lang="en-US" sz="1200"/>
                        <a:t>Geothermal Energy</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a:t>2.2¢/kWh</a:t>
                      </a:r>
                    </a:p>
                  </a:txBody>
                  <a:tcPr marL="61162" marR="61162" marT="30581" marB="30581" anchor="ctr">
                    <a:lnL>
                      <a:noFill/>
                    </a:lnL>
                    <a:lnR>
                      <a:noFill/>
                    </a:lnR>
                    <a:lnT>
                      <a:noFill/>
                    </a:lnT>
                    <a:lnB>
                      <a:noFill/>
                    </a:lnB>
                  </a:tcPr>
                </a:tc>
              </a:tr>
              <a:tr h="428132">
                <a:tc>
                  <a:txBody>
                    <a:bodyPr/>
                    <a:lstStyle/>
                    <a:p>
                      <a:pPr algn="l"/>
                      <a:r>
                        <a:rPr lang="en-US" sz="1200"/>
                        <a:t>Landfill Gas</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a:t>1.1¢/kWh</a:t>
                      </a:r>
                    </a:p>
                  </a:txBody>
                  <a:tcPr marL="61162" marR="61162" marT="30581" marB="30581" anchor="ctr">
                    <a:lnL>
                      <a:noFill/>
                    </a:lnL>
                    <a:lnR>
                      <a:noFill/>
                    </a:lnR>
                    <a:lnT>
                      <a:noFill/>
                    </a:lnT>
                    <a:lnB>
                      <a:noFill/>
                    </a:lnB>
                  </a:tcPr>
                </a:tc>
              </a:tr>
              <a:tr h="428132">
                <a:tc>
                  <a:txBody>
                    <a:bodyPr/>
                    <a:lstStyle/>
                    <a:p>
                      <a:pPr algn="l"/>
                      <a:r>
                        <a:rPr lang="en-US" sz="1200"/>
                        <a:t>Municipal Solid Waste</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a:t>1.1¢/kWh</a:t>
                      </a:r>
                    </a:p>
                  </a:txBody>
                  <a:tcPr marL="61162" marR="61162" marT="30581" marB="30581" anchor="ctr">
                    <a:lnL>
                      <a:noFill/>
                    </a:lnL>
                    <a:lnR>
                      <a:noFill/>
                    </a:lnR>
                    <a:lnT>
                      <a:noFill/>
                    </a:lnT>
                    <a:lnB>
                      <a:noFill/>
                    </a:lnB>
                  </a:tcPr>
                </a:tc>
              </a:tr>
              <a:tr h="428132">
                <a:tc>
                  <a:txBody>
                    <a:bodyPr/>
                    <a:lstStyle/>
                    <a:p>
                      <a:pPr algn="l"/>
                      <a:r>
                        <a:rPr lang="en-US" sz="1200"/>
                        <a:t>Qualified Hydroelectric</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a:t>1.1¢/kWh</a:t>
                      </a:r>
                    </a:p>
                  </a:txBody>
                  <a:tcPr marL="61162" marR="61162" marT="30581" marB="30581" anchor="ctr">
                    <a:lnL>
                      <a:noFill/>
                    </a:lnL>
                    <a:lnR>
                      <a:noFill/>
                    </a:lnR>
                    <a:lnT>
                      <a:noFill/>
                    </a:lnT>
                    <a:lnB>
                      <a:noFill/>
                    </a:lnB>
                  </a:tcPr>
                </a:tc>
              </a:tr>
              <a:tr h="611617">
                <a:tc>
                  <a:txBody>
                    <a:bodyPr/>
                    <a:lstStyle/>
                    <a:p>
                      <a:pPr algn="l"/>
                      <a:r>
                        <a:rPr lang="en-US" sz="1200"/>
                        <a:t>Marine and Hydrokinetic (150 kW or larger)**</a:t>
                      </a:r>
                    </a:p>
                  </a:txBody>
                  <a:tcPr marL="61162" marR="61162" marT="30581" marB="30581" anchor="ctr">
                    <a:lnL>
                      <a:noFill/>
                    </a:lnL>
                    <a:lnR>
                      <a:noFill/>
                    </a:lnR>
                    <a:lnT>
                      <a:noFill/>
                    </a:lnT>
                    <a:lnB>
                      <a:noFill/>
                    </a:lnB>
                  </a:tcPr>
                </a:tc>
                <a:tc>
                  <a:txBody>
                    <a:bodyPr/>
                    <a:lstStyle/>
                    <a:p>
                      <a:pPr algn="l"/>
                      <a:r>
                        <a:rPr lang="en-US" sz="1200"/>
                        <a:t>December 31, 2013</a:t>
                      </a:r>
                    </a:p>
                  </a:txBody>
                  <a:tcPr marL="61162" marR="61162" marT="30581" marB="30581" anchor="ctr">
                    <a:lnL>
                      <a:noFill/>
                    </a:lnL>
                    <a:lnR>
                      <a:noFill/>
                    </a:lnR>
                    <a:lnT>
                      <a:noFill/>
                    </a:lnT>
                    <a:lnB>
                      <a:noFill/>
                    </a:lnB>
                  </a:tcPr>
                </a:tc>
                <a:tc>
                  <a:txBody>
                    <a:bodyPr/>
                    <a:lstStyle/>
                    <a:p>
                      <a:pPr algn="l"/>
                      <a:r>
                        <a:rPr lang="en-US" sz="1200" dirty="0"/>
                        <a:t>1.1¢/kWh</a:t>
                      </a:r>
                      <a:br>
                        <a:rPr lang="en-US" sz="1200" dirty="0"/>
                      </a:br>
                      <a:endParaRPr lang="en-US" sz="1200" dirty="0"/>
                    </a:p>
                  </a:txBody>
                  <a:tcPr marL="61162" marR="61162" marT="30581" marB="30581" anchor="ctr">
                    <a:lnL>
                      <a:noFill/>
                    </a:lnL>
                    <a:lnR>
                      <a:noFill/>
                    </a:lnR>
                    <a:lnT>
                      <a:noFill/>
                    </a:lnT>
                    <a:lnB>
                      <a:noFill/>
                    </a:lnB>
                  </a:tcPr>
                </a:tc>
              </a:tr>
            </a:tbl>
          </a:graphicData>
        </a:graphic>
      </p:graphicFrame>
      <p:sp>
        <p:nvSpPr>
          <p:cNvPr id="10" name="Rectangle 3"/>
          <p:cNvSpPr>
            <a:spLocks noChangeArrowheads="1"/>
          </p:cNvSpPr>
          <p:nvPr/>
        </p:nvSpPr>
        <p:spPr bwMode="auto">
          <a:xfrm>
            <a:off x="47561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33378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86604194"/>
              </p:ext>
            </p:extLst>
          </p:nvPr>
        </p:nvGraphicFramePr>
        <p:xfrm>
          <a:off x="1066800" y="762000"/>
          <a:ext cx="6096000" cy="323596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Key Assumptions</a:t>
                      </a:r>
                      <a:endParaRPr lang="en-US" dirty="0"/>
                    </a:p>
                  </a:txBody>
                  <a:tcPr/>
                </a:tc>
              </a:tr>
              <a:tr h="370840">
                <a:tc>
                  <a:txBody>
                    <a:bodyPr/>
                    <a:lstStyle/>
                    <a:p>
                      <a:r>
                        <a:rPr lang="en-US" sz="1800" kern="1200" dirty="0" smtClean="0">
                          <a:solidFill>
                            <a:schemeClr val="dk1"/>
                          </a:solidFill>
                          <a:effectLst/>
                          <a:latin typeface="+mn-lt"/>
                          <a:ea typeface="+mn-ea"/>
                          <a:cs typeface="+mn-cs"/>
                        </a:rPr>
                        <a:t>based on “overnight” costs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 year economic life</a:t>
                      </a:r>
                    </a:p>
                  </a:txBody>
                  <a:tcPr/>
                </a:tc>
              </a:tr>
              <a:tr h="370840">
                <a:tc>
                  <a:txBody>
                    <a:bodyPr/>
                    <a:lstStyle/>
                    <a:p>
                      <a:r>
                        <a:rPr lang="en-US" dirty="0" smtClean="0"/>
                        <a:t>3 week supply of fuel and consumable materials</a:t>
                      </a:r>
                      <a:endParaRPr lang="en-US" dirty="0"/>
                    </a:p>
                  </a:txBody>
                  <a:tcPr/>
                </a:tc>
              </a:tr>
              <a:tr h="370840">
                <a:tc>
                  <a:txBody>
                    <a:bodyPr/>
                    <a:lstStyle/>
                    <a:p>
                      <a:r>
                        <a:rPr lang="en-US" dirty="0" smtClean="0"/>
                        <a:t>Modified Accelerated Cost-Recovery System (MACRS) &amp; Bonus Depreciation</a:t>
                      </a:r>
                      <a:endParaRPr lang="en-US" dirty="0"/>
                    </a:p>
                  </a:txBody>
                  <a:tcPr/>
                </a:tc>
              </a:tr>
              <a:tr h="370840">
                <a:tc>
                  <a:txBody>
                    <a:bodyPr/>
                    <a:lstStyle/>
                    <a:p>
                      <a:r>
                        <a:rPr lang="en-US" dirty="0" smtClean="0"/>
                        <a:t>Federal and State Income tax = 36.03%</a:t>
                      </a:r>
                      <a:endParaRPr lang="en-US" dirty="0"/>
                    </a:p>
                  </a:txBody>
                  <a:tcPr/>
                </a:tc>
              </a:tr>
              <a:tr h="370840">
                <a:tc>
                  <a:txBody>
                    <a:bodyPr/>
                    <a:lstStyle/>
                    <a:p>
                      <a:r>
                        <a:rPr lang="en-US" dirty="0" smtClean="0"/>
                        <a:t>Yearly inflation</a:t>
                      </a:r>
                      <a:r>
                        <a:rPr lang="en-US" baseline="0" dirty="0" smtClean="0"/>
                        <a:t> rate = 2.1%</a:t>
                      </a:r>
                      <a:endParaRPr lang="en-US" dirty="0"/>
                    </a:p>
                  </a:txBody>
                  <a:tcPr/>
                </a:tc>
              </a:tr>
              <a:tr h="370840">
                <a:tc>
                  <a:txBody>
                    <a:bodyPr/>
                    <a:lstStyle/>
                    <a:p>
                      <a:r>
                        <a:rPr lang="en-US" dirty="0" smtClean="0"/>
                        <a:t>No salvage value</a:t>
                      </a:r>
                      <a:endParaRPr lang="en-US" dirty="0"/>
                    </a:p>
                  </a:txBody>
                  <a:tcPr/>
                </a:tc>
              </a:tr>
            </a:tbl>
          </a:graphicData>
        </a:graphic>
      </p:graphicFrame>
    </p:spTree>
    <p:extLst>
      <p:ext uri="{BB962C8B-B14F-4D97-AF65-F5344CB8AC3E}">
        <p14:creationId xmlns:p14="http://schemas.microsoft.com/office/powerpoint/2010/main" val="1596356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Rate of Return…</a:t>
            </a:r>
            <a:endParaRPr lang="en-US" dirty="0"/>
          </a:p>
        </p:txBody>
      </p:sp>
      <p:sp>
        <p:nvSpPr>
          <p:cNvPr id="3" name="Content Placeholder 2"/>
          <p:cNvSpPr>
            <a:spLocks noGrp="1"/>
          </p:cNvSpPr>
          <p:nvPr>
            <p:ph idx="1"/>
          </p:nvPr>
        </p:nvSpPr>
        <p:spPr/>
        <p:txBody>
          <a:bodyPr>
            <a:normAutofit/>
          </a:bodyPr>
          <a:lstStyle/>
          <a:p>
            <a:r>
              <a:rPr lang="en-US" dirty="0" smtClean="0"/>
              <a:t>Capital costs = $3565/kW=&gt; $35,650,000 for a 10MW plant</a:t>
            </a:r>
          </a:p>
          <a:p>
            <a:pPr lvl="1"/>
            <a:r>
              <a:rPr lang="en-US" dirty="0" smtClean="0"/>
              <a:t>This includes equipment, construction, electrical, fees and contingency costs.</a:t>
            </a:r>
          </a:p>
          <a:p>
            <a:r>
              <a:rPr lang="en-US" dirty="0" smtClean="0"/>
              <a:t>Expenses including fuel = $13,243,524 </a:t>
            </a:r>
          </a:p>
          <a:p>
            <a:pPr lvl="1"/>
            <a:r>
              <a:rPr lang="en-US" dirty="0" smtClean="0"/>
              <a:t>This includes labor, maintenance, insurance, ash disposal, management and utility costs.</a:t>
            </a:r>
          </a:p>
          <a:p>
            <a:r>
              <a:rPr lang="en-US" dirty="0" smtClean="0"/>
              <a:t>CO</a:t>
            </a:r>
            <a:r>
              <a:rPr lang="en-US" baseline="-25000" dirty="0" smtClean="0"/>
              <a:t>2</a:t>
            </a:r>
            <a:r>
              <a:rPr lang="en-US" dirty="0" smtClean="0"/>
              <a:t> capture increases capital costs by 38% bringing it to $4,9197,000 and also increases expenses by 31% totaling $17,349,016.44</a:t>
            </a:r>
            <a:endParaRPr lang="en-US" baseline="-25000" dirty="0" smtClean="0"/>
          </a:p>
          <a:p>
            <a:r>
              <a:rPr lang="en-US" dirty="0" smtClean="0"/>
              <a:t>Taxes are a combined 36.03% for federal and state</a:t>
            </a:r>
          </a:p>
          <a:p>
            <a:r>
              <a:rPr lang="en-US" dirty="0" smtClean="0"/>
              <a:t>General inflation @ 2.1%</a:t>
            </a:r>
            <a:endParaRPr lang="en-US" dirty="0"/>
          </a:p>
        </p:txBody>
      </p:sp>
    </p:spTree>
    <p:extLst>
      <p:ext uri="{BB962C8B-B14F-4D97-AF65-F5344CB8AC3E}">
        <p14:creationId xmlns:p14="http://schemas.microsoft.com/office/powerpoint/2010/main" val="1766767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Capital Cost Details</a:t>
            </a:r>
            <a:endParaRPr lang="en-US"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52400" y="2209800"/>
            <a:ext cx="4041775" cy="282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343400" y="2286000"/>
            <a:ext cx="4041775" cy="275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0238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Assuming a 20 year life span, the NPV was calculated using</a:t>
            </a:r>
          </a:p>
          <a:p>
            <a:pPr marL="0" indent="0">
              <a:buNone/>
            </a:pPr>
            <a:r>
              <a:rPr lang="en-US" dirty="0" smtClean="0"/>
              <a:t>NPV 	= ∑Cash flows(1+i)</a:t>
            </a:r>
            <a:r>
              <a:rPr lang="en-US" baseline="30000" dirty="0" smtClean="0"/>
              <a:t>N</a:t>
            </a:r>
            <a:r>
              <a:rPr lang="en-US" dirty="0" smtClean="0"/>
              <a:t> (for N = 1,2,…,20)	= </a:t>
            </a:r>
            <a:r>
              <a:rPr lang="en-US" dirty="0"/>
              <a:t>$111,586,162</a:t>
            </a:r>
          </a:p>
          <a:p>
            <a:r>
              <a:rPr lang="en-US" dirty="0" smtClean="0"/>
              <a:t>This implies the current </a:t>
            </a:r>
            <a:r>
              <a:rPr lang="en-US" dirty="0" err="1" smtClean="0"/>
              <a:t>Levelized</a:t>
            </a:r>
            <a:r>
              <a:rPr lang="en-US" dirty="0" smtClean="0"/>
              <a:t> Annual Revenue Requirement is </a:t>
            </a:r>
            <a:r>
              <a:rPr lang="en-US" dirty="0"/>
              <a:t>$</a:t>
            </a:r>
            <a:r>
              <a:rPr lang="en-US" dirty="0" smtClean="0"/>
              <a:t>17,827,169/</a:t>
            </a:r>
            <a:r>
              <a:rPr lang="en-US" dirty="0" err="1" smtClean="0"/>
              <a:t>yr</a:t>
            </a:r>
            <a:r>
              <a:rPr lang="en-US" dirty="0" smtClean="0"/>
              <a:t> and the Current </a:t>
            </a:r>
            <a:r>
              <a:rPr lang="en-US" dirty="0" err="1" smtClean="0"/>
              <a:t>Levelized</a:t>
            </a:r>
            <a:r>
              <a:rPr lang="en-US" dirty="0" smtClean="0"/>
              <a:t> Annual Cost of Energy is </a:t>
            </a:r>
            <a:r>
              <a:rPr lang="en-US" dirty="0"/>
              <a:t>$</a:t>
            </a:r>
            <a:r>
              <a:rPr lang="en-US" dirty="0" smtClean="0"/>
              <a:t>0.2394/kWh</a:t>
            </a:r>
          </a:p>
          <a:p>
            <a:r>
              <a:rPr lang="en-US" dirty="0" smtClean="0"/>
              <a:t>The constant </a:t>
            </a:r>
            <a:r>
              <a:rPr lang="en-US" dirty="0" err="1" smtClean="0"/>
              <a:t>Levelized</a:t>
            </a:r>
            <a:r>
              <a:rPr lang="en-US" dirty="0" smtClean="0"/>
              <a:t> Annual Revenue Requirement is </a:t>
            </a:r>
            <a:r>
              <a:rPr lang="en-US" dirty="0"/>
              <a:t>$</a:t>
            </a:r>
            <a:r>
              <a:rPr lang="en-US" dirty="0" smtClean="0"/>
              <a:t>15,537,106/</a:t>
            </a:r>
            <a:r>
              <a:rPr lang="en-US" dirty="0" err="1" smtClean="0"/>
              <a:t>yr</a:t>
            </a:r>
            <a:r>
              <a:rPr lang="en-US" dirty="0" smtClean="0"/>
              <a:t>  and the constant </a:t>
            </a:r>
            <a:r>
              <a:rPr lang="en-US" dirty="0" err="1" smtClean="0"/>
              <a:t>Levelized</a:t>
            </a:r>
            <a:r>
              <a:rPr lang="en-US" dirty="0" smtClean="0"/>
              <a:t> Annual Cost of Energy is </a:t>
            </a:r>
            <a:r>
              <a:rPr lang="en-US" dirty="0"/>
              <a:t>$</a:t>
            </a:r>
            <a:r>
              <a:rPr lang="en-US" dirty="0" smtClean="0"/>
              <a:t>0.2087/kWh.</a:t>
            </a:r>
          </a:p>
          <a:p>
            <a:pPr marL="0" indent="0">
              <a:buNone/>
            </a:pPr>
            <a:endParaRPr lang="en-US" dirty="0"/>
          </a:p>
        </p:txBody>
      </p:sp>
    </p:spTree>
    <p:extLst>
      <p:ext uri="{BB962C8B-B14F-4D97-AF65-F5344CB8AC3E}">
        <p14:creationId xmlns:p14="http://schemas.microsoft.com/office/powerpoint/2010/main" val="15965085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533400"/>
            <a:ext cx="8229600" cy="609600"/>
          </a:xfrm>
        </p:spPr>
        <p:txBody>
          <a:bodyPr/>
          <a:lstStyle/>
          <a:p>
            <a:r>
              <a:rPr lang="en-US" dirty="0"/>
              <a:t>Sensitivity Analysis</a:t>
            </a:r>
          </a:p>
        </p:txBody>
      </p:sp>
      <p:sp>
        <p:nvSpPr>
          <p:cNvPr id="25603" name="Rectangle 3"/>
          <p:cNvSpPr>
            <a:spLocks noGrp="1" noChangeArrowheads="1"/>
          </p:cNvSpPr>
          <p:nvPr>
            <p:ph idx="1"/>
          </p:nvPr>
        </p:nvSpPr>
        <p:spPr>
          <a:xfrm>
            <a:off x="533400" y="1219200"/>
            <a:ext cx="8382000" cy="4800600"/>
          </a:xfrm>
        </p:spPr>
        <p:txBody>
          <a:bodyPr>
            <a:normAutofit/>
          </a:bodyPr>
          <a:lstStyle/>
          <a:p>
            <a:r>
              <a:rPr lang="en-US" dirty="0"/>
              <a:t>Disruptions in fuel supply, quantity and </a:t>
            </a:r>
            <a:r>
              <a:rPr lang="en-US" dirty="0" smtClean="0"/>
              <a:t>quality</a:t>
            </a:r>
            <a:endParaRPr lang="en-US" dirty="0"/>
          </a:p>
          <a:p>
            <a:r>
              <a:rPr lang="en-US" dirty="0"/>
              <a:t>Technology choice: capital costs, </a:t>
            </a:r>
            <a:r>
              <a:rPr lang="en-US" dirty="0" smtClean="0"/>
              <a:t>efficiency</a:t>
            </a:r>
            <a:r>
              <a:rPr lang="en-US" dirty="0"/>
              <a:t>, operating performance and reliability </a:t>
            </a:r>
          </a:p>
          <a:p>
            <a:r>
              <a:rPr lang="en-US" dirty="0" smtClean="0"/>
              <a:t>Financing terms</a:t>
            </a:r>
            <a:endParaRPr lang="en-US" dirty="0"/>
          </a:p>
        </p:txBody>
      </p:sp>
    </p:spTree>
    <p:extLst>
      <p:ext uri="{BB962C8B-B14F-4D97-AF65-F5344CB8AC3E}">
        <p14:creationId xmlns:p14="http://schemas.microsoft.com/office/powerpoint/2010/main" val="1292697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0" y="5791200"/>
            <a:ext cx="5486400" cy="804863"/>
          </a:xfrm>
        </p:spPr>
        <p:txBody>
          <a:bodyPr>
            <a:normAutofit/>
          </a:bodyPr>
          <a:lstStyle/>
          <a:p>
            <a:r>
              <a:rPr lang="en-US" dirty="0" smtClean="0"/>
              <a:t>Increase in capital cost increases the current and constant </a:t>
            </a:r>
            <a:r>
              <a:rPr lang="en-US" dirty="0" err="1" smtClean="0"/>
              <a:t>levelized</a:t>
            </a:r>
            <a:r>
              <a:rPr lang="en-US" dirty="0" smtClean="0"/>
              <a:t> annual cost</a:t>
            </a:r>
            <a:endParaRPr lang="en-US" dirty="0"/>
          </a:p>
        </p:txBody>
      </p:sp>
      <p:sp>
        <p:nvSpPr>
          <p:cNvPr id="8" name="AutoShape 15"/>
          <p:cNvSpPr>
            <a:spLocks noChangeArrowheads="1"/>
          </p:cNvSpPr>
          <p:nvPr/>
        </p:nvSpPr>
        <p:spPr bwMode="auto">
          <a:xfrm>
            <a:off x="6313488" y="28978225"/>
            <a:ext cx="1390650" cy="123825"/>
          </a:xfrm>
          <a:prstGeom prst="rightArrow">
            <a:avLst>
              <a:gd name="adj1" fmla="val 50000"/>
              <a:gd name="adj2" fmla="val 280769"/>
            </a:avLst>
          </a:prstGeom>
          <a:solidFill>
            <a:srgbClr val="CCFFFF"/>
          </a:solidFill>
          <a:ln w="9525">
            <a:solidFill>
              <a:srgbClr val="000000"/>
            </a:solidFill>
            <a:miter lim="800000"/>
            <a:headEnd/>
            <a:tailEnd/>
          </a:ln>
        </p:spPr>
        <p:txBody>
          <a:bodyPr/>
          <a:lstStyle/>
          <a:p>
            <a:endParaRPr lang="en-US"/>
          </a:p>
        </p:txBody>
      </p:sp>
      <p:sp>
        <p:nvSpPr>
          <p:cNvPr id="9" name="AutoShape 15"/>
          <p:cNvSpPr>
            <a:spLocks noChangeArrowheads="1"/>
          </p:cNvSpPr>
          <p:nvPr/>
        </p:nvSpPr>
        <p:spPr bwMode="auto">
          <a:xfrm>
            <a:off x="6313488" y="28978225"/>
            <a:ext cx="1390650" cy="123825"/>
          </a:xfrm>
          <a:prstGeom prst="rightArrow">
            <a:avLst>
              <a:gd name="adj1" fmla="val 50000"/>
              <a:gd name="adj2" fmla="val 280769"/>
            </a:avLst>
          </a:prstGeom>
          <a:solidFill>
            <a:srgbClr val="CCFFFF"/>
          </a:solidFill>
          <a:ln w="9525">
            <a:solidFill>
              <a:srgbClr val="000000"/>
            </a:solidFill>
            <a:miter lim="800000"/>
            <a:headEnd/>
            <a:tailEnd/>
          </a:ln>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320031740"/>
              </p:ext>
            </p:extLst>
          </p:nvPr>
        </p:nvGraphicFramePr>
        <p:xfrm>
          <a:off x="304799" y="457200"/>
          <a:ext cx="8077200" cy="5410199"/>
        </p:xfrm>
        <a:graphic>
          <a:graphicData uri="http://schemas.openxmlformats.org/drawingml/2006/table">
            <a:tbl>
              <a:tblPr>
                <a:tableStyleId>{5C22544A-7EE6-4342-B048-85BDC9FD1C3A}</a:tableStyleId>
              </a:tblPr>
              <a:tblGrid>
                <a:gridCol w="1406641"/>
                <a:gridCol w="1302243"/>
                <a:gridCol w="1368179"/>
                <a:gridCol w="1318726"/>
                <a:gridCol w="1428621"/>
                <a:gridCol w="1252790"/>
              </a:tblGrid>
              <a:tr h="192791">
                <a:tc gridSpan="6">
                  <a:txBody>
                    <a:bodyPr/>
                    <a:lstStyle/>
                    <a:p>
                      <a:pPr algn="ctr" fontAlgn="b"/>
                      <a:r>
                        <a:rPr lang="en-US" sz="900" u="none" strike="noStrike">
                          <a:effectLst/>
                        </a:rPr>
                        <a:t>Capital Cost</a:t>
                      </a:r>
                      <a:endParaRPr lang="en-US" sz="900" b="1" i="0" u="none" strike="noStrike">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73">
                <a:tc>
                  <a:txBody>
                    <a:bodyPr/>
                    <a:lstStyle/>
                    <a:p>
                      <a:pPr algn="ctr" fontAlgn="b"/>
                      <a:r>
                        <a:rPr lang="en-US" sz="900" u="none" strike="noStrike">
                          <a:effectLst/>
                        </a:rPr>
                        <a:t>Case</a:t>
                      </a:r>
                      <a:endParaRPr lang="en-US" sz="900" b="0" i="0" u="none" strike="noStrike">
                        <a:effectLst/>
                        <a:latin typeface="Arial"/>
                      </a:endParaRPr>
                    </a:p>
                  </a:txBody>
                  <a:tcPr marL="0" marR="0" marT="0" marB="0" anchor="b"/>
                </a:tc>
                <a:tc>
                  <a:txBody>
                    <a:bodyPr/>
                    <a:lstStyle/>
                    <a:p>
                      <a:pPr algn="ctr" fontAlgn="b"/>
                      <a:r>
                        <a:rPr lang="en-US" sz="900" u="none" strike="noStrike">
                          <a:effectLst/>
                        </a:rPr>
                        <a:t>Relative Change</a:t>
                      </a:r>
                      <a:endParaRPr lang="en-US" sz="900" b="0" i="0" u="none" strike="noStrike">
                        <a:effectLst/>
                        <a:latin typeface="Arial"/>
                      </a:endParaRPr>
                    </a:p>
                  </a:txBody>
                  <a:tcPr marL="0" marR="0" marT="0" marB="0" anchor="b"/>
                </a:tc>
                <a:tc>
                  <a:txBody>
                    <a:bodyPr/>
                    <a:lstStyle/>
                    <a:p>
                      <a:pPr algn="ctr" fontAlgn="b"/>
                      <a:r>
                        <a:rPr lang="en-US" sz="900" u="none" strike="noStrike">
                          <a:effectLst/>
                        </a:rPr>
                        <a:t>Capital Cost</a:t>
                      </a:r>
                      <a:endParaRPr lang="en-US" sz="900" b="0" i="0" u="none" strike="noStrike">
                        <a:effectLst/>
                        <a:latin typeface="Arial"/>
                      </a:endParaRPr>
                    </a:p>
                  </a:txBody>
                  <a:tcPr marL="0" marR="0" marT="0" marB="0" anchor="b"/>
                </a:tc>
                <a:tc>
                  <a:txBody>
                    <a:bodyPr/>
                    <a:lstStyle/>
                    <a:p>
                      <a:pPr algn="ctr" fontAlgn="b"/>
                      <a:r>
                        <a:rPr lang="en-US" sz="900" u="none" strike="noStrike">
                          <a:effectLst/>
                        </a:rPr>
                        <a:t>LAC Current</a:t>
                      </a:r>
                      <a:endParaRPr lang="en-US" sz="900" b="0" i="0" u="none" strike="noStrike">
                        <a:effectLst/>
                        <a:latin typeface="Arial"/>
                      </a:endParaRPr>
                    </a:p>
                  </a:txBody>
                  <a:tcPr marL="0" marR="0" marT="0" marB="0" anchor="b"/>
                </a:tc>
                <a:tc>
                  <a:txBody>
                    <a:bodyPr/>
                    <a:lstStyle/>
                    <a:p>
                      <a:pPr algn="ctr" fontAlgn="b"/>
                      <a:r>
                        <a:rPr lang="en-US" sz="900" u="none" strike="noStrike">
                          <a:effectLst/>
                        </a:rPr>
                        <a:t>LAC Constant</a:t>
                      </a:r>
                      <a:endParaRPr lang="en-US" sz="900" b="0" i="0" u="none" strike="noStrike">
                        <a:effectLst/>
                        <a:latin typeface="Arial"/>
                      </a:endParaRPr>
                    </a:p>
                  </a:txBody>
                  <a:tcPr marL="0" marR="0" marT="0" marB="0" anchor="b"/>
                </a:tc>
                <a:tc>
                  <a:txBody>
                    <a:bodyPr/>
                    <a:lstStyle/>
                    <a:p>
                      <a:pPr algn="ctr" fontAlgn="b"/>
                      <a:r>
                        <a:rPr lang="en-US" sz="900" u="none" strike="noStrike">
                          <a:effectLst/>
                        </a:rPr>
                        <a:t>Relative Change in COE</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 </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c>
                  <a:txBody>
                    <a:bodyPr/>
                    <a:lstStyle/>
                    <a:p>
                      <a:pPr algn="ctr" fontAlgn="b"/>
                      <a:r>
                        <a:rPr lang="en-US" sz="900" u="none" strike="noStrike">
                          <a:effectLst/>
                        </a:rPr>
                        <a:t>($/kWh)</a:t>
                      </a:r>
                      <a:endParaRPr lang="en-US" sz="900" b="0" i="0" u="none" strike="noStrike">
                        <a:effectLst/>
                        <a:latin typeface="Arial"/>
                      </a:endParaRPr>
                    </a:p>
                  </a:txBody>
                  <a:tcPr marL="0" marR="0" marT="0" marB="0" anchor="b"/>
                </a:tc>
                <a:tc>
                  <a:txBody>
                    <a:bodyPr/>
                    <a:lstStyle/>
                    <a:p>
                      <a:pPr algn="ctr" fontAlgn="b"/>
                      <a:r>
                        <a:rPr lang="en-US" sz="900" u="none" strike="noStrike">
                          <a:effectLst/>
                        </a:rPr>
                        <a:t>($/kWh)</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r>
              <a:tr h="385583">
                <a:tc>
                  <a:txBody>
                    <a:bodyPr/>
                    <a:lstStyle/>
                    <a:p>
                      <a:pPr algn="ctr" fontAlgn="ctr"/>
                      <a:r>
                        <a:rPr lang="en-US" sz="900" u="none" strike="noStrike">
                          <a:effectLst/>
                        </a:rPr>
                        <a:t>Formula Values</a:t>
                      </a:r>
                      <a:endParaRPr lang="en-US" sz="900" b="0" i="0" u="none" strike="noStrike">
                        <a:effectLst/>
                        <a:latin typeface="Arial"/>
                      </a:endParaRPr>
                    </a:p>
                  </a:txBody>
                  <a:tcPr marL="0" marR="0" marT="0" marB="0" anchor="ctr"/>
                </a:tc>
                <a:tc gridSpan="2">
                  <a:txBody>
                    <a:bodyPr/>
                    <a:lstStyle/>
                    <a:p>
                      <a:pPr algn="ctr" fontAlgn="b"/>
                      <a:endParaRPr lang="en-US" sz="900" b="0" i="0" u="none" strike="noStrike">
                        <a:effectLst/>
                        <a:latin typeface="Arial"/>
                      </a:endParaRPr>
                    </a:p>
                  </a:txBody>
                  <a:tcPr marL="0" marR="0" marT="0" marB="0" anchor="b"/>
                </a:tc>
                <a:tc hMerge="1">
                  <a:txBody>
                    <a:bodyPr/>
                    <a:lstStyle/>
                    <a:p>
                      <a:endParaRPr lang="en-US"/>
                    </a:p>
                  </a:txBody>
                  <a:tcPr/>
                </a:tc>
                <a:tc>
                  <a:txBody>
                    <a:bodyPr/>
                    <a:lstStyle/>
                    <a:p>
                      <a:pPr algn="ctr" fontAlgn="ctr"/>
                      <a:r>
                        <a:rPr lang="en-US" sz="900" u="none" strike="noStrike">
                          <a:effectLst/>
                        </a:rPr>
                        <a:t>0.2394</a:t>
                      </a:r>
                      <a:endParaRPr lang="en-US" sz="900" b="0" i="0" u="none" strike="noStrike">
                        <a:effectLst/>
                        <a:latin typeface="Arial"/>
                      </a:endParaRPr>
                    </a:p>
                  </a:txBody>
                  <a:tcPr marL="0" marR="0" marT="0" marB="0" anchor="ctr"/>
                </a:tc>
                <a:tc>
                  <a:txBody>
                    <a:bodyPr/>
                    <a:lstStyle/>
                    <a:p>
                      <a:pPr algn="ctr" fontAlgn="ctr"/>
                      <a:r>
                        <a:rPr lang="en-US" sz="900" u="none" strike="noStrike">
                          <a:effectLst/>
                        </a:rPr>
                        <a:t>0.2087</a:t>
                      </a:r>
                      <a:endParaRPr lang="en-US" sz="900" b="0" i="0" u="none" strike="noStrike">
                        <a:effectLst/>
                        <a:latin typeface="Arial"/>
                      </a:endParaRPr>
                    </a:p>
                  </a:txBody>
                  <a:tcPr marL="0" marR="0" marT="0" marB="0" anchor="ctr"/>
                </a:tc>
                <a:tc>
                  <a:txBody>
                    <a:bodyPr/>
                    <a:lstStyle/>
                    <a:p>
                      <a:pPr algn="ctr" fontAlgn="b"/>
                      <a:r>
                        <a:rPr lang="en-US" sz="900" u="none" strike="noStrike">
                          <a:effectLst/>
                        </a:rPr>
                        <a:t> </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-100</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c>
                  <a:txBody>
                    <a:bodyPr/>
                    <a:lstStyle/>
                    <a:p>
                      <a:pPr algn="ctr" fontAlgn="b"/>
                      <a:r>
                        <a:rPr lang="en-US" sz="900" u="none" strike="noStrike">
                          <a:effectLst/>
                        </a:rPr>
                        <a:t>0.1964</a:t>
                      </a:r>
                      <a:endParaRPr lang="en-US" sz="900" b="0" i="0" u="none" strike="noStrike">
                        <a:effectLst/>
                        <a:latin typeface="Arial"/>
                      </a:endParaRPr>
                    </a:p>
                  </a:txBody>
                  <a:tcPr marL="0" marR="0" marT="0" marB="0" anchor="b"/>
                </a:tc>
                <a:tc>
                  <a:txBody>
                    <a:bodyPr/>
                    <a:lstStyle/>
                    <a:p>
                      <a:pPr algn="ctr" fontAlgn="b"/>
                      <a:r>
                        <a:rPr lang="en-US" sz="900" u="none" strike="noStrike">
                          <a:effectLst/>
                        </a:rPr>
                        <a:t>0.1712</a:t>
                      </a:r>
                      <a:endParaRPr lang="en-US" sz="900" b="0" i="0" u="none" strike="noStrike">
                        <a:effectLst/>
                        <a:latin typeface="Arial"/>
                      </a:endParaRPr>
                    </a:p>
                  </a:txBody>
                  <a:tcPr marL="0" marR="0" marT="0" marB="0" anchor="b"/>
                </a:tc>
                <a:tc>
                  <a:txBody>
                    <a:bodyPr/>
                    <a:lstStyle/>
                    <a:p>
                      <a:pPr algn="ctr" fontAlgn="b"/>
                      <a:r>
                        <a:rPr lang="en-US" sz="900" u="none" strike="noStrike">
                          <a:effectLst/>
                        </a:rPr>
                        <a:t>-18</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-90</a:t>
                      </a:r>
                      <a:endParaRPr lang="en-US" sz="900" b="0" i="0" u="none" strike="noStrike">
                        <a:effectLst/>
                        <a:latin typeface="Arial"/>
                      </a:endParaRPr>
                    </a:p>
                  </a:txBody>
                  <a:tcPr marL="0" marR="0" marT="0" marB="0" anchor="b"/>
                </a:tc>
                <a:tc>
                  <a:txBody>
                    <a:bodyPr/>
                    <a:lstStyle/>
                    <a:p>
                      <a:pPr algn="ctr" fontAlgn="b"/>
                      <a:r>
                        <a:rPr lang="en-US" sz="900" u="none" strike="noStrike">
                          <a:effectLst/>
                        </a:rPr>
                        <a:t>3,565,000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0.2007</a:t>
                      </a:r>
                      <a:endParaRPr lang="en-US" sz="900" b="0" i="0" u="none" strike="noStrike">
                        <a:effectLst/>
                        <a:latin typeface="Arial"/>
                      </a:endParaRPr>
                    </a:p>
                  </a:txBody>
                  <a:tcPr marL="0" marR="0" marT="0" marB="0" anchor="b"/>
                </a:tc>
                <a:tc>
                  <a:txBody>
                    <a:bodyPr/>
                    <a:lstStyle/>
                    <a:p>
                      <a:pPr algn="ctr" fontAlgn="b"/>
                      <a:r>
                        <a:rPr lang="en-US" sz="900" u="none" strike="noStrike">
                          <a:effectLst/>
                        </a:rPr>
                        <a:t>0.1750</a:t>
                      </a:r>
                      <a:endParaRPr lang="en-US" sz="900" b="0" i="0" u="none" strike="noStrike">
                        <a:effectLst/>
                        <a:latin typeface="Arial"/>
                      </a:endParaRPr>
                    </a:p>
                  </a:txBody>
                  <a:tcPr marL="0" marR="0" marT="0" marB="0" anchor="b"/>
                </a:tc>
                <a:tc>
                  <a:txBody>
                    <a:bodyPr/>
                    <a:lstStyle/>
                    <a:p>
                      <a:pPr algn="ctr" fontAlgn="b"/>
                      <a:r>
                        <a:rPr lang="en-US" sz="900" u="none" strike="noStrike">
                          <a:effectLst/>
                        </a:rPr>
                        <a:t>-16</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-80</a:t>
                      </a:r>
                      <a:endParaRPr lang="en-US" sz="900" b="0" i="0" u="none" strike="noStrike">
                        <a:effectLst/>
                        <a:latin typeface="Arial"/>
                      </a:endParaRPr>
                    </a:p>
                  </a:txBody>
                  <a:tcPr marL="0" marR="0" marT="0" marB="0" anchor="b"/>
                </a:tc>
                <a:tc>
                  <a:txBody>
                    <a:bodyPr/>
                    <a:lstStyle/>
                    <a:p>
                      <a:pPr algn="ctr" fontAlgn="b"/>
                      <a:r>
                        <a:rPr lang="en-US" sz="900" u="none" strike="noStrike">
                          <a:effectLst/>
                        </a:rPr>
                        <a:t>7,130,000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0.2050</a:t>
                      </a:r>
                      <a:endParaRPr lang="en-US" sz="900" b="0" i="0" u="none" strike="noStrike">
                        <a:effectLst/>
                        <a:latin typeface="Arial"/>
                      </a:endParaRPr>
                    </a:p>
                  </a:txBody>
                  <a:tcPr marL="0" marR="0" marT="0" marB="0" anchor="b"/>
                </a:tc>
                <a:tc>
                  <a:txBody>
                    <a:bodyPr/>
                    <a:lstStyle/>
                    <a:p>
                      <a:pPr algn="ctr" fontAlgn="b"/>
                      <a:r>
                        <a:rPr lang="en-US" sz="900" u="none" strike="noStrike">
                          <a:effectLst/>
                        </a:rPr>
                        <a:t>0.1787</a:t>
                      </a:r>
                      <a:endParaRPr lang="en-US" sz="900" b="0" i="0" u="none" strike="noStrike">
                        <a:effectLst/>
                        <a:latin typeface="Arial"/>
                      </a:endParaRPr>
                    </a:p>
                  </a:txBody>
                  <a:tcPr marL="0" marR="0" marT="0" marB="0" anchor="b"/>
                </a:tc>
                <a:tc>
                  <a:txBody>
                    <a:bodyPr/>
                    <a:lstStyle/>
                    <a:p>
                      <a:pPr algn="ctr" fontAlgn="b"/>
                      <a:r>
                        <a:rPr lang="en-US" sz="900" u="none" strike="noStrike">
                          <a:effectLst/>
                        </a:rPr>
                        <a:t>-14</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-7</a:t>
                      </a:r>
                      <a:endParaRPr lang="en-US" sz="900" b="0" i="0" u="none" strike="noStrike">
                        <a:effectLst/>
                        <a:latin typeface="Arial"/>
                      </a:endParaRPr>
                    </a:p>
                  </a:txBody>
                  <a:tcPr marL="0" marR="0" marT="0" marB="0" anchor="b"/>
                </a:tc>
                <a:tc>
                  <a:txBody>
                    <a:bodyPr/>
                    <a:lstStyle/>
                    <a:p>
                      <a:pPr algn="ctr" fontAlgn="b"/>
                      <a:r>
                        <a:rPr lang="en-US" sz="900" u="none" strike="noStrike">
                          <a:effectLst/>
                        </a:rPr>
                        <a:t>-70</a:t>
                      </a:r>
                      <a:endParaRPr lang="en-US" sz="900" b="0" i="0" u="none" strike="noStrike">
                        <a:effectLst/>
                        <a:latin typeface="Arial"/>
                      </a:endParaRPr>
                    </a:p>
                  </a:txBody>
                  <a:tcPr marL="0" marR="0" marT="0" marB="0" anchor="b"/>
                </a:tc>
                <a:tc>
                  <a:txBody>
                    <a:bodyPr/>
                    <a:lstStyle/>
                    <a:p>
                      <a:pPr algn="ctr" fontAlgn="b"/>
                      <a:r>
                        <a:rPr lang="en-US" sz="900" u="none" strike="noStrike">
                          <a:effectLst/>
                        </a:rPr>
                        <a:t>10,695,000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0.2093</a:t>
                      </a:r>
                      <a:endParaRPr lang="en-US" sz="900" b="0" i="0" u="none" strike="noStrike">
                        <a:effectLst/>
                        <a:latin typeface="Arial"/>
                      </a:endParaRPr>
                    </a:p>
                  </a:txBody>
                  <a:tcPr marL="0" marR="0" marT="0" marB="0" anchor="b"/>
                </a:tc>
                <a:tc>
                  <a:txBody>
                    <a:bodyPr/>
                    <a:lstStyle/>
                    <a:p>
                      <a:pPr algn="ctr" fontAlgn="b"/>
                      <a:r>
                        <a:rPr lang="en-US" sz="900" u="none" strike="noStrike">
                          <a:effectLst/>
                        </a:rPr>
                        <a:t>0.1824</a:t>
                      </a:r>
                      <a:endParaRPr lang="en-US" sz="900" b="0" i="0" u="none" strike="noStrike">
                        <a:effectLst/>
                        <a:latin typeface="Arial"/>
                      </a:endParaRPr>
                    </a:p>
                  </a:txBody>
                  <a:tcPr marL="0" marR="0" marT="0" marB="0" anchor="b"/>
                </a:tc>
                <a:tc>
                  <a:txBody>
                    <a:bodyPr/>
                    <a:lstStyle/>
                    <a:p>
                      <a:pPr algn="ctr" fontAlgn="b"/>
                      <a:r>
                        <a:rPr lang="en-US" sz="900" u="none" strike="noStrike">
                          <a:effectLst/>
                        </a:rPr>
                        <a:t>-13</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-6</a:t>
                      </a:r>
                      <a:endParaRPr lang="en-US" sz="900" b="0" i="0" u="none" strike="noStrike">
                        <a:effectLst/>
                        <a:latin typeface="Arial"/>
                      </a:endParaRPr>
                    </a:p>
                  </a:txBody>
                  <a:tcPr marL="0" marR="0" marT="0" marB="0" anchor="b"/>
                </a:tc>
                <a:tc>
                  <a:txBody>
                    <a:bodyPr/>
                    <a:lstStyle/>
                    <a:p>
                      <a:pPr algn="ctr" fontAlgn="b"/>
                      <a:r>
                        <a:rPr lang="en-US" sz="900" u="none" strike="noStrike">
                          <a:effectLst/>
                        </a:rPr>
                        <a:t>-60</a:t>
                      </a:r>
                      <a:endParaRPr lang="en-US" sz="900" b="0" i="0" u="none" strike="noStrike">
                        <a:effectLst/>
                        <a:latin typeface="Arial"/>
                      </a:endParaRPr>
                    </a:p>
                  </a:txBody>
                  <a:tcPr marL="0" marR="0" marT="0" marB="0" anchor="b"/>
                </a:tc>
                <a:tc>
                  <a:txBody>
                    <a:bodyPr/>
                    <a:lstStyle/>
                    <a:p>
                      <a:pPr algn="ctr" fontAlgn="b"/>
                      <a:r>
                        <a:rPr lang="en-US" sz="900" u="none" strike="noStrike">
                          <a:effectLst/>
                        </a:rPr>
                        <a:t>14,260,000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0.2136</a:t>
                      </a:r>
                      <a:endParaRPr lang="en-US" sz="900" b="0" i="0" u="none" strike="noStrike">
                        <a:effectLst/>
                        <a:latin typeface="Arial"/>
                      </a:endParaRPr>
                    </a:p>
                  </a:txBody>
                  <a:tcPr marL="0" marR="0" marT="0" marB="0" anchor="b"/>
                </a:tc>
                <a:tc>
                  <a:txBody>
                    <a:bodyPr/>
                    <a:lstStyle/>
                    <a:p>
                      <a:pPr algn="ctr" fontAlgn="b"/>
                      <a:r>
                        <a:rPr lang="en-US" sz="900" u="none" strike="noStrike">
                          <a:effectLst/>
                        </a:rPr>
                        <a:t>0.1862</a:t>
                      </a:r>
                      <a:endParaRPr lang="en-US" sz="900" b="0" i="0" u="none" strike="noStrike">
                        <a:effectLst/>
                        <a:latin typeface="Arial"/>
                      </a:endParaRPr>
                    </a:p>
                  </a:txBody>
                  <a:tcPr marL="0" marR="0" marT="0" marB="0" anchor="b"/>
                </a:tc>
                <a:tc>
                  <a:txBody>
                    <a:bodyPr/>
                    <a:lstStyle/>
                    <a:p>
                      <a:pPr algn="ctr" fontAlgn="b"/>
                      <a:r>
                        <a:rPr lang="en-US" sz="900" u="none" strike="noStrike">
                          <a:effectLst/>
                        </a:rPr>
                        <a:t>-11</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-50</a:t>
                      </a:r>
                      <a:endParaRPr lang="en-US" sz="900" b="0" i="0" u="none" strike="noStrike">
                        <a:effectLst/>
                        <a:latin typeface="Arial"/>
                      </a:endParaRPr>
                    </a:p>
                  </a:txBody>
                  <a:tcPr marL="0" marR="0" marT="0" marB="0" anchor="b"/>
                </a:tc>
                <a:tc>
                  <a:txBody>
                    <a:bodyPr/>
                    <a:lstStyle/>
                    <a:p>
                      <a:pPr algn="ctr" fontAlgn="b"/>
                      <a:r>
                        <a:rPr lang="en-US" sz="900" u="none" strike="noStrike">
                          <a:effectLst/>
                        </a:rPr>
                        <a:t>17,825,000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0.2179</a:t>
                      </a:r>
                      <a:endParaRPr lang="en-US" sz="900" b="0" i="0" u="none" strike="noStrike">
                        <a:effectLst/>
                        <a:latin typeface="Arial"/>
                      </a:endParaRPr>
                    </a:p>
                  </a:txBody>
                  <a:tcPr marL="0" marR="0" marT="0" marB="0" anchor="b"/>
                </a:tc>
                <a:tc>
                  <a:txBody>
                    <a:bodyPr/>
                    <a:lstStyle/>
                    <a:p>
                      <a:pPr algn="ctr" fontAlgn="b"/>
                      <a:r>
                        <a:rPr lang="en-US" sz="900" u="none" strike="noStrike">
                          <a:effectLst/>
                        </a:rPr>
                        <a:t>0.1899</a:t>
                      </a:r>
                      <a:endParaRPr lang="en-US" sz="900" b="0" i="0" u="none" strike="noStrike">
                        <a:effectLst/>
                        <a:latin typeface="Arial"/>
                      </a:endParaRPr>
                    </a:p>
                  </a:txBody>
                  <a:tcPr marL="0" marR="0" marT="0" marB="0" anchor="b"/>
                </a:tc>
                <a:tc>
                  <a:txBody>
                    <a:bodyPr/>
                    <a:lstStyle/>
                    <a:p>
                      <a:pPr algn="ctr" fontAlgn="b"/>
                      <a:r>
                        <a:rPr lang="en-US" sz="900" u="none" strike="noStrike">
                          <a:effectLst/>
                        </a:rPr>
                        <a:t>-9</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-40</a:t>
                      </a:r>
                      <a:endParaRPr lang="en-US" sz="900" b="0" i="0" u="none" strike="noStrike">
                        <a:effectLst/>
                        <a:latin typeface="Arial"/>
                      </a:endParaRPr>
                    </a:p>
                  </a:txBody>
                  <a:tcPr marL="0" marR="0" marT="0" marB="0" anchor="b"/>
                </a:tc>
                <a:tc>
                  <a:txBody>
                    <a:bodyPr/>
                    <a:lstStyle/>
                    <a:p>
                      <a:pPr algn="ctr" fontAlgn="b"/>
                      <a:r>
                        <a:rPr lang="en-US" sz="900" u="none" strike="noStrike">
                          <a:effectLst/>
                        </a:rPr>
                        <a:t>21,390,000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0.2222</a:t>
                      </a:r>
                      <a:endParaRPr lang="en-US" sz="900" b="0" i="0" u="none" strike="noStrike">
                        <a:effectLst/>
                        <a:latin typeface="Arial"/>
                      </a:endParaRPr>
                    </a:p>
                  </a:txBody>
                  <a:tcPr marL="0" marR="0" marT="0" marB="0" anchor="b"/>
                </a:tc>
                <a:tc>
                  <a:txBody>
                    <a:bodyPr/>
                    <a:lstStyle/>
                    <a:p>
                      <a:pPr algn="ctr" fontAlgn="b"/>
                      <a:r>
                        <a:rPr lang="en-US" sz="900" u="none" strike="noStrike">
                          <a:effectLst/>
                        </a:rPr>
                        <a:t>0.1937</a:t>
                      </a:r>
                      <a:endParaRPr lang="en-US" sz="900" b="0" i="0" u="none" strike="noStrike">
                        <a:effectLst/>
                        <a:latin typeface="Arial"/>
                      </a:endParaRPr>
                    </a:p>
                  </a:txBody>
                  <a:tcPr marL="0" marR="0" marT="0" marB="0" anchor="b"/>
                </a:tc>
                <a:tc>
                  <a:txBody>
                    <a:bodyPr/>
                    <a:lstStyle/>
                    <a:p>
                      <a:pPr algn="ctr" fontAlgn="b"/>
                      <a:r>
                        <a:rPr lang="en-US" sz="900" u="none" strike="noStrike">
                          <a:effectLst/>
                        </a:rPr>
                        <a:t>-7</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-30</a:t>
                      </a:r>
                      <a:endParaRPr lang="en-US" sz="900" b="0" i="0" u="none" strike="noStrike">
                        <a:effectLst/>
                        <a:latin typeface="Arial"/>
                      </a:endParaRPr>
                    </a:p>
                  </a:txBody>
                  <a:tcPr marL="0" marR="0" marT="0" marB="0" anchor="b"/>
                </a:tc>
                <a:tc>
                  <a:txBody>
                    <a:bodyPr/>
                    <a:lstStyle/>
                    <a:p>
                      <a:pPr algn="ctr" fontAlgn="b"/>
                      <a:r>
                        <a:rPr lang="en-US" sz="900" u="none" strike="noStrike">
                          <a:effectLst/>
                        </a:rPr>
                        <a:t>24,955,000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0.2265</a:t>
                      </a:r>
                      <a:endParaRPr lang="en-US" sz="900" b="0" i="0" u="none" strike="noStrike">
                        <a:effectLst/>
                        <a:latin typeface="Arial"/>
                      </a:endParaRPr>
                    </a:p>
                  </a:txBody>
                  <a:tcPr marL="0" marR="0" marT="0" marB="0" anchor="b"/>
                </a:tc>
                <a:tc>
                  <a:txBody>
                    <a:bodyPr/>
                    <a:lstStyle/>
                    <a:p>
                      <a:pPr algn="ctr" fontAlgn="b"/>
                      <a:r>
                        <a:rPr lang="en-US" sz="900" u="none" strike="noStrike">
                          <a:effectLst/>
                        </a:rPr>
                        <a:t>0.1974</a:t>
                      </a:r>
                      <a:endParaRPr lang="en-US" sz="900" b="0" i="0" u="none" strike="noStrike">
                        <a:effectLst/>
                        <a:latin typeface="Arial"/>
                      </a:endParaRPr>
                    </a:p>
                  </a:txBody>
                  <a:tcPr marL="0" marR="0" marT="0" marB="0" anchor="b"/>
                </a:tc>
                <a:tc>
                  <a:txBody>
                    <a:bodyPr/>
                    <a:lstStyle/>
                    <a:p>
                      <a:pPr algn="ctr" fontAlgn="b"/>
                      <a:r>
                        <a:rPr lang="en-US" sz="900" u="none" strike="noStrike">
                          <a:effectLst/>
                        </a:rPr>
                        <a:t>-5</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-2</a:t>
                      </a:r>
                      <a:endParaRPr lang="en-US" sz="900" b="0" i="0" u="none" strike="noStrike">
                        <a:effectLst/>
                        <a:latin typeface="Arial"/>
                      </a:endParaRPr>
                    </a:p>
                  </a:txBody>
                  <a:tcPr marL="0" marR="0" marT="0" marB="0" anchor="b"/>
                </a:tc>
                <a:tc>
                  <a:txBody>
                    <a:bodyPr/>
                    <a:lstStyle/>
                    <a:p>
                      <a:pPr algn="ctr" fontAlgn="b"/>
                      <a:r>
                        <a:rPr lang="en-US" sz="900" u="none" strike="noStrike">
                          <a:effectLst/>
                        </a:rPr>
                        <a:t>-20</a:t>
                      </a:r>
                      <a:endParaRPr lang="en-US" sz="900" b="0" i="0" u="none" strike="noStrike">
                        <a:effectLst/>
                        <a:latin typeface="Arial"/>
                      </a:endParaRPr>
                    </a:p>
                  </a:txBody>
                  <a:tcPr marL="0" marR="0" marT="0" marB="0" anchor="b"/>
                </a:tc>
                <a:tc>
                  <a:txBody>
                    <a:bodyPr/>
                    <a:lstStyle/>
                    <a:p>
                      <a:pPr algn="ctr" fontAlgn="b"/>
                      <a:r>
                        <a:rPr lang="en-US" sz="900" u="none" strike="noStrike">
                          <a:effectLst/>
                        </a:rPr>
                        <a:t>28,520,000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0.2308</a:t>
                      </a:r>
                      <a:endParaRPr lang="en-US" sz="900" b="0" i="0" u="none" strike="noStrike">
                        <a:effectLst/>
                        <a:latin typeface="Arial"/>
                      </a:endParaRPr>
                    </a:p>
                  </a:txBody>
                  <a:tcPr marL="0" marR="0" marT="0" marB="0" anchor="b"/>
                </a:tc>
                <a:tc>
                  <a:txBody>
                    <a:bodyPr/>
                    <a:lstStyle/>
                    <a:p>
                      <a:pPr algn="ctr" fontAlgn="b"/>
                      <a:r>
                        <a:rPr lang="en-US" sz="900" u="none" strike="noStrike">
                          <a:effectLst/>
                        </a:rPr>
                        <a:t>0.2012</a:t>
                      </a:r>
                      <a:endParaRPr lang="en-US" sz="900" b="0" i="0" u="none" strike="noStrike">
                        <a:effectLst/>
                        <a:latin typeface="Arial"/>
                      </a:endParaRPr>
                    </a:p>
                  </a:txBody>
                  <a:tcPr marL="0" marR="0" marT="0" marB="0" anchor="b"/>
                </a:tc>
                <a:tc>
                  <a:txBody>
                    <a:bodyPr/>
                    <a:lstStyle/>
                    <a:p>
                      <a:pPr algn="ctr" fontAlgn="b"/>
                      <a:r>
                        <a:rPr lang="en-US" sz="900" u="none" strike="noStrike">
                          <a:effectLst/>
                        </a:rPr>
                        <a:t>-4</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-1</a:t>
                      </a:r>
                      <a:endParaRPr lang="en-US" sz="900" b="0" i="0" u="none" strike="noStrike">
                        <a:effectLst/>
                        <a:latin typeface="Arial"/>
                      </a:endParaRPr>
                    </a:p>
                  </a:txBody>
                  <a:tcPr marL="0" marR="0" marT="0" marB="0" anchor="b"/>
                </a:tc>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32,085,000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0.2351</a:t>
                      </a:r>
                      <a:endParaRPr lang="en-US" sz="900" b="0" i="0" u="none" strike="noStrike">
                        <a:effectLst/>
                        <a:latin typeface="Arial"/>
                      </a:endParaRPr>
                    </a:p>
                  </a:txBody>
                  <a:tcPr marL="0" marR="0" marT="0" marB="0" anchor="b"/>
                </a:tc>
                <a:tc>
                  <a:txBody>
                    <a:bodyPr/>
                    <a:lstStyle/>
                    <a:p>
                      <a:pPr algn="ctr" fontAlgn="b"/>
                      <a:r>
                        <a:rPr lang="en-US" sz="900" u="none" strike="noStrike">
                          <a:effectLst/>
                        </a:rPr>
                        <a:t>0.2049</a:t>
                      </a:r>
                      <a:endParaRPr lang="en-US" sz="900" b="0" i="0" u="none" strike="noStrike">
                        <a:effectLst/>
                        <a:latin typeface="Arial"/>
                      </a:endParaRPr>
                    </a:p>
                  </a:txBody>
                  <a:tcPr marL="0" marR="0" marT="0" marB="0" anchor="b"/>
                </a:tc>
                <a:tc>
                  <a:txBody>
                    <a:bodyPr/>
                    <a:lstStyle/>
                    <a:p>
                      <a:pPr algn="ctr" fontAlgn="b"/>
                      <a:r>
                        <a:rPr lang="en-US" sz="900" u="none" strike="noStrike">
                          <a:effectLst/>
                        </a:rPr>
                        <a:t>-2</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Base</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c>
                  <a:txBody>
                    <a:bodyPr/>
                    <a:lstStyle/>
                    <a:p>
                      <a:pPr algn="ctr" fontAlgn="b"/>
                      <a:r>
                        <a:rPr lang="en-US" sz="900" u="none" strike="noStrike">
                          <a:effectLst/>
                        </a:rPr>
                        <a:t>35,650,000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0.2394</a:t>
                      </a:r>
                      <a:endParaRPr lang="en-US" sz="900" b="0" i="0" u="none" strike="noStrike">
                        <a:effectLst/>
                        <a:latin typeface="Arial"/>
                      </a:endParaRPr>
                    </a:p>
                  </a:txBody>
                  <a:tcPr marL="0" marR="0" marT="0" marB="0" anchor="b"/>
                </a:tc>
                <a:tc>
                  <a:txBody>
                    <a:bodyPr/>
                    <a:lstStyle/>
                    <a:p>
                      <a:pPr algn="ctr" fontAlgn="b"/>
                      <a:r>
                        <a:rPr lang="en-US" sz="900" u="none" strike="noStrike">
                          <a:effectLst/>
                        </a:rPr>
                        <a:t>0.2087</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1</a:t>
                      </a:r>
                      <a:endParaRPr lang="en-US" sz="900" b="0" i="0" u="none" strike="noStrike">
                        <a:effectLst/>
                        <a:latin typeface="Arial"/>
                      </a:endParaRPr>
                    </a:p>
                  </a:txBody>
                  <a:tcPr marL="0" marR="0" marT="0" marB="0" anchor="b"/>
                </a:tc>
                <a:tc>
                  <a:txBody>
                    <a:bodyPr/>
                    <a:lstStyle/>
                    <a:p>
                      <a:pPr algn="ctr" fontAlgn="b"/>
                      <a:r>
                        <a:rPr lang="en-US" sz="900" u="none" strike="noStrike">
                          <a:effectLst/>
                        </a:rPr>
                        <a:t>46</a:t>
                      </a:r>
                      <a:endParaRPr lang="en-US" sz="900" b="0" i="0" u="none" strike="noStrike">
                        <a:effectLst/>
                        <a:latin typeface="Arial"/>
                      </a:endParaRPr>
                    </a:p>
                  </a:txBody>
                  <a:tcPr marL="0" marR="0" marT="0" marB="0" anchor="b"/>
                </a:tc>
                <a:tc>
                  <a:txBody>
                    <a:bodyPr/>
                    <a:lstStyle/>
                    <a:p>
                      <a:pPr algn="ctr" fontAlgn="b"/>
                      <a:r>
                        <a:rPr lang="en-US" sz="900" u="none" strike="noStrike">
                          <a:effectLst/>
                        </a:rPr>
                        <a:t>52,085,000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0.2592</a:t>
                      </a:r>
                      <a:endParaRPr lang="en-US" sz="900" b="0" i="0" u="none" strike="noStrike">
                        <a:effectLst/>
                        <a:latin typeface="Arial"/>
                      </a:endParaRPr>
                    </a:p>
                  </a:txBody>
                  <a:tcPr marL="0" marR="0" marT="0" marB="0" anchor="b"/>
                </a:tc>
                <a:tc>
                  <a:txBody>
                    <a:bodyPr/>
                    <a:lstStyle/>
                    <a:p>
                      <a:pPr algn="ctr" fontAlgn="b"/>
                      <a:r>
                        <a:rPr lang="en-US" sz="900" u="none" strike="noStrike">
                          <a:effectLst/>
                        </a:rPr>
                        <a:t>0.2259</a:t>
                      </a:r>
                      <a:endParaRPr lang="en-US" sz="900" b="0" i="0" u="none" strike="noStrike">
                        <a:effectLst/>
                        <a:latin typeface="Arial"/>
                      </a:endParaRPr>
                    </a:p>
                  </a:txBody>
                  <a:tcPr marL="0" marR="0" marT="0" marB="0" anchor="b"/>
                </a:tc>
                <a:tc>
                  <a:txBody>
                    <a:bodyPr/>
                    <a:lstStyle/>
                    <a:p>
                      <a:pPr algn="ctr" fontAlgn="b"/>
                      <a:r>
                        <a:rPr lang="en-US" sz="900" u="none" strike="noStrike">
                          <a:effectLst/>
                        </a:rPr>
                        <a:t>8</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2</a:t>
                      </a:r>
                      <a:endParaRPr lang="en-US" sz="900" b="0" i="0" u="none" strike="noStrike">
                        <a:effectLst/>
                        <a:latin typeface="Arial"/>
                      </a:endParaRPr>
                    </a:p>
                  </a:txBody>
                  <a:tcPr marL="0" marR="0" marT="0" marB="0" anchor="b"/>
                </a:tc>
                <a:tc>
                  <a:txBody>
                    <a:bodyPr/>
                    <a:lstStyle/>
                    <a:p>
                      <a:pPr algn="ctr" fontAlgn="b"/>
                      <a:r>
                        <a:rPr lang="en-US" sz="900" u="none" strike="noStrike">
                          <a:effectLst/>
                        </a:rPr>
                        <a:t>92</a:t>
                      </a:r>
                      <a:endParaRPr lang="en-US" sz="900" b="0" i="0" u="none" strike="noStrike">
                        <a:effectLst/>
                        <a:latin typeface="Arial"/>
                      </a:endParaRPr>
                    </a:p>
                  </a:txBody>
                  <a:tcPr marL="0" marR="0" marT="0" marB="0" anchor="b"/>
                </a:tc>
                <a:tc>
                  <a:txBody>
                    <a:bodyPr/>
                    <a:lstStyle/>
                    <a:p>
                      <a:pPr algn="ctr" fontAlgn="b"/>
                      <a:r>
                        <a:rPr lang="en-US" sz="900" u="none" strike="noStrike">
                          <a:effectLst/>
                        </a:rPr>
                        <a:t>68,520,000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0.2790</a:t>
                      </a:r>
                      <a:endParaRPr lang="en-US" sz="900" b="0" i="0" u="none" strike="noStrike">
                        <a:effectLst/>
                        <a:latin typeface="Arial"/>
                      </a:endParaRPr>
                    </a:p>
                  </a:txBody>
                  <a:tcPr marL="0" marR="0" marT="0" marB="0" anchor="b"/>
                </a:tc>
                <a:tc>
                  <a:txBody>
                    <a:bodyPr/>
                    <a:lstStyle/>
                    <a:p>
                      <a:pPr algn="ctr" fontAlgn="b"/>
                      <a:r>
                        <a:rPr lang="en-US" sz="900" u="none" strike="noStrike">
                          <a:effectLst/>
                        </a:rPr>
                        <a:t>0.2432</a:t>
                      </a:r>
                      <a:endParaRPr lang="en-US" sz="900" b="0" i="0" u="none" strike="noStrike">
                        <a:effectLst/>
                        <a:latin typeface="Arial"/>
                      </a:endParaRPr>
                    </a:p>
                  </a:txBody>
                  <a:tcPr marL="0" marR="0" marT="0" marB="0" anchor="b"/>
                </a:tc>
                <a:tc>
                  <a:txBody>
                    <a:bodyPr/>
                    <a:lstStyle/>
                    <a:p>
                      <a:pPr algn="ctr" fontAlgn="b"/>
                      <a:r>
                        <a:rPr lang="en-US" sz="900" u="none" strike="noStrike">
                          <a:effectLst/>
                        </a:rPr>
                        <a:t>17</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138</a:t>
                      </a:r>
                      <a:endParaRPr lang="en-US" sz="900" b="0" i="0" u="none" strike="noStrike">
                        <a:effectLst/>
                        <a:latin typeface="Arial"/>
                      </a:endParaRPr>
                    </a:p>
                  </a:txBody>
                  <a:tcPr marL="0" marR="0" marT="0" marB="0" anchor="b"/>
                </a:tc>
                <a:tc>
                  <a:txBody>
                    <a:bodyPr/>
                    <a:lstStyle/>
                    <a:p>
                      <a:pPr algn="ctr" fontAlgn="b"/>
                      <a:r>
                        <a:rPr lang="en-US" sz="900" u="none" strike="noStrike">
                          <a:effectLst/>
                        </a:rPr>
                        <a:t>84,955,000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0.2989</a:t>
                      </a:r>
                      <a:endParaRPr lang="en-US" sz="900" b="0" i="0" u="none" strike="noStrike">
                        <a:effectLst/>
                        <a:latin typeface="Arial"/>
                      </a:endParaRPr>
                    </a:p>
                  </a:txBody>
                  <a:tcPr marL="0" marR="0" marT="0" marB="0" anchor="b"/>
                </a:tc>
                <a:tc>
                  <a:txBody>
                    <a:bodyPr/>
                    <a:lstStyle/>
                    <a:p>
                      <a:pPr algn="ctr" fontAlgn="b"/>
                      <a:r>
                        <a:rPr lang="en-US" sz="900" u="none" strike="noStrike">
                          <a:effectLst/>
                        </a:rPr>
                        <a:t>0.2605</a:t>
                      </a:r>
                      <a:endParaRPr lang="en-US" sz="900" b="0" i="0" u="none" strike="noStrike">
                        <a:effectLst/>
                        <a:latin typeface="Arial"/>
                      </a:endParaRPr>
                    </a:p>
                  </a:txBody>
                  <a:tcPr marL="0" marR="0" marT="0" marB="0" anchor="b"/>
                </a:tc>
                <a:tc>
                  <a:txBody>
                    <a:bodyPr/>
                    <a:lstStyle/>
                    <a:p>
                      <a:pPr algn="ctr" fontAlgn="b"/>
                      <a:r>
                        <a:rPr lang="en-US" sz="900" u="none" strike="noStrike">
                          <a:effectLst/>
                        </a:rPr>
                        <a:t>25</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184</a:t>
                      </a:r>
                      <a:endParaRPr lang="en-US" sz="900" b="0" i="0" u="none" strike="noStrike">
                        <a:effectLst/>
                        <a:latin typeface="Arial"/>
                      </a:endParaRPr>
                    </a:p>
                  </a:txBody>
                  <a:tcPr marL="0" marR="0" marT="0" marB="0" anchor="b"/>
                </a:tc>
                <a:tc>
                  <a:txBody>
                    <a:bodyPr/>
                    <a:lstStyle/>
                    <a:p>
                      <a:pPr algn="ctr" fontAlgn="b"/>
                      <a:r>
                        <a:rPr lang="en-US" sz="900" u="none" strike="noStrike">
                          <a:effectLst/>
                        </a:rPr>
                        <a:t>101,390,000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0.3187</a:t>
                      </a:r>
                      <a:endParaRPr lang="en-US" sz="900" b="0" i="0" u="none" strike="noStrike">
                        <a:effectLst/>
                        <a:latin typeface="Arial"/>
                      </a:endParaRPr>
                    </a:p>
                  </a:txBody>
                  <a:tcPr marL="0" marR="0" marT="0" marB="0" anchor="b"/>
                </a:tc>
                <a:tc>
                  <a:txBody>
                    <a:bodyPr/>
                    <a:lstStyle/>
                    <a:p>
                      <a:pPr algn="ctr" fontAlgn="b"/>
                      <a:r>
                        <a:rPr lang="en-US" sz="900" u="none" strike="noStrike">
                          <a:effectLst/>
                        </a:rPr>
                        <a:t>0.2777</a:t>
                      </a:r>
                      <a:endParaRPr lang="en-US" sz="900" b="0" i="0" u="none" strike="noStrike">
                        <a:effectLst/>
                        <a:latin typeface="Arial"/>
                      </a:endParaRPr>
                    </a:p>
                  </a:txBody>
                  <a:tcPr marL="0" marR="0" marT="0" marB="0" anchor="b"/>
                </a:tc>
                <a:tc>
                  <a:txBody>
                    <a:bodyPr/>
                    <a:lstStyle/>
                    <a:p>
                      <a:pPr algn="ctr" fontAlgn="b"/>
                      <a:r>
                        <a:rPr lang="en-US" sz="900" u="none" strike="noStrike">
                          <a:effectLst/>
                        </a:rPr>
                        <a:t>33</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231</a:t>
                      </a:r>
                      <a:endParaRPr lang="en-US" sz="900" b="0" i="0" u="none" strike="noStrike">
                        <a:effectLst/>
                        <a:latin typeface="Arial"/>
                      </a:endParaRPr>
                    </a:p>
                  </a:txBody>
                  <a:tcPr marL="0" marR="0" marT="0" marB="0" anchor="b"/>
                </a:tc>
                <a:tc>
                  <a:txBody>
                    <a:bodyPr/>
                    <a:lstStyle/>
                    <a:p>
                      <a:pPr algn="ctr" fontAlgn="b"/>
                      <a:r>
                        <a:rPr lang="en-US" sz="900" u="none" strike="noStrike">
                          <a:effectLst/>
                        </a:rPr>
                        <a:t>117,825,000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0.3385</a:t>
                      </a:r>
                      <a:endParaRPr lang="en-US" sz="900" b="0" i="0" u="none" strike="noStrike">
                        <a:effectLst/>
                        <a:latin typeface="Arial"/>
                      </a:endParaRPr>
                    </a:p>
                  </a:txBody>
                  <a:tcPr marL="0" marR="0" marT="0" marB="0" anchor="b"/>
                </a:tc>
                <a:tc>
                  <a:txBody>
                    <a:bodyPr/>
                    <a:lstStyle/>
                    <a:p>
                      <a:pPr algn="ctr" fontAlgn="b"/>
                      <a:r>
                        <a:rPr lang="en-US" sz="900" u="none" strike="noStrike">
                          <a:effectLst/>
                        </a:rPr>
                        <a:t>0.2950</a:t>
                      </a:r>
                      <a:endParaRPr lang="en-US" sz="900" b="0" i="0" u="none" strike="noStrike">
                        <a:effectLst/>
                        <a:latin typeface="Arial"/>
                      </a:endParaRPr>
                    </a:p>
                  </a:txBody>
                  <a:tcPr marL="0" marR="0" marT="0" marB="0" anchor="b"/>
                </a:tc>
                <a:tc>
                  <a:txBody>
                    <a:bodyPr/>
                    <a:lstStyle/>
                    <a:p>
                      <a:pPr algn="ctr" fontAlgn="b"/>
                      <a:r>
                        <a:rPr lang="en-US" sz="900" u="none" strike="noStrike">
                          <a:effectLst/>
                        </a:rPr>
                        <a:t>41</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6</a:t>
                      </a:r>
                      <a:endParaRPr lang="en-US" sz="900" b="0" i="0" u="none" strike="noStrike">
                        <a:effectLst/>
                        <a:latin typeface="Arial"/>
                      </a:endParaRPr>
                    </a:p>
                  </a:txBody>
                  <a:tcPr marL="0" marR="0" marT="0" marB="0" anchor="b"/>
                </a:tc>
                <a:tc>
                  <a:txBody>
                    <a:bodyPr/>
                    <a:lstStyle/>
                    <a:p>
                      <a:pPr algn="ctr" fontAlgn="b"/>
                      <a:r>
                        <a:rPr lang="en-US" sz="900" u="none" strike="noStrike">
                          <a:effectLst/>
                        </a:rPr>
                        <a:t>277</a:t>
                      </a:r>
                      <a:endParaRPr lang="en-US" sz="900" b="0" i="0" u="none" strike="noStrike">
                        <a:effectLst/>
                        <a:latin typeface="Arial"/>
                      </a:endParaRPr>
                    </a:p>
                  </a:txBody>
                  <a:tcPr marL="0" marR="0" marT="0" marB="0" anchor="b"/>
                </a:tc>
                <a:tc>
                  <a:txBody>
                    <a:bodyPr/>
                    <a:lstStyle/>
                    <a:p>
                      <a:pPr algn="ctr" fontAlgn="b"/>
                      <a:r>
                        <a:rPr lang="en-US" sz="900" u="none" strike="noStrike">
                          <a:effectLst/>
                        </a:rPr>
                        <a:t>134,260,000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0.3583</a:t>
                      </a:r>
                      <a:endParaRPr lang="en-US" sz="900" b="0" i="0" u="none" strike="noStrike">
                        <a:effectLst/>
                        <a:latin typeface="Arial"/>
                      </a:endParaRPr>
                    </a:p>
                  </a:txBody>
                  <a:tcPr marL="0" marR="0" marT="0" marB="0" anchor="b"/>
                </a:tc>
                <a:tc>
                  <a:txBody>
                    <a:bodyPr/>
                    <a:lstStyle/>
                    <a:p>
                      <a:pPr algn="ctr" fontAlgn="b"/>
                      <a:r>
                        <a:rPr lang="en-US" sz="900" u="none" strike="noStrike">
                          <a:effectLst/>
                        </a:rPr>
                        <a:t>0.3123</a:t>
                      </a:r>
                      <a:endParaRPr lang="en-US" sz="900" b="0" i="0" u="none" strike="noStrike">
                        <a:effectLst/>
                        <a:latin typeface="Arial"/>
                      </a:endParaRPr>
                    </a:p>
                  </a:txBody>
                  <a:tcPr marL="0" marR="0" marT="0" marB="0" anchor="b"/>
                </a:tc>
                <a:tc>
                  <a:txBody>
                    <a:bodyPr/>
                    <a:lstStyle/>
                    <a:p>
                      <a:pPr algn="ctr" fontAlgn="b"/>
                      <a:r>
                        <a:rPr lang="en-US" sz="900" u="none" strike="noStrike">
                          <a:effectLst/>
                        </a:rPr>
                        <a:t>50</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7</a:t>
                      </a:r>
                      <a:endParaRPr lang="en-US" sz="900" b="0" i="0" u="none" strike="noStrike">
                        <a:effectLst/>
                        <a:latin typeface="Arial"/>
                      </a:endParaRPr>
                    </a:p>
                  </a:txBody>
                  <a:tcPr marL="0" marR="0" marT="0" marB="0" anchor="b"/>
                </a:tc>
                <a:tc>
                  <a:txBody>
                    <a:bodyPr/>
                    <a:lstStyle/>
                    <a:p>
                      <a:pPr algn="ctr" fontAlgn="b"/>
                      <a:r>
                        <a:rPr lang="en-US" sz="900" u="none" strike="noStrike">
                          <a:effectLst/>
                        </a:rPr>
                        <a:t>323</a:t>
                      </a:r>
                      <a:endParaRPr lang="en-US" sz="900" b="0" i="0" u="none" strike="noStrike">
                        <a:effectLst/>
                        <a:latin typeface="Arial"/>
                      </a:endParaRPr>
                    </a:p>
                  </a:txBody>
                  <a:tcPr marL="0" marR="0" marT="0" marB="0" anchor="b"/>
                </a:tc>
                <a:tc>
                  <a:txBody>
                    <a:bodyPr/>
                    <a:lstStyle/>
                    <a:p>
                      <a:pPr algn="ctr" fontAlgn="b"/>
                      <a:r>
                        <a:rPr lang="en-US" sz="900" u="none" strike="noStrike">
                          <a:effectLst/>
                        </a:rPr>
                        <a:t>150,695,000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0.3781</a:t>
                      </a:r>
                      <a:endParaRPr lang="en-US" sz="900" b="0" i="0" u="none" strike="noStrike">
                        <a:effectLst/>
                        <a:latin typeface="Arial"/>
                      </a:endParaRPr>
                    </a:p>
                  </a:txBody>
                  <a:tcPr marL="0" marR="0" marT="0" marB="0" anchor="b"/>
                </a:tc>
                <a:tc>
                  <a:txBody>
                    <a:bodyPr/>
                    <a:lstStyle/>
                    <a:p>
                      <a:pPr algn="ctr" fontAlgn="b"/>
                      <a:r>
                        <a:rPr lang="en-US" sz="900" u="none" strike="noStrike">
                          <a:effectLst/>
                        </a:rPr>
                        <a:t>0.3295</a:t>
                      </a:r>
                      <a:endParaRPr lang="en-US" sz="900" b="0" i="0" u="none" strike="noStrike">
                        <a:effectLst/>
                        <a:latin typeface="Arial"/>
                      </a:endParaRPr>
                    </a:p>
                  </a:txBody>
                  <a:tcPr marL="0" marR="0" marT="0" marB="0" anchor="b"/>
                </a:tc>
                <a:tc>
                  <a:txBody>
                    <a:bodyPr/>
                    <a:lstStyle/>
                    <a:p>
                      <a:pPr algn="ctr" fontAlgn="b"/>
                      <a:r>
                        <a:rPr lang="en-US" sz="900" u="none" strike="noStrike">
                          <a:effectLst/>
                        </a:rPr>
                        <a:t>58</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369</a:t>
                      </a:r>
                      <a:endParaRPr lang="en-US" sz="900" b="0" i="0" u="none" strike="noStrike">
                        <a:effectLst/>
                        <a:latin typeface="Arial"/>
                      </a:endParaRPr>
                    </a:p>
                  </a:txBody>
                  <a:tcPr marL="0" marR="0" marT="0" marB="0" anchor="b"/>
                </a:tc>
                <a:tc>
                  <a:txBody>
                    <a:bodyPr/>
                    <a:lstStyle/>
                    <a:p>
                      <a:pPr algn="ctr" fontAlgn="b"/>
                      <a:r>
                        <a:rPr lang="en-US" sz="900" u="none" strike="noStrike">
                          <a:effectLst/>
                        </a:rPr>
                        <a:t>167,130,000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0.3979</a:t>
                      </a:r>
                      <a:endParaRPr lang="en-US" sz="900" b="0" i="0" u="none" strike="noStrike">
                        <a:effectLst/>
                        <a:latin typeface="Arial"/>
                      </a:endParaRPr>
                    </a:p>
                  </a:txBody>
                  <a:tcPr marL="0" marR="0" marT="0" marB="0" anchor="b"/>
                </a:tc>
                <a:tc>
                  <a:txBody>
                    <a:bodyPr/>
                    <a:lstStyle/>
                    <a:p>
                      <a:pPr algn="ctr" fontAlgn="b"/>
                      <a:r>
                        <a:rPr lang="en-US" sz="900" u="none" strike="noStrike">
                          <a:effectLst/>
                        </a:rPr>
                        <a:t>0.3468</a:t>
                      </a:r>
                      <a:endParaRPr lang="en-US" sz="900" b="0" i="0" u="none" strike="noStrike">
                        <a:effectLst/>
                        <a:latin typeface="Arial"/>
                      </a:endParaRPr>
                    </a:p>
                  </a:txBody>
                  <a:tcPr marL="0" marR="0" marT="0" marB="0" anchor="b"/>
                </a:tc>
                <a:tc>
                  <a:txBody>
                    <a:bodyPr/>
                    <a:lstStyle/>
                    <a:p>
                      <a:pPr algn="ctr" fontAlgn="b"/>
                      <a:r>
                        <a:rPr lang="en-US" sz="900" u="none" strike="noStrike">
                          <a:effectLst/>
                        </a:rPr>
                        <a:t>66</a:t>
                      </a:r>
                      <a:endParaRPr lang="en-US" sz="900" b="0" i="0" u="none" strike="noStrike">
                        <a:effectLst/>
                        <a:latin typeface="Arial"/>
                      </a:endParaRPr>
                    </a:p>
                  </a:txBody>
                  <a:tcPr marL="0" marR="0" marT="0" marB="0" anchor="b"/>
                </a:tc>
              </a:tr>
              <a:tr h="192791">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415</a:t>
                      </a:r>
                      <a:endParaRPr lang="en-US" sz="900" b="0" i="0" u="none" strike="noStrike">
                        <a:effectLst/>
                        <a:latin typeface="Arial"/>
                      </a:endParaRPr>
                    </a:p>
                  </a:txBody>
                  <a:tcPr marL="0" marR="0" marT="0" marB="0" anchor="b"/>
                </a:tc>
                <a:tc>
                  <a:txBody>
                    <a:bodyPr/>
                    <a:lstStyle/>
                    <a:p>
                      <a:pPr algn="ctr" fontAlgn="b"/>
                      <a:r>
                        <a:rPr lang="en-US" sz="900" u="none" strike="noStrike">
                          <a:effectLst/>
                        </a:rPr>
                        <a:t>183,565,000</a:t>
                      </a:r>
                      <a:endParaRPr lang="en-US" sz="900" b="0" i="0" u="none" strike="noStrike">
                        <a:effectLst/>
                        <a:latin typeface="Arial"/>
                      </a:endParaRPr>
                    </a:p>
                  </a:txBody>
                  <a:tcPr marL="0" marR="0" marT="0" marB="0" anchor="b"/>
                </a:tc>
                <a:tc>
                  <a:txBody>
                    <a:bodyPr/>
                    <a:lstStyle/>
                    <a:p>
                      <a:pPr algn="ctr" fontAlgn="b"/>
                      <a:r>
                        <a:rPr lang="en-US" sz="900" u="none" strike="noStrike">
                          <a:effectLst/>
                        </a:rPr>
                        <a:t>0.4177</a:t>
                      </a:r>
                      <a:endParaRPr lang="en-US" sz="900" b="0" i="0" u="none" strike="noStrike">
                        <a:effectLst/>
                        <a:latin typeface="Arial"/>
                      </a:endParaRPr>
                    </a:p>
                  </a:txBody>
                  <a:tcPr marL="0" marR="0" marT="0" marB="0" anchor="b"/>
                </a:tc>
                <a:tc>
                  <a:txBody>
                    <a:bodyPr/>
                    <a:lstStyle/>
                    <a:p>
                      <a:pPr algn="ctr" fontAlgn="b"/>
                      <a:r>
                        <a:rPr lang="en-US" sz="900" u="none" strike="noStrike">
                          <a:effectLst/>
                        </a:rPr>
                        <a:t>0.3641</a:t>
                      </a:r>
                      <a:endParaRPr lang="en-US" sz="900" b="0" i="0" u="none" strike="noStrike">
                        <a:effectLst/>
                        <a:latin typeface="Arial"/>
                      </a:endParaRPr>
                    </a:p>
                  </a:txBody>
                  <a:tcPr marL="0" marR="0" marT="0" marB="0" anchor="b"/>
                </a:tc>
                <a:tc>
                  <a:txBody>
                    <a:bodyPr/>
                    <a:lstStyle/>
                    <a:p>
                      <a:pPr algn="ctr" fontAlgn="b"/>
                      <a:r>
                        <a:rPr lang="en-US" sz="900" u="none" strike="noStrike">
                          <a:effectLst/>
                        </a:rPr>
                        <a:t>74</a:t>
                      </a:r>
                      <a:endParaRPr lang="en-US" sz="900" b="0" i="0" u="none" strike="noStrike">
                        <a:effectLst/>
                        <a:latin typeface="Arial"/>
                      </a:endParaRPr>
                    </a:p>
                  </a:txBody>
                  <a:tcPr marL="0" marR="0" marT="0" marB="0" anchor="b"/>
                </a:tc>
              </a:tr>
              <a:tr h="204841">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461</a:t>
                      </a:r>
                      <a:endParaRPr lang="en-US" sz="900" b="0" i="0" u="none" strike="noStrike">
                        <a:effectLst/>
                        <a:latin typeface="Arial"/>
                      </a:endParaRPr>
                    </a:p>
                  </a:txBody>
                  <a:tcPr marL="0" marR="0" marT="0" marB="0" anchor="b"/>
                </a:tc>
                <a:tc>
                  <a:txBody>
                    <a:bodyPr/>
                    <a:lstStyle/>
                    <a:p>
                      <a:pPr algn="ctr" fontAlgn="b"/>
                      <a:r>
                        <a:rPr lang="en-US" sz="900" u="none" strike="noStrike">
                          <a:effectLst/>
                        </a:rPr>
                        <a:t>200,000,000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0.4376</a:t>
                      </a:r>
                      <a:endParaRPr lang="en-US" sz="900" b="0" i="0" u="none" strike="noStrike">
                        <a:effectLst/>
                        <a:latin typeface="Arial"/>
                      </a:endParaRPr>
                    </a:p>
                  </a:txBody>
                  <a:tcPr marL="0" marR="0" marT="0" marB="0" anchor="b"/>
                </a:tc>
                <a:tc>
                  <a:txBody>
                    <a:bodyPr/>
                    <a:lstStyle/>
                    <a:p>
                      <a:pPr algn="ctr" fontAlgn="b"/>
                      <a:r>
                        <a:rPr lang="en-US" sz="900" u="none" strike="noStrike">
                          <a:effectLst/>
                        </a:rPr>
                        <a:t>0.3814</a:t>
                      </a:r>
                      <a:endParaRPr lang="en-US" sz="900" b="0" i="0" u="none" strike="noStrike">
                        <a:effectLst/>
                        <a:latin typeface="Arial"/>
                      </a:endParaRPr>
                    </a:p>
                  </a:txBody>
                  <a:tcPr marL="0" marR="0" marT="0" marB="0" anchor="b"/>
                </a:tc>
                <a:tc>
                  <a:txBody>
                    <a:bodyPr/>
                    <a:lstStyle/>
                    <a:p>
                      <a:pPr algn="ctr" fontAlgn="b"/>
                      <a:r>
                        <a:rPr lang="en-US" sz="900" u="none" strike="noStrike" dirty="0">
                          <a:effectLst/>
                        </a:rPr>
                        <a:t>83</a:t>
                      </a:r>
                      <a:endParaRPr lang="en-US" sz="900" b="0" i="0" u="none" strike="noStrike" dirty="0">
                        <a:effectLst/>
                        <a:latin typeface="Arial"/>
                      </a:endParaRPr>
                    </a:p>
                  </a:txBody>
                  <a:tcPr marL="0" marR="0" marT="0" marB="0" anchor="b"/>
                </a:tc>
              </a:tr>
            </a:tbl>
          </a:graphicData>
        </a:graphic>
      </p:graphicFrame>
      <p:sp>
        <p:nvSpPr>
          <p:cNvPr id="7" name="AutoShape 15"/>
          <p:cNvSpPr>
            <a:spLocks noChangeArrowheads="1"/>
          </p:cNvSpPr>
          <p:nvPr/>
        </p:nvSpPr>
        <p:spPr bwMode="auto">
          <a:xfrm>
            <a:off x="5956300" y="30227588"/>
            <a:ext cx="1390650" cy="123825"/>
          </a:xfrm>
          <a:prstGeom prst="rightArrow">
            <a:avLst>
              <a:gd name="adj1" fmla="val 50000"/>
              <a:gd name="adj2" fmla="val 280769"/>
            </a:avLst>
          </a:prstGeom>
          <a:solidFill>
            <a:srgbClr val="CCFFFF"/>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2717852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6"/>
          <p:cNvSpPr>
            <a:spLocks noChangeArrowheads="1"/>
          </p:cNvSpPr>
          <p:nvPr/>
        </p:nvSpPr>
        <p:spPr bwMode="auto">
          <a:xfrm>
            <a:off x="11925300" y="28978225"/>
            <a:ext cx="1200150" cy="123825"/>
          </a:xfrm>
          <a:prstGeom prst="rightArrow">
            <a:avLst>
              <a:gd name="adj1" fmla="val 50000"/>
              <a:gd name="adj2" fmla="val 242308"/>
            </a:avLst>
          </a:prstGeom>
          <a:solidFill>
            <a:srgbClr val="CCFFFF"/>
          </a:solidFill>
          <a:ln w="9525">
            <a:solidFill>
              <a:srgbClr val="000000"/>
            </a:solidFill>
            <a:miter lim="800000"/>
            <a:headEnd/>
            <a:tailEnd/>
          </a:ln>
        </p:spPr>
        <p:txBody>
          <a:bodyPr/>
          <a:lstStyle/>
          <a:p>
            <a:endParaRPr lang="en-US"/>
          </a:p>
        </p:txBody>
      </p:sp>
      <p:sp>
        <p:nvSpPr>
          <p:cNvPr id="8" name="AutoShape 16"/>
          <p:cNvSpPr>
            <a:spLocks noChangeArrowheads="1"/>
          </p:cNvSpPr>
          <p:nvPr/>
        </p:nvSpPr>
        <p:spPr bwMode="auto">
          <a:xfrm>
            <a:off x="11925300" y="28978225"/>
            <a:ext cx="1200150" cy="123825"/>
          </a:xfrm>
          <a:prstGeom prst="rightArrow">
            <a:avLst>
              <a:gd name="adj1" fmla="val 50000"/>
              <a:gd name="adj2" fmla="val 242308"/>
            </a:avLst>
          </a:prstGeom>
          <a:solidFill>
            <a:srgbClr val="CCFFFF"/>
          </a:solidFill>
          <a:ln w="9525">
            <a:solidFill>
              <a:srgbClr val="000000"/>
            </a:solidFill>
            <a:miter lim="800000"/>
            <a:headEnd/>
            <a:tailEnd/>
          </a:ln>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06075693"/>
              </p:ext>
            </p:extLst>
          </p:nvPr>
        </p:nvGraphicFramePr>
        <p:xfrm>
          <a:off x="457201" y="609597"/>
          <a:ext cx="7848601" cy="5529266"/>
        </p:xfrm>
        <a:graphic>
          <a:graphicData uri="http://schemas.openxmlformats.org/drawingml/2006/table">
            <a:tbl>
              <a:tblPr>
                <a:tableStyleId>{5C22544A-7EE6-4342-B048-85BDC9FD1C3A}</a:tableStyleId>
              </a:tblPr>
              <a:tblGrid>
                <a:gridCol w="1292265"/>
                <a:gridCol w="1273260"/>
                <a:gridCol w="1273260"/>
                <a:gridCol w="1368278"/>
                <a:gridCol w="1273260"/>
                <a:gridCol w="1368278"/>
              </a:tblGrid>
              <a:tr h="197034">
                <a:tc gridSpan="6">
                  <a:txBody>
                    <a:bodyPr/>
                    <a:lstStyle/>
                    <a:p>
                      <a:pPr algn="ctr" fontAlgn="b"/>
                      <a:r>
                        <a:rPr lang="en-US" sz="900" u="none" strike="noStrike">
                          <a:effectLst/>
                        </a:rPr>
                        <a:t>Fuel Cost</a:t>
                      </a:r>
                      <a:endParaRPr lang="en-US" sz="900" b="1" i="0" u="none" strike="noStrike">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1102">
                <a:tc>
                  <a:txBody>
                    <a:bodyPr/>
                    <a:lstStyle/>
                    <a:p>
                      <a:pPr algn="ctr" fontAlgn="b"/>
                      <a:r>
                        <a:rPr lang="en-US" sz="900" u="none" strike="noStrike">
                          <a:effectLst/>
                        </a:rPr>
                        <a:t>Case</a:t>
                      </a:r>
                      <a:endParaRPr lang="en-US" sz="900" b="0" i="0" u="none" strike="noStrike">
                        <a:effectLst/>
                        <a:latin typeface="Arial"/>
                      </a:endParaRPr>
                    </a:p>
                  </a:txBody>
                  <a:tcPr marL="0" marR="0" marT="0" marB="0" anchor="b"/>
                </a:tc>
                <a:tc>
                  <a:txBody>
                    <a:bodyPr/>
                    <a:lstStyle/>
                    <a:p>
                      <a:pPr algn="ctr" fontAlgn="b"/>
                      <a:r>
                        <a:rPr lang="en-US" sz="900" u="none" strike="noStrike">
                          <a:effectLst/>
                        </a:rPr>
                        <a:t>Relative Change</a:t>
                      </a:r>
                      <a:endParaRPr lang="en-US" sz="900" b="0" i="0" u="none" strike="noStrike">
                        <a:effectLst/>
                        <a:latin typeface="Arial"/>
                      </a:endParaRPr>
                    </a:p>
                  </a:txBody>
                  <a:tcPr marL="0" marR="0" marT="0" marB="0" anchor="b"/>
                </a:tc>
                <a:tc>
                  <a:txBody>
                    <a:bodyPr/>
                    <a:lstStyle/>
                    <a:p>
                      <a:pPr algn="ctr" fontAlgn="b"/>
                      <a:r>
                        <a:rPr lang="en-US" sz="900" u="none" strike="noStrike">
                          <a:effectLst/>
                        </a:rPr>
                        <a:t>Fuel Cost</a:t>
                      </a:r>
                      <a:endParaRPr lang="en-US" sz="900" b="0" i="0" u="none" strike="noStrike">
                        <a:effectLst/>
                        <a:latin typeface="Arial"/>
                      </a:endParaRPr>
                    </a:p>
                  </a:txBody>
                  <a:tcPr marL="0" marR="0" marT="0" marB="0" anchor="b"/>
                </a:tc>
                <a:tc>
                  <a:txBody>
                    <a:bodyPr/>
                    <a:lstStyle/>
                    <a:p>
                      <a:pPr algn="ctr" fontAlgn="b"/>
                      <a:r>
                        <a:rPr lang="en-US" sz="900" u="none" strike="noStrike">
                          <a:effectLst/>
                        </a:rPr>
                        <a:t>LAC Current</a:t>
                      </a:r>
                      <a:endParaRPr lang="en-US" sz="900" b="0" i="0" u="none" strike="noStrike">
                        <a:effectLst/>
                        <a:latin typeface="Arial"/>
                      </a:endParaRPr>
                    </a:p>
                  </a:txBody>
                  <a:tcPr marL="0" marR="0" marT="0" marB="0" anchor="b"/>
                </a:tc>
                <a:tc>
                  <a:txBody>
                    <a:bodyPr/>
                    <a:lstStyle/>
                    <a:p>
                      <a:pPr algn="ctr" fontAlgn="b"/>
                      <a:r>
                        <a:rPr lang="en-US" sz="900" u="none" strike="noStrike">
                          <a:effectLst/>
                        </a:rPr>
                        <a:t>LAC Constant</a:t>
                      </a:r>
                      <a:endParaRPr lang="en-US" sz="900" b="0" i="0" u="none" strike="noStrike">
                        <a:effectLst/>
                        <a:latin typeface="Arial"/>
                      </a:endParaRPr>
                    </a:p>
                  </a:txBody>
                  <a:tcPr marL="0" marR="0" marT="0" marB="0" anchor="b"/>
                </a:tc>
                <a:tc>
                  <a:txBody>
                    <a:bodyPr/>
                    <a:lstStyle/>
                    <a:p>
                      <a:pPr algn="ctr" fontAlgn="b"/>
                      <a:r>
                        <a:rPr lang="en-US" sz="900" u="none" strike="noStrike">
                          <a:effectLst/>
                        </a:rPr>
                        <a:t>Relative Change in COE</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 </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c>
                  <a:txBody>
                    <a:bodyPr/>
                    <a:lstStyle/>
                    <a:p>
                      <a:pPr algn="ctr" fontAlgn="b"/>
                      <a:r>
                        <a:rPr lang="en-US" sz="900" u="none" strike="noStrike">
                          <a:effectLst/>
                        </a:rPr>
                        <a:t>($/t)</a:t>
                      </a:r>
                      <a:endParaRPr lang="en-US" sz="900" b="0" i="0" u="none" strike="noStrike">
                        <a:effectLst/>
                        <a:latin typeface="Arial"/>
                      </a:endParaRPr>
                    </a:p>
                  </a:txBody>
                  <a:tcPr marL="0" marR="0" marT="0" marB="0" anchor="b"/>
                </a:tc>
                <a:tc>
                  <a:txBody>
                    <a:bodyPr/>
                    <a:lstStyle/>
                    <a:p>
                      <a:pPr algn="ctr" fontAlgn="b"/>
                      <a:r>
                        <a:rPr lang="en-US" sz="900" u="none" strike="noStrike">
                          <a:effectLst/>
                        </a:rPr>
                        <a:t>($/kWh)</a:t>
                      </a:r>
                      <a:endParaRPr lang="en-US" sz="900" b="0" i="0" u="none" strike="noStrike">
                        <a:effectLst/>
                        <a:latin typeface="Arial"/>
                      </a:endParaRPr>
                    </a:p>
                  </a:txBody>
                  <a:tcPr marL="0" marR="0" marT="0" marB="0" anchor="b"/>
                </a:tc>
                <a:tc>
                  <a:txBody>
                    <a:bodyPr/>
                    <a:lstStyle/>
                    <a:p>
                      <a:pPr algn="ctr" fontAlgn="b"/>
                      <a:r>
                        <a:rPr lang="en-US" sz="900" u="none" strike="noStrike">
                          <a:effectLst/>
                        </a:rPr>
                        <a:t>($/kWh)</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r>
              <a:tr h="394068">
                <a:tc>
                  <a:txBody>
                    <a:bodyPr/>
                    <a:lstStyle/>
                    <a:p>
                      <a:pPr algn="ctr" fontAlgn="ctr"/>
                      <a:r>
                        <a:rPr lang="en-US" sz="900" u="none" strike="noStrike">
                          <a:effectLst/>
                        </a:rPr>
                        <a:t>Formula Values</a:t>
                      </a:r>
                      <a:endParaRPr lang="en-US" sz="900" b="0" i="0" u="none" strike="noStrike">
                        <a:effectLst/>
                        <a:latin typeface="Arial"/>
                      </a:endParaRPr>
                    </a:p>
                  </a:txBody>
                  <a:tcPr marL="0" marR="0" marT="0" marB="0" anchor="ctr"/>
                </a:tc>
                <a:tc>
                  <a:txBody>
                    <a:bodyPr/>
                    <a:lstStyle/>
                    <a:p>
                      <a:pPr algn="l" fontAlgn="b"/>
                      <a:r>
                        <a:rPr lang="en-US" sz="900" u="none" strike="noStrike">
                          <a:effectLst/>
                        </a:rPr>
                        <a:t> </a:t>
                      </a:r>
                      <a:endParaRPr lang="en-US" sz="900" b="0" i="0" u="none" strike="noStrike">
                        <a:effectLst/>
                        <a:latin typeface="Helv"/>
                      </a:endParaRPr>
                    </a:p>
                  </a:txBody>
                  <a:tcPr marL="0" marR="0" marT="0" marB="0"/>
                </a:tc>
                <a:tc>
                  <a:txBody>
                    <a:bodyPr/>
                    <a:lstStyle/>
                    <a:p>
                      <a:pPr algn="ctr" fontAlgn="b"/>
                      <a:r>
                        <a:rPr lang="en-US" sz="900" u="none" strike="noStrike">
                          <a:effectLst/>
                        </a:rPr>
                        <a:t> </a:t>
                      </a:r>
                      <a:endParaRPr lang="en-US" sz="900" b="0" i="0" u="none" strike="noStrike">
                        <a:effectLst/>
                        <a:latin typeface="Arial"/>
                      </a:endParaRPr>
                    </a:p>
                  </a:txBody>
                  <a:tcPr marL="0" marR="0" marT="0" marB="0" anchor="b"/>
                </a:tc>
                <a:tc>
                  <a:txBody>
                    <a:bodyPr/>
                    <a:lstStyle/>
                    <a:p>
                      <a:pPr algn="ctr" fontAlgn="ctr"/>
                      <a:r>
                        <a:rPr lang="en-US" sz="900" u="none" strike="noStrike">
                          <a:effectLst/>
                        </a:rPr>
                        <a:t>0.2394</a:t>
                      </a:r>
                      <a:endParaRPr lang="en-US" sz="900" b="0" i="0" u="none" strike="noStrike">
                        <a:effectLst/>
                        <a:latin typeface="Arial"/>
                      </a:endParaRPr>
                    </a:p>
                  </a:txBody>
                  <a:tcPr marL="0" marR="0" marT="0" marB="0" anchor="ctr"/>
                </a:tc>
                <a:tc>
                  <a:txBody>
                    <a:bodyPr/>
                    <a:lstStyle/>
                    <a:p>
                      <a:pPr algn="ctr" fontAlgn="ctr"/>
                      <a:r>
                        <a:rPr lang="en-US" sz="900" u="none" strike="noStrike">
                          <a:effectLst/>
                        </a:rPr>
                        <a:t>0.2087</a:t>
                      </a:r>
                      <a:endParaRPr lang="en-US" sz="900" b="0" i="0" u="none" strike="noStrike">
                        <a:effectLst/>
                        <a:latin typeface="Arial"/>
                      </a:endParaRPr>
                    </a:p>
                  </a:txBody>
                  <a:tcPr marL="0" marR="0" marT="0" marB="0" anchor="ctr"/>
                </a:tc>
                <a:tc>
                  <a:txBody>
                    <a:bodyPr/>
                    <a:lstStyle/>
                    <a:p>
                      <a:pPr algn="ctr" fontAlgn="b"/>
                      <a:r>
                        <a:rPr lang="en-US" sz="900" u="none" strike="noStrike">
                          <a:effectLst/>
                        </a:rPr>
                        <a:t> </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-100</a:t>
                      </a:r>
                      <a:endParaRPr lang="en-US" sz="900" b="0" i="0" u="none" strike="noStrike">
                        <a:effectLst/>
                        <a:latin typeface="Arial"/>
                      </a:endParaRPr>
                    </a:p>
                  </a:txBody>
                  <a:tcPr marL="0" marR="0" marT="0" marB="0" anchor="b"/>
                </a:tc>
                <a:tc>
                  <a:txBody>
                    <a:bodyPr/>
                    <a:lstStyle/>
                    <a:p>
                      <a:pPr algn="ctr" fontAlgn="b"/>
                      <a:r>
                        <a:rPr lang="en-US" sz="900" u="none" strike="noStrike">
                          <a:effectLst/>
                        </a:rPr>
                        <a:t>0.00</a:t>
                      </a:r>
                      <a:endParaRPr lang="en-US" sz="900" b="0" i="0" u="none" strike="noStrike">
                        <a:effectLst/>
                        <a:latin typeface="Arial"/>
                      </a:endParaRPr>
                    </a:p>
                  </a:txBody>
                  <a:tcPr marL="0" marR="0" marT="0" marB="0" anchor="b"/>
                </a:tc>
                <a:tc>
                  <a:txBody>
                    <a:bodyPr/>
                    <a:lstStyle/>
                    <a:p>
                      <a:pPr algn="ctr" fontAlgn="b"/>
                      <a:r>
                        <a:rPr lang="en-US" sz="900" u="none" strike="noStrike">
                          <a:effectLst/>
                        </a:rPr>
                        <a:t>0.1271</a:t>
                      </a:r>
                      <a:endParaRPr lang="en-US" sz="900" b="0" i="0" u="none" strike="noStrike">
                        <a:effectLst/>
                        <a:latin typeface="Arial"/>
                      </a:endParaRPr>
                    </a:p>
                  </a:txBody>
                  <a:tcPr marL="0" marR="0" marT="0" marB="0" anchor="b"/>
                </a:tc>
                <a:tc>
                  <a:txBody>
                    <a:bodyPr/>
                    <a:lstStyle/>
                    <a:p>
                      <a:pPr algn="ctr" fontAlgn="b"/>
                      <a:r>
                        <a:rPr lang="en-US" sz="900" u="none" strike="noStrike">
                          <a:effectLst/>
                        </a:rPr>
                        <a:t>0.1108</a:t>
                      </a:r>
                      <a:endParaRPr lang="en-US" sz="900" b="0" i="0" u="none" strike="noStrike">
                        <a:effectLst/>
                        <a:latin typeface="Arial"/>
                      </a:endParaRPr>
                    </a:p>
                  </a:txBody>
                  <a:tcPr marL="0" marR="0" marT="0" marB="0" anchor="b"/>
                </a:tc>
                <a:tc>
                  <a:txBody>
                    <a:bodyPr/>
                    <a:lstStyle/>
                    <a:p>
                      <a:pPr algn="ctr" fontAlgn="b"/>
                      <a:r>
                        <a:rPr lang="en-US" sz="900" u="none" strike="noStrike">
                          <a:effectLst/>
                        </a:rPr>
                        <a:t>-47</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-90</a:t>
                      </a:r>
                      <a:endParaRPr lang="en-US" sz="900" b="0" i="0" u="none" strike="noStrike">
                        <a:effectLst/>
                        <a:latin typeface="Arial"/>
                      </a:endParaRPr>
                    </a:p>
                  </a:txBody>
                  <a:tcPr marL="0" marR="0" marT="0" marB="0" anchor="b"/>
                </a:tc>
                <a:tc>
                  <a:txBody>
                    <a:bodyPr/>
                    <a:lstStyle/>
                    <a:p>
                      <a:pPr algn="ctr" fontAlgn="b"/>
                      <a:r>
                        <a:rPr lang="en-US" sz="900" u="none" strike="noStrike">
                          <a:effectLst/>
                        </a:rPr>
                        <a:t>16.54</a:t>
                      </a:r>
                      <a:endParaRPr lang="en-US" sz="900" b="0" i="0" u="none" strike="noStrike">
                        <a:effectLst/>
                        <a:latin typeface="Arial"/>
                      </a:endParaRPr>
                    </a:p>
                  </a:txBody>
                  <a:tcPr marL="0" marR="0" marT="0" marB="0" anchor="b"/>
                </a:tc>
                <a:tc>
                  <a:txBody>
                    <a:bodyPr/>
                    <a:lstStyle/>
                    <a:p>
                      <a:pPr algn="ctr" fontAlgn="b"/>
                      <a:r>
                        <a:rPr lang="en-US" sz="900" u="none" strike="noStrike">
                          <a:effectLst/>
                        </a:rPr>
                        <a:t>0.1383</a:t>
                      </a:r>
                      <a:endParaRPr lang="en-US" sz="900" b="0" i="0" u="none" strike="noStrike">
                        <a:effectLst/>
                        <a:latin typeface="Arial"/>
                      </a:endParaRPr>
                    </a:p>
                  </a:txBody>
                  <a:tcPr marL="0" marR="0" marT="0" marB="0" anchor="b"/>
                </a:tc>
                <a:tc>
                  <a:txBody>
                    <a:bodyPr/>
                    <a:lstStyle/>
                    <a:p>
                      <a:pPr algn="ctr" fontAlgn="b"/>
                      <a:r>
                        <a:rPr lang="en-US" sz="900" u="none" strike="noStrike">
                          <a:effectLst/>
                        </a:rPr>
                        <a:t>0.1205</a:t>
                      </a:r>
                      <a:endParaRPr lang="en-US" sz="900" b="0" i="0" u="none" strike="noStrike">
                        <a:effectLst/>
                        <a:latin typeface="Arial"/>
                      </a:endParaRPr>
                    </a:p>
                  </a:txBody>
                  <a:tcPr marL="0" marR="0" marT="0" marB="0" anchor="b"/>
                </a:tc>
                <a:tc>
                  <a:txBody>
                    <a:bodyPr/>
                    <a:lstStyle/>
                    <a:p>
                      <a:pPr algn="ctr" fontAlgn="b"/>
                      <a:r>
                        <a:rPr lang="en-US" sz="900" u="none" strike="noStrike">
                          <a:effectLst/>
                        </a:rPr>
                        <a:t>-42</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-80</a:t>
                      </a:r>
                      <a:endParaRPr lang="en-US" sz="900" b="0" i="0" u="none" strike="noStrike">
                        <a:effectLst/>
                        <a:latin typeface="Arial"/>
                      </a:endParaRPr>
                    </a:p>
                  </a:txBody>
                  <a:tcPr marL="0" marR="0" marT="0" marB="0" anchor="b"/>
                </a:tc>
                <a:tc>
                  <a:txBody>
                    <a:bodyPr/>
                    <a:lstStyle/>
                    <a:p>
                      <a:pPr algn="ctr" fontAlgn="b"/>
                      <a:r>
                        <a:rPr lang="en-US" sz="900" u="none" strike="noStrike">
                          <a:effectLst/>
                        </a:rPr>
                        <a:t>33.07</a:t>
                      </a:r>
                      <a:endParaRPr lang="en-US" sz="900" b="0" i="0" u="none" strike="noStrike">
                        <a:effectLst/>
                        <a:latin typeface="Arial"/>
                      </a:endParaRPr>
                    </a:p>
                  </a:txBody>
                  <a:tcPr marL="0" marR="0" marT="0" marB="0" anchor="b"/>
                </a:tc>
                <a:tc>
                  <a:txBody>
                    <a:bodyPr/>
                    <a:lstStyle/>
                    <a:p>
                      <a:pPr algn="ctr" fontAlgn="b"/>
                      <a:r>
                        <a:rPr lang="en-US" sz="900" u="none" strike="noStrike">
                          <a:effectLst/>
                        </a:rPr>
                        <a:t>0.1495</a:t>
                      </a:r>
                      <a:endParaRPr lang="en-US" sz="900" b="0" i="0" u="none" strike="noStrike">
                        <a:effectLst/>
                        <a:latin typeface="Arial"/>
                      </a:endParaRPr>
                    </a:p>
                  </a:txBody>
                  <a:tcPr marL="0" marR="0" marT="0" marB="0" anchor="b"/>
                </a:tc>
                <a:tc>
                  <a:txBody>
                    <a:bodyPr/>
                    <a:lstStyle/>
                    <a:p>
                      <a:pPr algn="ctr" fontAlgn="b"/>
                      <a:r>
                        <a:rPr lang="en-US" sz="900" u="none" strike="noStrike">
                          <a:effectLst/>
                        </a:rPr>
                        <a:t>0.1303</a:t>
                      </a:r>
                      <a:endParaRPr lang="en-US" sz="900" b="0" i="0" u="none" strike="noStrike">
                        <a:effectLst/>
                        <a:latin typeface="Arial"/>
                      </a:endParaRPr>
                    </a:p>
                  </a:txBody>
                  <a:tcPr marL="0" marR="0" marT="0" marB="0" anchor="b"/>
                </a:tc>
                <a:tc>
                  <a:txBody>
                    <a:bodyPr/>
                    <a:lstStyle/>
                    <a:p>
                      <a:pPr algn="ctr" fontAlgn="b"/>
                      <a:r>
                        <a:rPr lang="en-US" sz="900" u="none" strike="noStrike">
                          <a:effectLst/>
                        </a:rPr>
                        <a:t>-38</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-7</a:t>
                      </a:r>
                      <a:endParaRPr lang="en-US" sz="900" b="0" i="0" u="none" strike="noStrike">
                        <a:effectLst/>
                        <a:latin typeface="Arial"/>
                      </a:endParaRPr>
                    </a:p>
                  </a:txBody>
                  <a:tcPr marL="0" marR="0" marT="0" marB="0" anchor="b"/>
                </a:tc>
                <a:tc>
                  <a:txBody>
                    <a:bodyPr/>
                    <a:lstStyle/>
                    <a:p>
                      <a:pPr algn="ctr" fontAlgn="b"/>
                      <a:r>
                        <a:rPr lang="en-US" sz="900" u="none" strike="noStrike">
                          <a:effectLst/>
                        </a:rPr>
                        <a:t>-70</a:t>
                      </a:r>
                      <a:endParaRPr lang="en-US" sz="900" b="0" i="0" u="none" strike="noStrike">
                        <a:effectLst/>
                        <a:latin typeface="Arial"/>
                      </a:endParaRPr>
                    </a:p>
                  </a:txBody>
                  <a:tcPr marL="0" marR="0" marT="0" marB="0" anchor="b"/>
                </a:tc>
                <a:tc>
                  <a:txBody>
                    <a:bodyPr/>
                    <a:lstStyle/>
                    <a:p>
                      <a:pPr algn="ctr" fontAlgn="b"/>
                      <a:r>
                        <a:rPr lang="en-US" sz="900" u="none" strike="noStrike">
                          <a:effectLst/>
                        </a:rPr>
                        <a:t>49.61</a:t>
                      </a:r>
                      <a:endParaRPr lang="en-US" sz="900" b="0" i="0" u="none" strike="noStrike">
                        <a:effectLst/>
                        <a:latin typeface="Arial"/>
                      </a:endParaRPr>
                    </a:p>
                  </a:txBody>
                  <a:tcPr marL="0" marR="0" marT="0" marB="0" anchor="b"/>
                </a:tc>
                <a:tc>
                  <a:txBody>
                    <a:bodyPr/>
                    <a:lstStyle/>
                    <a:p>
                      <a:pPr algn="ctr" fontAlgn="b"/>
                      <a:r>
                        <a:rPr lang="en-US" sz="900" u="none" strike="noStrike">
                          <a:effectLst/>
                        </a:rPr>
                        <a:t>0.1608</a:t>
                      </a:r>
                      <a:endParaRPr lang="en-US" sz="900" b="0" i="0" u="none" strike="noStrike">
                        <a:effectLst/>
                        <a:latin typeface="Arial"/>
                      </a:endParaRPr>
                    </a:p>
                  </a:txBody>
                  <a:tcPr marL="0" marR="0" marT="0" marB="0" anchor="b"/>
                </a:tc>
                <a:tc>
                  <a:txBody>
                    <a:bodyPr/>
                    <a:lstStyle/>
                    <a:p>
                      <a:pPr algn="ctr" fontAlgn="b"/>
                      <a:r>
                        <a:rPr lang="en-US" sz="900" u="none" strike="noStrike">
                          <a:effectLst/>
                        </a:rPr>
                        <a:t>0.1401</a:t>
                      </a:r>
                      <a:endParaRPr lang="en-US" sz="900" b="0" i="0" u="none" strike="noStrike">
                        <a:effectLst/>
                        <a:latin typeface="Arial"/>
                      </a:endParaRPr>
                    </a:p>
                  </a:txBody>
                  <a:tcPr marL="0" marR="0" marT="0" marB="0" anchor="b"/>
                </a:tc>
                <a:tc>
                  <a:txBody>
                    <a:bodyPr/>
                    <a:lstStyle/>
                    <a:p>
                      <a:pPr algn="ctr" fontAlgn="b"/>
                      <a:r>
                        <a:rPr lang="en-US" sz="900" u="none" strike="noStrike">
                          <a:effectLst/>
                        </a:rPr>
                        <a:t>-33</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-6</a:t>
                      </a:r>
                      <a:endParaRPr lang="en-US" sz="900" b="0" i="0" u="none" strike="noStrike">
                        <a:effectLst/>
                        <a:latin typeface="Arial"/>
                      </a:endParaRPr>
                    </a:p>
                  </a:txBody>
                  <a:tcPr marL="0" marR="0" marT="0" marB="0" anchor="b"/>
                </a:tc>
                <a:tc>
                  <a:txBody>
                    <a:bodyPr/>
                    <a:lstStyle/>
                    <a:p>
                      <a:pPr algn="ctr" fontAlgn="b"/>
                      <a:r>
                        <a:rPr lang="en-US" sz="900" u="none" strike="noStrike">
                          <a:effectLst/>
                        </a:rPr>
                        <a:t>-60</a:t>
                      </a:r>
                      <a:endParaRPr lang="en-US" sz="900" b="0" i="0" u="none" strike="noStrike">
                        <a:effectLst/>
                        <a:latin typeface="Arial"/>
                      </a:endParaRPr>
                    </a:p>
                  </a:txBody>
                  <a:tcPr marL="0" marR="0" marT="0" marB="0" anchor="b"/>
                </a:tc>
                <a:tc>
                  <a:txBody>
                    <a:bodyPr/>
                    <a:lstStyle/>
                    <a:p>
                      <a:pPr algn="ctr" fontAlgn="b"/>
                      <a:r>
                        <a:rPr lang="en-US" sz="900" u="none" strike="noStrike">
                          <a:effectLst/>
                        </a:rPr>
                        <a:t>66.14</a:t>
                      </a:r>
                      <a:endParaRPr lang="en-US" sz="900" b="0" i="0" u="none" strike="noStrike">
                        <a:effectLst/>
                        <a:latin typeface="Arial"/>
                      </a:endParaRPr>
                    </a:p>
                  </a:txBody>
                  <a:tcPr marL="0" marR="0" marT="0" marB="0" anchor="b"/>
                </a:tc>
                <a:tc>
                  <a:txBody>
                    <a:bodyPr/>
                    <a:lstStyle/>
                    <a:p>
                      <a:pPr algn="ctr" fontAlgn="b"/>
                      <a:r>
                        <a:rPr lang="en-US" sz="900" u="none" strike="noStrike">
                          <a:effectLst/>
                        </a:rPr>
                        <a:t>0.1720</a:t>
                      </a:r>
                      <a:endParaRPr lang="en-US" sz="900" b="0" i="0" u="none" strike="noStrike">
                        <a:effectLst/>
                        <a:latin typeface="Arial"/>
                      </a:endParaRPr>
                    </a:p>
                  </a:txBody>
                  <a:tcPr marL="0" marR="0" marT="0" marB="0" anchor="b"/>
                </a:tc>
                <a:tc>
                  <a:txBody>
                    <a:bodyPr/>
                    <a:lstStyle/>
                    <a:p>
                      <a:pPr algn="ctr" fontAlgn="b"/>
                      <a:r>
                        <a:rPr lang="en-US" sz="900" u="none" strike="noStrike">
                          <a:effectLst/>
                        </a:rPr>
                        <a:t>0.1499</a:t>
                      </a:r>
                      <a:endParaRPr lang="en-US" sz="900" b="0" i="0" u="none" strike="noStrike">
                        <a:effectLst/>
                        <a:latin typeface="Arial"/>
                      </a:endParaRPr>
                    </a:p>
                  </a:txBody>
                  <a:tcPr marL="0" marR="0" marT="0" marB="0" anchor="b"/>
                </a:tc>
                <a:tc>
                  <a:txBody>
                    <a:bodyPr/>
                    <a:lstStyle/>
                    <a:p>
                      <a:pPr algn="ctr" fontAlgn="b"/>
                      <a:r>
                        <a:rPr lang="en-US" sz="900" u="none" strike="noStrike">
                          <a:effectLst/>
                        </a:rPr>
                        <a:t>-28</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-50</a:t>
                      </a:r>
                      <a:endParaRPr lang="en-US" sz="900" b="0" i="0" u="none" strike="noStrike">
                        <a:effectLst/>
                        <a:latin typeface="Arial"/>
                      </a:endParaRPr>
                    </a:p>
                  </a:txBody>
                  <a:tcPr marL="0" marR="0" marT="0" marB="0" anchor="b"/>
                </a:tc>
                <a:tc>
                  <a:txBody>
                    <a:bodyPr/>
                    <a:lstStyle/>
                    <a:p>
                      <a:pPr algn="ctr" fontAlgn="b"/>
                      <a:r>
                        <a:rPr lang="en-US" sz="900" u="none" strike="noStrike">
                          <a:effectLst/>
                        </a:rPr>
                        <a:t>82.68</a:t>
                      </a:r>
                      <a:endParaRPr lang="en-US" sz="900" b="0" i="0" u="none" strike="noStrike">
                        <a:effectLst/>
                        <a:latin typeface="Arial"/>
                      </a:endParaRPr>
                    </a:p>
                  </a:txBody>
                  <a:tcPr marL="0" marR="0" marT="0" marB="0" anchor="b"/>
                </a:tc>
                <a:tc>
                  <a:txBody>
                    <a:bodyPr/>
                    <a:lstStyle/>
                    <a:p>
                      <a:pPr algn="ctr" fontAlgn="b"/>
                      <a:r>
                        <a:rPr lang="en-US" sz="900" u="none" strike="noStrike">
                          <a:effectLst/>
                        </a:rPr>
                        <a:t>0.1833</a:t>
                      </a:r>
                      <a:endParaRPr lang="en-US" sz="900" b="0" i="0" u="none" strike="noStrike">
                        <a:effectLst/>
                        <a:latin typeface="Arial"/>
                      </a:endParaRPr>
                    </a:p>
                  </a:txBody>
                  <a:tcPr marL="0" marR="0" marT="0" marB="0" anchor="b"/>
                </a:tc>
                <a:tc>
                  <a:txBody>
                    <a:bodyPr/>
                    <a:lstStyle/>
                    <a:p>
                      <a:pPr algn="ctr" fontAlgn="b"/>
                      <a:r>
                        <a:rPr lang="en-US" sz="900" u="none" strike="noStrike">
                          <a:effectLst/>
                        </a:rPr>
                        <a:t>0.1597</a:t>
                      </a:r>
                      <a:endParaRPr lang="en-US" sz="900" b="0" i="0" u="none" strike="noStrike">
                        <a:effectLst/>
                        <a:latin typeface="Arial"/>
                      </a:endParaRPr>
                    </a:p>
                  </a:txBody>
                  <a:tcPr marL="0" marR="0" marT="0" marB="0" anchor="b"/>
                </a:tc>
                <a:tc>
                  <a:txBody>
                    <a:bodyPr/>
                    <a:lstStyle/>
                    <a:p>
                      <a:pPr algn="ctr" fontAlgn="b"/>
                      <a:r>
                        <a:rPr lang="en-US" sz="900" u="none" strike="noStrike">
                          <a:effectLst/>
                        </a:rPr>
                        <a:t>-23</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-40</a:t>
                      </a:r>
                      <a:endParaRPr lang="en-US" sz="900" b="0" i="0" u="none" strike="noStrike">
                        <a:effectLst/>
                        <a:latin typeface="Arial"/>
                      </a:endParaRPr>
                    </a:p>
                  </a:txBody>
                  <a:tcPr marL="0" marR="0" marT="0" marB="0" anchor="b"/>
                </a:tc>
                <a:tc>
                  <a:txBody>
                    <a:bodyPr/>
                    <a:lstStyle/>
                    <a:p>
                      <a:pPr algn="ctr" fontAlgn="b"/>
                      <a:r>
                        <a:rPr lang="en-US" sz="900" u="none" strike="noStrike">
                          <a:effectLst/>
                        </a:rPr>
                        <a:t>99.21</a:t>
                      </a:r>
                      <a:endParaRPr lang="en-US" sz="900" b="0" i="0" u="none" strike="noStrike">
                        <a:effectLst/>
                        <a:latin typeface="Arial"/>
                      </a:endParaRPr>
                    </a:p>
                  </a:txBody>
                  <a:tcPr marL="0" marR="0" marT="0" marB="0" anchor="b"/>
                </a:tc>
                <a:tc>
                  <a:txBody>
                    <a:bodyPr/>
                    <a:lstStyle/>
                    <a:p>
                      <a:pPr algn="ctr" fontAlgn="b"/>
                      <a:r>
                        <a:rPr lang="en-US" sz="900" u="none" strike="noStrike">
                          <a:effectLst/>
                        </a:rPr>
                        <a:t>0.1945</a:t>
                      </a:r>
                      <a:endParaRPr lang="en-US" sz="900" b="0" i="0" u="none" strike="noStrike">
                        <a:effectLst/>
                        <a:latin typeface="Arial"/>
                      </a:endParaRPr>
                    </a:p>
                  </a:txBody>
                  <a:tcPr marL="0" marR="0" marT="0" marB="0" anchor="b"/>
                </a:tc>
                <a:tc>
                  <a:txBody>
                    <a:bodyPr/>
                    <a:lstStyle/>
                    <a:p>
                      <a:pPr algn="ctr" fontAlgn="b"/>
                      <a:r>
                        <a:rPr lang="en-US" sz="900" u="none" strike="noStrike">
                          <a:effectLst/>
                        </a:rPr>
                        <a:t>0.1695</a:t>
                      </a:r>
                      <a:endParaRPr lang="en-US" sz="900" b="0" i="0" u="none" strike="noStrike">
                        <a:effectLst/>
                        <a:latin typeface="Arial"/>
                      </a:endParaRPr>
                    </a:p>
                  </a:txBody>
                  <a:tcPr marL="0" marR="0" marT="0" marB="0" anchor="b"/>
                </a:tc>
                <a:tc>
                  <a:txBody>
                    <a:bodyPr/>
                    <a:lstStyle/>
                    <a:p>
                      <a:pPr algn="ctr" fontAlgn="b"/>
                      <a:r>
                        <a:rPr lang="en-US" sz="900" u="none" strike="noStrike">
                          <a:effectLst/>
                        </a:rPr>
                        <a:t>-19</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-30</a:t>
                      </a:r>
                      <a:endParaRPr lang="en-US" sz="900" b="0" i="0" u="none" strike="noStrike">
                        <a:effectLst/>
                        <a:latin typeface="Arial"/>
                      </a:endParaRPr>
                    </a:p>
                  </a:txBody>
                  <a:tcPr marL="0" marR="0" marT="0" marB="0" anchor="b"/>
                </a:tc>
                <a:tc>
                  <a:txBody>
                    <a:bodyPr/>
                    <a:lstStyle/>
                    <a:p>
                      <a:pPr algn="ctr" fontAlgn="b"/>
                      <a:r>
                        <a:rPr lang="en-US" sz="900" u="none" strike="noStrike">
                          <a:effectLst/>
                        </a:rPr>
                        <a:t>115.75</a:t>
                      </a:r>
                      <a:endParaRPr lang="en-US" sz="900" b="0" i="0" u="none" strike="noStrike">
                        <a:effectLst/>
                        <a:latin typeface="Arial"/>
                      </a:endParaRPr>
                    </a:p>
                  </a:txBody>
                  <a:tcPr marL="0" marR="0" marT="0" marB="0" anchor="b"/>
                </a:tc>
                <a:tc>
                  <a:txBody>
                    <a:bodyPr/>
                    <a:lstStyle/>
                    <a:p>
                      <a:pPr algn="ctr" fontAlgn="b"/>
                      <a:r>
                        <a:rPr lang="en-US" sz="900" u="none" strike="noStrike">
                          <a:effectLst/>
                        </a:rPr>
                        <a:t>0.2057</a:t>
                      </a:r>
                      <a:endParaRPr lang="en-US" sz="900" b="0" i="0" u="none" strike="noStrike">
                        <a:effectLst/>
                        <a:latin typeface="Arial"/>
                      </a:endParaRPr>
                    </a:p>
                  </a:txBody>
                  <a:tcPr marL="0" marR="0" marT="0" marB="0" anchor="b"/>
                </a:tc>
                <a:tc>
                  <a:txBody>
                    <a:bodyPr/>
                    <a:lstStyle/>
                    <a:p>
                      <a:pPr algn="ctr" fontAlgn="b"/>
                      <a:r>
                        <a:rPr lang="en-US" sz="900" u="none" strike="noStrike">
                          <a:effectLst/>
                        </a:rPr>
                        <a:t>0.1793</a:t>
                      </a:r>
                      <a:endParaRPr lang="en-US" sz="900" b="0" i="0" u="none" strike="noStrike">
                        <a:effectLst/>
                        <a:latin typeface="Arial"/>
                      </a:endParaRPr>
                    </a:p>
                  </a:txBody>
                  <a:tcPr marL="0" marR="0" marT="0" marB="0" anchor="b"/>
                </a:tc>
                <a:tc>
                  <a:txBody>
                    <a:bodyPr/>
                    <a:lstStyle/>
                    <a:p>
                      <a:pPr algn="ctr" fontAlgn="b"/>
                      <a:r>
                        <a:rPr lang="en-US" sz="900" u="none" strike="noStrike">
                          <a:effectLst/>
                        </a:rPr>
                        <a:t>-14</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-2</a:t>
                      </a:r>
                      <a:endParaRPr lang="en-US" sz="900" b="0" i="0" u="none" strike="noStrike">
                        <a:effectLst/>
                        <a:latin typeface="Arial"/>
                      </a:endParaRPr>
                    </a:p>
                  </a:txBody>
                  <a:tcPr marL="0" marR="0" marT="0" marB="0" anchor="b"/>
                </a:tc>
                <a:tc>
                  <a:txBody>
                    <a:bodyPr/>
                    <a:lstStyle/>
                    <a:p>
                      <a:pPr algn="ctr" fontAlgn="b"/>
                      <a:r>
                        <a:rPr lang="en-US" sz="900" u="none" strike="noStrike">
                          <a:effectLst/>
                        </a:rPr>
                        <a:t>-20</a:t>
                      </a:r>
                      <a:endParaRPr lang="en-US" sz="900" b="0" i="0" u="none" strike="noStrike">
                        <a:effectLst/>
                        <a:latin typeface="Arial"/>
                      </a:endParaRPr>
                    </a:p>
                  </a:txBody>
                  <a:tcPr marL="0" marR="0" marT="0" marB="0" anchor="b"/>
                </a:tc>
                <a:tc>
                  <a:txBody>
                    <a:bodyPr/>
                    <a:lstStyle/>
                    <a:p>
                      <a:pPr algn="ctr" fontAlgn="b"/>
                      <a:r>
                        <a:rPr lang="en-US" sz="900" u="none" strike="noStrike">
                          <a:effectLst/>
                        </a:rPr>
                        <a:t>132.28</a:t>
                      </a:r>
                      <a:endParaRPr lang="en-US" sz="900" b="0" i="0" u="none" strike="noStrike">
                        <a:effectLst/>
                        <a:latin typeface="Arial"/>
                      </a:endParaRPr>
                    </a:p>
                  </a:txBody>
                  <a:tcPr marL="0" marR="0" marT="0" marB="0" anchor="b"/>
                </a:tc>
                <a:tc>
                  <a:txBody>
                    <a:bodyPr/>
                    <a:lstStyle/>
                    <a:p>
                      <a:pPr algn="ctr" fontAlgn="b"/>
                      <a:r>
                        <a:rPr lang="en-US" sz="900" u="none" strike="noStrike">
                          <a:effectLst/>
                        </a:rPr>
                        <a:t>0.2170</a:t>
                      </a:r>
                      <a:endParaRPr lang="en-US" sz="900" b="0" i="0" u="none" strike="noStrike">
                        <a:effectLst/>
                        <a:latin typeface="Arial"/>
                      </a:endParaRPr>
                    </a:p>
                  </a:txBody>
                  <a:tcPr marL="0" marR="0" marT="0" marB="0" anchor="b"/>
                </a:tc>
                <a:tc>
                  <a:txBody>
                    <a:bodyPr/>
                    <a:lstStyle/>
                    <a:p>
                      <a:pPr algn="ctr" fontAlgn="b"/>
                      <a:r>
                        <a:rPr lang="en-US" sz="900" u="none" strike="noStrike">
                          <a:effectLst/>
                        </a:rPr>
                        <a:t>0.1891</a:t>
                      </a:r>
                      <a:endParaRPr lang="en-US" sz="900" b="0" i="0" u="none" strike="noStrike">
                        <a:effectLst/>
                        <a:latin typeface="Arial"/>
                      </a:endParaRPr>
                    </a:p>
                  </a:txBody>
                  <a:tcPr marL="0" marR="0" marT="0" marB="0" anchor="b"/>
                </a:tc>
                <a:tc>
                  <a:txBody>
                    <a:bodyPr/>
                    <a:lstStyle/>
                    <a:p>
                      <a:pPr algn="ctr" fontAlgn="b"/>
                      <a:r>
                        <a:rPr lang="en-US" sz="900" u="none" strike="noStrike">
                          <a:effectLst/>
                        </a:rPr>
                        <a:t>-9</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-1</a:t>
                      </a:r>
                      <a:endParaRPr lang="en-US" sz="900" b="0" i="0" u="none" strike="noStrike">
                        <a:effectLst/>
                        <a:latin typeface="Arial"/>
                      </a:endParaRPr>
                    </a:p>
                  </a:txBody>
                  <a:tcPr marL="0" marR="0" marT="0" marB="0" anchor="b"/>
                </a:tc>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148.82</a:t>
                      </a:r>
                      <a:endParaRPr lang="en-US" sz="900" b="0" i="0" u="none" strike="noStrike">
                        <a:effectLst/>
                        <a:latin typeface="Arial"/>
                      </a:endParaRPr>
                    </a:p>
                  </a:txBody>
                  <a:tcPr marL="0" marR="0" marT="0" marB="0" anchor="b"/>
                </a:tc>
                <a:tc>
                  <a:txBody>
                    <a:bodyPr/>
                    <a:lstStyle/>
                    <a:p>
                      <a:pPr algn="ctr" fontAlgn="b"/>
                      <a:r>
                        <a:rPr lang="en-US" sz="900" u="none" strike="noStrike">
                          <a:effectLst/>
                        </a:rPr>
                        <a:t>0.2282</a:t>
                      </a:r>
                      <a:endParaRPr lang="en-US" sz="900" b="0" i="0" u="none" strike="noStrike">
                        <a:effectLst/>
                        <a:latin typeface="Arial"/>
                      </a:endParaRPr>
                    </a:p>
                  </a:txBody>
                  <a:tcPr marL="0" marR="0" marT="0" marB="0" anchor="b"/>
                </a:tc>
                <a:tc>
                  <a:txBody>
                    <a:bodyPr/>
                    <a:lstStyle/>
                    <a:p>
                      <a:pPr algn="ctr" fontAlgn="b"/>
                      <a:r>
                        <a:rPr lang="en-US" sz="900" u="none" strike="noStrike">
                          <a:effectLst/>
                        </a:rPr>
                        <a:t>0.1989</a:t>
                      </a:r>
                      <a:endParaRPr lang="en-US" sz="900" b="0" i="0" u="none" strike="noStrike">
                        <a:effectLst/>
                        <a:latin typeface="Arial"/>
                      </a:endParaRPr>
                    </a:p>
                  </a:txBody>
                  <a:tcPr marL="0" marR="0" marT="0" marB="0" anchor="b"/>
                </a:tc>
                <a:tc>
                  <a:txBody>
                    <a:bodyPr/>
                    <a:lstStyle/>
                    <a:p>
                      <a:pPr algn="ctr" fontAlgn="b"/>
                      <a:r>
                        <a:rPr lang="en-US" sz="900" u="none" strike="noStrike">
                          <a:effectLst/>
                        </a:rPr>
                        <a:t>-5</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Base</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c>
                  <a:txBody>
                    <a:bodyPr/>
                    <a:lstStyle/>
                    <a:p>
                      <a:pPr algn="ctr" fontAlgn="b"/>
                      <a:r>
                        <a:rPr lang="en-US" sz="900" u="none" strike="noStrike">
                          <a:effectLst/>
                        </a:rPr>
                        <a:t>165.35</a:t>
                      </a:r>
                      <a:endParaRPr lang="en-US" sz="900" b="0" i="0" u="none" strike="noStrike">
                        <a:effectLst/>
                        <a:latin typeface="Arial"/>
                      </a:endParaRPr>
                    </a:p>
                  </a:txBody>
                  <a:tcPr marL="0" marR="0" marT="0" marB="0" anchor="b"/>
                </a:tc>
                <a:tc>
                  <a:txBody>
                    <a:bodyPr/>
                    <a:lstStyle/>
                    <a:p>
                      <a:pPr algn="ctr" fontAlgn="b"/>
                      <a:r>
                        <a:rPr lang="en-US" sz="900" u="none" strike="noStrike">
                          <a:effectLst/>
                        </a:rPr>
                        <a:t>0.2394</a:t>
                      </a:r>
                      <a:endParaRPr lang="en-US" sz="900" b="0" i="0" u="none" strike="noStrike">
                        <a:effectLst/>
                        <a:latin typeface="Arial"/>
                      </a:endParaRPr>
                    </a:p>
                  </a:txBody>
                  <a:tcPr marL="0" marR="0" marT="0" marB="0" anchor="b"/>
                </a:tc>
                <a:tc>
                  <a:txBody>
                    <a:bodyPr/>
                    <a:lstStyle/>
                    <a:p>
                      <a:pPr algn="ctr" fontAlgn="b"/>
                      <a:r>
                        <a:rPr lang="en-US" sz="900" u="none" strike="noStrike">
                          <a:effectLst/>
                        </a:rPr>
                        <a:t>0.2087</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1</a:t>
                      </a:r>
                      <a:endParaRPr lang="en-US" sz="900" b="0" i="0" u="none" strike="noStrike">
                        <a:effectLst/>
                        <a:latin typeface="Arial"/>
                      </a:endParaRPr>
                    </a:p>
                  </a:txBody>
                  <a:tcPr marL="0" marR="0" marT="0" marB="0" anchor="b"/>
                </a:tc>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158.82</a:t>
                      </a:r>
                      <a:endParaRPr lang="en-US" sz="900" b="0" i="0" u="none" strike="noStrike">
                        <a:effectLst/>
                        <a:latin typeface="Arial"/>
                      </a:endParaRPr>
                    </a:p>
                  </a:txBody>
                  <a:tcPr marL="0" marR="0" marT="0" marB="0" anchor="b"/>
                </a:tc>
                <a:tc>
                  <a:txBody>
                    <a:bodyPr/>
                    <a:lstStyle/>
                    <a:p>
                      <a:pPr algn="ctr" fontAlgn="b"/>
                      <a:r>
                        <a:rPr lang="en-US" sz="900" u="none" strike="noStrike">
                          <a:effectLst/>
                        </a:rPr>
                        <a:t>0.2350</a:t>
                      </a:r>
                      <a:endParaRPr lang="en-US" sz="900" b="0" i="0" u="none" strike="noStrike">
                        <a:effectLst/>
                        <a:latin typeface="Arial"/>
                      </a:endParaRPr>
                    </a:p>
                  </a:txBody>
                  <a:tcPr marL="0" marR="0" marT="0" marB="0" anchor="b"/>
                </a:tc>
                <a:tc>
                  <a:txBody>
                    <a:bodyPr/>
                    <a:lstStyle/>
                    <a:p>
                      <a:pPr algn="ctr" fontAlgn="b"/>
                      <a:r>
                        <a:rPr lang="en-US" sz="900" u="none" strike="noStrike">
                          <a:effectLst/>
                        </a:rPr>
                        <a:t>0.2048</a:t>
                      </a:r>
                      <a:endParaRPr lang="en-US" sz="900" b="0" i="0" u="none" strike="noStrike">
                        <a:effectLst/>
                        <a:latin typeface="Arial"/>
                      </a:endParaRPr>
                    </a:p>
                  </a:txBody>
                  <a:tcPr marL="0" marR="0" marT="0" marB="0" anchor="b"/>
                </a:tc>
                <a:tc>
                  <a:txBody>
                    <a:bodyPr/>
                    <a:lstStyle/>
                    <a:p>
                      <a:pPr algn="ctr" fontAlgn="b"/>
                      <a:r>
                        <a:rPr lang="en-US" sz="900" u="none" strike="noStrike">
                          <a:effectLst/>
                        </a:rPr>
                        <a:t>-2</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2</a:t>
                      </a:r>
                      <a:endParaRPr lang="en-US" sz="900" b="0" i="0" u="none" strike="noStrike">
                        <a:effectLst/>
                        <a:latin typeface="Arial"/>
                      </a:endParaRPr>
                    </a:p>
                  </a:txBody>
                  <a:tcPr marL="0" marR="0" marT="0" marB="0" anchor="b"/>
                </a:tc>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152.28</a:t>
                      </a:r>
                      <a:endParaRPr lang="en-US" sz="900" b="0" i="0" u="none" strike="noStrike">
                        <a:effectLst/>
                        <a:latin typeface="Arial"/>
                      </a:endParaRPr>
                    </a:p>
                  </a:txBody>
                  <a:tcPr marL="0" marR="0" marT="0" marB="0" anchor="b"/>
                </a:tc>
                <a:tc>
                  <a:txBody>
                    <a:bodyPr/>
                    <a:lstStyle/>
                    <a:p>
                      <a:pPr algn="ctr" fontAlgn="b"/>
                      <a:r>
                        <a:rPr lang="en-US" sz="900" u="none" strike="noStrike">
                          <a:effectLst/>
                        </a:rPr>
                        <a:t>0.2305</a:t>
                      </a:r>
                      <a:endParaRPr lang="en-US" sz="900" b="0" i="0" u="none" strike="noStrike">
                        <a:effectLst/>
                        <a:latin typeface="Arial"/>
                      </a:endParaRPr>
                    </a:p>
                  </a:txBody>
                  <a:tcPr marL="0" marR="0" marT="0" marB="0" anchor="b"/>
                </a:tc>
                <a:tc>
                  <a:txBody>
                    <a:bodyPr/>
                    <a:lstStyle/>
                    <a:p>
                      <a:pPr algn="ctr" fontAlgn="b"/>
                      <a:r>
                        <a:rPr lang="en-US" sz="900" u="none" strike="noStrike">
                          <a:effectLst/>
                        </a:rPr>
                        <a:t>0.2009</a:t>
                      </a:r>
                      <a:endParaRPr lang="en-US" sz="900" b="0" i="0" u="none" strike="noStrike">
                        <a:effectLst/>
                        <a:latin typeface="Arial"/>
                      </a:endParaRPr>
                    </a:p>
                  </a:txBody>
                  <a:tcPr marL="0" marR="0" marT="0" marB="0" anchor="b"/>
                </a:tc>
                <a:tc>
                  <a:txBody>
                    <a:bodyPr/>
                    <a:lstStyle/>
                    <a:p>
                      <a:pPr algn="ctr" fontAlgn="b"/>
                      <a:r>
                        <a:rPr lang="en-US" sz="900" u="none" strike="noStrike">
                          <a:effectLst/>
                        </a:rPr>
                        <a:t>-4</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-12</a:t>
                      </a:r>
                      <a:endParaRPr lang="en-US" sz="900" b="0" i="0" u="none" strike="noStrike">
                        <a:effectLst/>
                        <a:latin typeface="Arial"/>
                      </a:endParaRPr>
                    </a:p>
                  </a:txBody>
                  <a:tcPr marL="0" marR="0" marT="0" marB="0" anchor="b"/>
                </a:tc>
                <a:tc>
                  <a:txBody>
                    <a:bodyPr/>
                    <a:lstStyle/>
                    <a:p>
                      <a:pPr algn="ctr" fontAlgn="b"/>
                      <a:r>
                        <a:rPr lang="en-US" sz="900" u="none" strike="noStrike">
                          <a:effectLst/>
                        </a:rPr>
                        <a:t>145.75</a:t>
                      </a:r>
                      <a:endParaRPr lang="en-US" sz="900" b="0" i="0" u="none" strike="noStrike">
                        <a:effectLst/>
                        <a:latin typeface="Arial"/>
                      </a:endParaRPr>
                    </a:p>
                  </a:txBody>
                  <a:tcPr marL="0" marR="0" marT="0" marB="0" anchor="b"/>
                </a:tc>
                <a:tc>
                  <a:txBody>
                    <a:bodyPr/>
                    <a:lstStyle/>
                    <a:p>
                      <a:pPr algn="ctr" fontAlgn="b"/>
                      <a:r>
                        <a:rPr lang="en-US" sz="900" u="none" strike="noStrike">
                          <a:effectLst/>
                        </a:rPr>
                        <a:t>0.2261</a:t>
                      </a:r>
                      <a:endParaRPr lang="en-US" sz="900" b="0" i="0" u="none" strike="noStrike">
                        <a:effectLst/>
                        <a:latin typeface="Arial"/>
                      </a:endParaRPr>
                    </a:p>
                  </a:txBody>
                  <a:tcPr marL="0" marR="0" marT="0" marB="0" anchor="b"/>
                </a:tc>
                <a:tc>
                  <a:txBody>
                    <a:bodyPr/>
                    <a:lstStyle/>
                    <a:p>
                      <a:pPr algn="ctr" fontAlgn="b"/>
                      <a:r>
                        <a:rPr lang="en-US" sz="900" u="none" strike="noStrike">
                          <a:effectLst/>
                        </a:rPr>
                        <a:t>0.1971</a:t>
                      </a:r>
                      <a:endParaRPr lang="en-US" sz="900" b="0" i="0" u="none" strike="noStrike">
                        <a:effectLst/>
                        <a:latin typeface="Arial"/>
                      </a:endParaRPr>
                    </a:p>
                  </a:txBody>
                  <a:tcPr marL="0" marR="0" marT="0" marB="0" anchor="b"/>
                </a:tc>
                <a:tc>
                  <a:txBody>
                    <a:bodyPr/>
                    <a:lstStyle/>
                    <a:p>
                      <a:pPr algn="ctr" fontAlgn="b"/>
                      <a:r>
                        <a:rPr lang="en-US" sz="900" u="none" strike="noStrike">
                          <a:effectLst/>
                        </a:rPr>
                        <a:t>-6</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-16</a:t>
                      </a:r>
                      <a:endParaRPr lang="en-US" sz="900" b="0" i="0" u="none" strike="noStrike">
                        <a:effectLst/>
                        <a:latin typeface="Arial"/>
                      </a:endParaRPr>
                    </a:p>
                  </a:txBody>
                  <a:tcPr marL="0" marR="0" marT="0" marB="0" anchor="b"/>
                </a:tc>
                <a:tc>
                  <a:txBody>
                    <a:bodyPr/>
                    <a:lstStyle/>
                    <a:p>
                      <a:pPr algn="ctr" fontAlgn="b"/>
                      <a:r>
                        <a:rPr lang="en-US" sz="900" u="none" strike="noStrike">
                          <a:effectLst/>
                        </a:rPr>
                        <a:t>139.21</a:t>
                      </a:r>
                      <a:endParaRPr lang="en-US" sz="900" b="0" i="0" u="none" strike="noStrike">
                        <a:effectLst/>
                        <a:latin typeface="Arial"/>
                      </a:endParaRPr>
                    </a:p>
                  </a:txBody>
                  <a:tcPr marL="0" marR="0" marT="0" marB="0" anchor="b"/>
                </a:tc>
                <a:tc>
                  <a:txBody>
                    <a:bodyPr/>
                    <a:lstStyle/>
                    <a:p>
                      <a:pPr algn="ctr" fontAlgn="b"/>
                      <a:r>
                        <a:rPr lang="en-US" sz="900" u="none" strike="noStrike">
                          <a:effectLst/>
                        </a:rPr>
                        <a:t>0.2217</a:t>
                      </a:r>
                      <a:endParaRPr lang="en-US" sz="900" b="0" i="0" u="none" strike="noStrike">
                        <a:effectLst/>
                        <a:latin typeface="Arial"/>
                      </a:endParaRPr>
                    </a:p>
                  </a:txBody>
                  <a:tcPr marL="0" marR="0" marT="0" marB="0" anchor="b"/>
                </a:tc>
                <a:tc>
                  <a:txBody>
                    <a:bodyPr/>
                    <a:lstStyle/>
                    <a:p>
                      <a:pPr algn="ctr" fontAlgn="b"/>
                      <a:r>
                        <a:rPr lang="en-US" sz="900" u="none" strike="noStrike">
                          <a:effectLst/>
                        </a:rPr>
                        <a:t>0.1932</a:t>
                      </a:r>
                      <a:endParaRPr lang="en-US" sz="900" b="0" i="0" u="none" strike="noStrike">
                        <a:effectLst/>
                        <a:latin typeface="Arial"/>
                      </a:endParaRPr>
                    </a:p>
                  </a:txBody>
                  <a:tcPr marL="0" marR="0" marT="0" marB="0" anchor="b"/>
                </a:tc>
                <a:tc>
                  <a:txBody>
                    <a:bodyPr/>
                    <a:lstStyle/>
                    <a:p>
                      <a:pPr algn="ctr" fontAlgn="b"/>
                      <a:r>
                        <a:rPr lang="en-US" sz="900" u="none" strike="noStrike">
                          <a:effectLst/>
                        </a:rPr>
                        <a:t>-7</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-20</a:t>
                      </a:r>
                      <a:endParaRPr lang="en-US" sz="900" b="0" i="0" u="none" strike="noStrike">
                        <a:effectLst/>
                        <a:latin typeface="Arial"/>
                      </a:endParaRPr>
                    </a:p>
                  </a:txBody>
                  <a:tcPr marL="0" marR="0" marT="0" marB="0" anchor="b"/>
                </a:tc>
                <a:tc>
                  <a:txBody>
                    <a:bodyPr/>
                    <a:lstStyle/>
                    <a:p>
                      <a:pPr algn="ctr" fontAlgn="b"/>
                      <a:r>
                        <a:rPr lang="en-US" sz="900" u="none" strike="noStrike">
                          <a:effectLst/>
                        </a:rPr>
                        <a:t>132.68</a:t>
                      </a:r>
                      <a:endParaRPr lang="en-US" sz="900" b="0" i="0" u="none" strike="noStrike">
                        <a:effectLst/>
                        <a:latin typeface="Arial"/>
                      </a:endParaRPr>
                    </a:p>
                  </a:txBody>
                  <a:tcPr marL="0" marR="0" marT="0" marB="0" anchor="b"/>
                </a:tc>
                <a:tc>
                  <a:txBody>
                    <a:bodyPr/>
                    <a:lstStyle/>
                    <a:p>
                      <a:pPr algn="ctr" fontAlgn="b"/>
                      <a:r>
                        <a:rPr lang="en-US" sz="900" u="none" strike="noStrike">
                          <a:effectLst/>
                        </a:rPr>
                        <a:t>0.2172</a:t>
                      </a:r>
                      <a:endParaRPr lang="en-US" sz="900" b="0" i="0" u="none" strike="noStrike">
                        <a:effectLst/>
                        <a:latin typeface="Arial"/>
                      </a:endParaRPr>
                    </a:p>
                  </a:txBody>
                  <a:tcPr marL="0" marR="0" marT="0" marB="0" anchor="b"/>
                </a:tc>
                <a:tc>
                  <a:txBody>
                    <a:bodyPr/>
                    <a:lstStyle/>
                    <a:p>
                      <a:pPr algn="ctr" fontAlgn="b"/>
                      <a:r>
                        <a:rPr lang="en-US" sz="900" u="none" strike="noStrike">
                          <a:effectLst/>
                        </a:rPr>
                        <a:t>0.1893</a:t>
                      </a:r>
                      <a:endParaRPr lang="en-US" sz="900" b="0" i="0" u="none" strike="noStrike">
                        <a:effectLst/>
                        <a:latin typeface="Arial"/>
                      </a:endParaRPr>
                    </a:p>
                  </a:txBody>
                  <a:tcPr marL="0" marR="0" marT="0" marB="0" anchor="b"/>
                </a:tc>
                <a:tc>
                  <a:txBody>
                    <a:bodyPr/>
                    <a:lstStyle/>
                    <a:p>
                      <a:pPr algn="ctr" fontAlgn="b"/>
                      <a:r>
                        <a:rPr lang="en-US" sz="900" u="none" strike="noStrike">
                          <a:effectLst/>
                        </a:rPr>
                        <a:t>-9</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6</a:t>
                      </a:r>
                      <a:endParaRPr lang="en-US" sz="900" b="0" i="0" u="none" strike="noStrike">
                        <a:effectLst/>
                        <a:latin typeface="Arial"/>
                      </a:endParaRPr>
                    </a:p>
                  </a:txBody>
                  <a:tcPr marL="0" marR="0" marT="0" marB="0" anchor="b"/>
                </a:tc>
                <a:tc>
                  <a:txBody>
                    <a:bodyPr/>
                    <a:lstStyle/>
                    <a:p>
                      <a:pPr algn="ctr" fontAlgn="b"/>
                      <a:r>
                        <a:rPr lang="en-US" sz="900" u="none" strike="noStrike">
                          <a:effectLst/>
                        </a:rPr>
                        <a:t>-24</a:t>
                      </a:r>
                      <a:endParaRPr lang="en-US" sz="900" b="0" i="0" u="none" strike="noStrike">
                        <a:effectLst/>
                        <a:latin typeface="Arial"/>
                      </a:endParaRPr>
                    </a:p>
                  </a:txBody>
                  <a:tcPr marL="0" marR="0" marT="0" marB="0" anchor="b"/>
                </a:tc>
                <a:tc>
                  <a:txBody>
                    <a:bodyPr/>
                    <a:lstStyle/>
                    <a:p>
                      <a:pPr algn="ctr" fontAlgn="b"/>
                      <a:r>
                        <a:rPr lang="en-US" sz="900" u="none" strike="noStrike">
                          <a:effectLst/>
                        </a:rPr>
                        <a:t>126.14</a:t>
                      </a:r>
                      <a:endParaRPr lang="en-US" sz="900" b="0" i="0" u="none" strike="noStrike">
                        <a:effectLst/>
                        <a:latin typeface="Arial"/>
                      </a:endParaRPr>
                    </a:p>
                  </a:txBody>
                  <a:tcPr marL="0" marR="0" marT="0" marB="0" anchor="b"/>
                </a:tc>
                <a:tc>
                  <a:txBody>
                    <a:bodyPr/>
                    <a:lstStyle/>
                    <a:p>
                      <a:pPr algn="ctr" fontAlgn="b"/>
                      <a:r>
                        <a:rPr lang="en-US" sz="900" u="none" strike="noStrike">
                          <a:effectLst/>
                        </a:rPr>
                        <a:t>0.2128</a:t>
                      </a:r>
                      <a:endParaRPr lang="en-US" sz="900" b="0" i="0" u="none" strike="noStrike">
                        <a:effectLst/>
                        <a:latin typeface="Arial"/>
                      </a:endParaRPr>
                    </a:p>
                  </a:txBody>
                  <a:tcPr marL="0" marR="0" marT="0" marB="0" anchor="b"/>
                </a:tc>
                <a:tc>
                  <a:txBody>
                    <a:bodyPr/>
                    <a:lstStyle/>
                    <a:p>
                      <a:pPr algn="ctr" fontAlgn="b"/>
                      <a:r>
                        <a:rPr lang="en-US" sz="900" u="none" strike="noStrike">
                          <a:effectLst/>
                        </a:rPr>
                        <a:t>0.1854</a:t>
                      </a:r>
                      <a:endParaRPr lang="en-US" sz="900" b="0" i="0" u="none" strike="noStrike">
                        <a:effectLst/>
                        <a:latin typeface="Arial"/>
                      </a:endParaRPr>
                    </a:p>
                  </a:txBody>
                  <a:tcPr marL="0" marR="0" marT="0" marB="0" anchor="b"/>
                </a:tc>
                <a:tc>
                  <a:txBody>
                    <a:bodyPr/>
                    <a:lstStyle/>
                    <a:p>
                      <a:pPr algn="ctr" fontAlgn="b"/>
                      <a:r>
                        <a:rPr lang="en-US" sz="900" u="none" strike="noStrike">
                          <a:effectLst/>
                        </a:rPr>
                        <a:t>-11</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7</a:t>
                      </a:r>
                      <a:endParaRPr lang="en-US" sz="900" b="0" i="0" u="none" strike="noStrike">
                        <a:effectLst/>
                        <a:latin typeface="Arial"/>
                      </a:endParaRPr>
                    </a:p>
                  </a:txBody>
                  <a:tcPr marL="0" marR="0" marT="0" marB="0" anchor="b"/>
                </a:tc>
                <a:tc>
                  <a:txBody>
                    <a:bodyPr/>
                    <a:lstStyle/>
                    <a:p>
                      <a:pPr algn="ctr" fontAlgn="b"/>
                      <a:r>
                        <a:rPr lang="en-US" sz="900" u="none" strike="noStrike">
                          <a:effectLst/>
                        </a:rPr>
                        <a:t>-28</a:t>
                      </a:r>
                      <a:endParaRPr lang="en-US" sz="900" b="0" i="0" u="none" strike="noStrike">
                        <a:effectLst/>
                        <a:latin typeface="Arial"/>
                      </a:endParaRPr>
                    </a:p>
                  </a:txBody>
                  <a:tcPr marL="0" marR="0" marT="0" marB="0" anchor="b"/>
                </a:tc>
                <a:tc>
                  <a:txBody>
                    <a:bodyPr/>
                    <a:lstStyle/>
                    <a:p>
                      <a:pPr algn="ctr" fontAlgn="b"/>
                      <a:r>
                        <a:rPr lang="en-US" sz="900" u="none" strike="noStrike">
                          <a:effectLst/>
                        </a:rPr>
                        <a:t>119.61</a:t>
                      </a:r>
                      <a:endParaRPr lang="en-US" sz="900" b="0" i="0" u="none" strike="noStrike">
                        <a:effectLst/>
                        <a:latin typeface="Arial"/>
                      </a:endParaRPr>
                    </a:p>
                  </a:txBody>
                  <a:tcPr marL="0" marR="0" marT="0" marB="0" anchor="b"/>
                </a:tc>
                <a:tc>
                  <a:txBody>
                    <a:bodyPr/>
                    <a:lstStyle/>
                    <a:p>
                      <a:pPr algn="ctr" fontAlgn="b"/>
                      <a:r>
                        <a:rPr lang="en-US" sz="900" u="none" strike="noStrike">
                          <a:effectLst/>
                        </a:rPr>
                        <a:t>0.2083</a:t>
                      </a:r>
                      <a:endParaRPr lang="en-US" sz="900" b="0" i="0" u="none" strike="noStrike">
                        <a:effectLst/>
                        <a:latin typeface="Arial"/>
                      </a:endParaRPr>
                    </a:p>
                  </a:txBody>
                  <a:tcPr marL="0" marR="0" marT="0" marB="0" anchor="b"/>
                </a:tc>
                <a:tc>
                  <a:txBody>
                    <a:bodyPr/>
                    <a:lstStyle/>
                    <a:p>
                      <a:pPr algn="ctr" fontAlgn="b"/>
                      <a:r>
                        <a:rPr lang="en-US" sz="900" u="none" strike="noStrike">
                          <a:effectLst/>
                        </a:rPr>
                        <a:t>0.1816</a:t>
                      </a:r>
                      <a:endParaRPr lang="en-US" sz="900" b="0" i="0" u="none" strike="noStrike">
                        <a:effectLst/>
                        <a:latin typeface="Arial"/>
                      </a:endParaRPr>
                    </a:p>
                  </a:txBody>
                  <a:tcPr marL="0" marR="0" marT="0" marB="0" anchor="b"/>
                </a:tc>
                <a:tc>
                  <a:txBody>
                    <a:bodyPr/>
                    <a:lstStyle/>
                    <a:p>
                      <a:pPr algn="ctr" fontAlgn="b"/>
                      <a:r>
                        <a:rPr lang="en-US" sz="900" u="none" strike="noStrike">
                          <a:effectLst/>
                        </a:rPr>
                        <a:t>-13</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-32</a:t>
                      </a:r>
                      <a:endParaRPr lang="en-US" sz="900" b="0" i="0" u="none" strike="noStrike">
                        <a:effectLst/>
                        <a:latin typeface="Arial"/>
                      </a:endParaRPr>
                    </a:p>
                  </a:txBody>
                  <a:tcPr marL="0" marR="0" marT="0" marB="0" anchor="b"/>
                </a:tc>
                <a:tc>
                  <a:txBody>
                    <a:bodyPr/>
                    <a:lstStyle/>
                    <a:p>
                      <a:pPr algn="ctr" fontAlgn="b"/>
                      <a:r>
                        <a:rPr lang="en-US" sz="900" u="none" strike="noStrike">
                          <a:effectLst/>
                        </a:rPr>
                        <a:t>113.07</a:t>
                      </a:r>
                      <a:endParaRPr lang="en-US" sz="900" b="0" i="0" u="none" strike="noStrike">
                        <a:effectLst/>
                        <a:latin typeface="Arial"/>
                      </a:endParaRPr>
                    </a:p>
                  </a:txBody>
                  <a:tcPr marL="0" marR="0" marT="0" marB="0" anchor="b"/>
                </a:tc>
                <a:tc>
                  <a:txBody>
                    <a:bodyPr/>
                    <a:lstStyle/>
                    <a:p>
                      <a:pPr algn="ctr" fontAlgn="b"/>
                      <a:r>
                        <a:rPr lang="en-US" sz="900" u="none" strike="noStrike">
                          <a:effectLst/>
                        </a:rPr>
                        <a:t>0.2039</a:t>
                      </a:r>
                      <a:endParaRPr lang="en-US" sz="900" b="0" i="0" u="none" strike="noStrike">
                        <a:effectLst/>
                        <a:latin typeface="Arial"/>
                      </a:endParaRPr>
                    </a:p>
                  </a:txBody>
                  <a:tcPr marL="0" marR="0" marT="0" marB="0" anchor="b"/>
                </a:tc>
                <a:tc>
                  <a:txBody>
                    <a:bodyPr/>
                    <a:lstStyle/>
                    <a:p>
                      <a:pPr algn="ctr" fontAlgn="b"/>
                      <a:r>
                        <a:rPr lang="en-US" sz="900" u="none" strike="noStrike">
                          <a:effectLst/>
                        </a:rPr>
                        <a:t>0.1777</a:t>
                      </a:r>
                      <a:endParaRPr lang="en-US" sz="900" b="0" i="0" u="none" strike="noStrike">
                        <a:effectLst/>
                        <a:latin typeface="Arial"/>
                      </a:endParaRPr>
                    </a:p>
                  </a:txBody>
                  <a:tcPr marL="0" marR="0" marT="0" marB="0" anchor="b"/>
                </a:tc>
                <a:tc>
                  <a:txBody>
                    <a:bodyPr/>
                    <a:lstStyle/>
                    <a:p>
                      <a:pPr algn="ctr" fontAlgn="b"/>
                      <a:r>
                        <a:rPr lang="en-US" sz="900" u="none" strike="noStrike">
                          <a:effectLst/>
                        </a:rPr>
                        <a:t>-15</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-36</a:t>
                      </a:r>
                      <a:endParaRPr lang="en-US" sz="900" b="0" i="0" u="none" strike="noStrike">
                        <a:effectLst/>
                        <a:latin typeface="Arial"/>
                      </a:endParaRPr>
                    </a:p>
                  </a:txBody>
                  <a:tcPr marL="0" marR="0" marT="0" marB="0" anchor="b"/>
                </a:tc>
                <a:tc>
                  <a:txBody>
                    <a:bodyPr/>
                    <a:lstStyle/>
                    <a:p>
                      <a:pPr algn="ctr" fontAlgn="b"/>
                      <a:r>
                        <a:rPr lang="en-US" sz="900" u="none" strike="noStrike">
                          <a:effectLst/>
                        </a:rPr>
                        <a:t>106.54</a:t>
                      </a:r>
                      <a:endParaRPr lang="en-US" sz="900" b="0" i="0" u="none" strike="noStrike">
                        <a:effectLst/>
                        <a:latin typeface="Arial"/>
                      </a:endParaRPr>
                    </a:p>
                  </a:txBody>
                  <a:tcPr marL="0" marR="0" marT="0" marB="0" anchor="b"/>
                </a:tc>
                <a:tc>
                  <a:txBody>
                    <a:bodyPr/>
                    <a:lstStyle/>
                    <a:p>
                      <a:pPr algn="ctr" fontAlgn="b"/>
                      <a:r>
                        <a:rPr lang="en-US" sz="900" u="none" strike="noStrike">
                          <a:effectLst/>
                        </a:rPr>
                        <a:t>0.1995</a:t>
                      </a:r>
                      <a:endParaRPr lang="en-US" sz="900" b="0" i="0" u="none" strike="noStrike">
                        <a:effectLst/>
                        <a:latin typeface="Arial"/>
                      </a:endParaRPr>
                    </a:p>
                  </a:txBody>
                  <a:tcPr marL="0" marR="0" marT="0" marB="0" anchor="b"/>
                </a:tc>
                <a:tc>
                  <a:txBody>
                    <a:bodyPr/>
                    <a:lstStyle/>
                    <a:p>
                      <a:pPr algn="ctr" fontAlgn="b"/>
                      <a:r>
                        <a:rPr lang="en-US" sz="900" u="none" strike="noStrike">
                          <a:effectLst/>
                        </a:rPr>
                        <a:t>0.1738</a:t>
                      </a:r>
                      <a:endParaRPr lang="en-US" sz="900" b="0" i="0" u="none" strike="noStrike">
                        <a:effectLst/>
                        <a:latin typeface="Arial"/>
                      </a:endParaRPr>
                    </a:p>
                  </a:txBody>
                  <a:tcPr marL="0" marR="0" marT="0" marB="0" anchor="b"/>
                </a:tc>
                <a:tc>
                  <a:txBody>
                    <a:bodyPr/>
                    <a:lstStyle/>
                    <a:p>
                      <a:pPr algn="ctr" fontAlgn="b"/>
                      <a:r>
                        <a:rPr lang="en-US" sz="900" u="none" strike="noStrike">
                          <a:effectLst/>
                        </a:rPr>
                        <a:t>-17</a:t>
                      </a:r>
                      <a:endParaRPr lang="en-US" sz="900" b="0" i="0" u="none" strike="noStrike">
                        <a:effectLst/>
                        <a:latin typeface="Arial"/>
                      </a:endParaRPr>
                    </a:p>
                  </a:txBody>
                  <a:tcPr marL="0" marR="0" marT="0" marB="0" anchor="b"/>
                </a:tc>
              </a:tr>
              <a:tr h="209348">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-40</a:t>
                      </a:r>
                      <a:endParaRPr lang="en-US" sz="900" b="0" i="0" u="none" strike="noStrike">
                        <a:effectLst/>
                        <a:latin typeface="Arial"/>
                      </a:endParaRPr>
                    </a:p>
                  </a:txBody>
                  <a:tcPr marL="0" marR="0" marT="0" marB="0" anchor="b"/>
                </a:tc>
                <a:tc>
                  <a:txBody>
                    <a:bodyPr/>
                    <a:lstStyle/>
                    <a:p>
                      <a:pPr algn="ctr" fontAlgn="b"/>
                      <a:r>
                        <a:rPr lang="en-US" sz="900" u="none" strike="noStrike">
                          <a:effectLst/>
                        </a:rPr>
                        <a:t>100.00</a:t>
                      </a:r>
                      <a:endParaRPr lang="en-US" sz="900" b="0" i="0" u="none" strike="noStrike">
                        <a:effectLst/>
                        <a:latin typeface="Arial"/>
                      </a:endParaRPr>
                    </a:p>
                  </a:txBody>
                  <a:tcPr marL="0" marR="0" marT="0" marB="0" anchor="b"/>
                </a:tc>
                <a:tc>
                  <a:txBody>
                    <a:bodyPr/>
                    <a:lstStyle/>
                    <a:p>
                      <a:pPr algn="ctr" fontAlgn="b"/>
                      <a:r>
                        <a:rPr lang="en-US" sz="900" u="none" strike="noStrike">
                          <a:effectLst/>
                        </a:rPr>
                        <a:t>0.1950</a:t>
                      </a:r>
                      <a:endParaRPr lang="en-US" sz="900" b="0" i="0" u="none" strike="noStrike">
                        <a:effectLst/>
                        <a:latin typeface="Arial"/>
                      </a:endParaRPr>
                    </a:p>
                  </a:txBody>
                  <a:tcPr marL="0" marR="0" marT="0" marB="0" anchor="b"/>
                </a:tc>
                <a:tc>
                  <a:txBody>
                    <a:bodyPr/>
                    <a:lstStyle/>
                    <a:p>
                      <a:pPr algn="ctr" fontAlgn="b"/>
                      <a:r>
                        <a:rPr lang="en-US" sz="900" u="none" strike="noStrike">
                          <a:effectLst/>
                        </a:rPr>
                        <a:t>0.1700</a:t>
                      </a:r>
                      <a:endParaRPr lang="en-US" sz="900" b="0" i="0" u="none" strike="noStrike">
                        <a:effectLst/>
                        <a:latin typeface="Arial"/>
                      </a:endParaRPr>
                    </a:p>
                  </a:txBody>
                  <a:tcPr marL="0" marR="0" marT="0" marB="0" anchor="b"/>
                </a:tc>
                <a:tc>
                  <a:txBody>
                    <a:bodyPr/>
                    <a:lstStyle/>
                    <a:p>
                      <a:pPr algn="ctr" fontAlgn="b"/>
                      <a:r>
                        <a:rPr lang="en-US" sz="900" u="none" strike="noStrike" dirty="0">
                          <a:effectLst/>
                        </a:rPr>
                        <a:t>-19</a:t>
                      </a:r>
                      <a:endParaRPr lang="en-US" sz="900" b="0" i="0" u="none" strike="noStrike" dirty="0">
                        <a:effectLst/>
                        <a:latin typeface="Arial"/>
                      </a:endParaRPr>
                    </a:p>
                  </a:txBody>
                  <a:tcPr marL="0" marR="0" marT="0" marB="0" anchor="b"/>
                </a:tc>
              </a:tr>
            </a:tbl>
          </a:graphicData>
        </a:graphic>
      </p:graphicFrame>
      <p:sp>
        <p:nvSpPr>
          <p:cNvPr id="9" name="AutoShape 16"/>
          <p:cNvSpPr>
            <a:spLocks noChangeArrowheads="1"/>
          </p:cNvSpPr>
          <p:nvPr/>
        </p:nvSpPr>
        <p:spPr bwMode="auto">
          <a:xfrm>
            <a:off x="11582400" y="30227588"/>
            <a:ext cx="1200150" cy="123825"/>
          </a:xfrm>
          <a:prstGeom prst="rightArrow">
            <a:avLst>
              <a:gd name="adj1" fmla="val 50000"/>
              <a:gd name="adj2" fmla="val 242308"/>
            </a:avLst>
          </a:prstGeom>
          <a:solidFill>
            <a:srgbClr val="CCFFFF"/>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997895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9"/>
          <p:cNvSpPr>
            <a:spLocks noChangeArrowheads="1"/>
          </p:cNvSpPr>
          <p:nvPr/>
        </p:nvSpPr>
        <p:spPr bwMode="auto">
          <a:xfrm>
            <a:off x="31616650" y="28978225"/>
            <a:ext cx="1295400" cy="123825"/>
          </a:xfrm>
          <a:prstGeom prst="rightArrow">
            <a:avLst>
              <a:gd name="adj1" fmla="val 50000"/>
              <a:gd name="adj2" fmla="val 261538"/>
            </a:avLst>
          </a:prstGeom>
          <a:solidFill>
            <a:srgbClr val="CCFFFF"/>
          </a:solidFill>
          <a:ln w="9525">
            <a:solidFill>
              <a:srgbClr val="000000"/>
            </a:solidFill>
            <a:miter lim="800000"/>
            <a:headEnd/>
            <a:tailEnd/>
          </a:ln>
        </p:spPr>
        <p:txBody>
          <a:bodyPr/>
          <a:lstStyle/>
          <a:p>
            <a:endParaRPr lang="en-US"/>
          </a:p>
        </p:txBody>
      </p:sp>
      <p:sp>
        <p:nvSpPr>
          <p:cNvPr id="12" name="AutoShape 19"/>
          <p:cNvSpPr>
            <a:spLocks noChangeArrowheads="1"/>
          </p:cNvSpPr>
          <p:nvPr/>
        </p:nvSpPr>
        <p:spPr bwMode="auto">
          <a:xfrm>
            <a:off x="31616650" y="28978225"/>
            <a:ext cx="1295400" cy="123825"/>
          </a:xfrm>
          <a:prstGeom prst="rightArrow">
            <a:avLst>
              <a:gd name="adj1" fmla="val 50000"/>
              <a:gd name="adj2" fmla="val 261538"/>
            </a:avLst>
          </a:prstGeom>
          <a:solidFill>
            <a:srgbClr val="CCFFFF"/>
          </a:solidFill>
          <a:ln w="9525">
            <a:solidFill>
              <a:srgbClr val="000000"/>
            </a:solidFill>
            <a:miter lim="800000"/>
            <a:headEnd/>
            <a:tailEnd/>
          </a:ln>
        </p:spPr>
        <p:txBody>
          <a:bodyPr/>
          <a:lstStyle/>
          <a:p>
            <a:endParaRPr lang="en-US"/>
          </a:p>
        </p:txBody>
      </p:sp>
      <p:sp>
        <p:nvSpPr>
          <p:cNvPr id="9" name="AutoShape 19"/>
          <p:cNvSpPr>
            <a:spLocks noChangeArrowheads="1"/>
          </p:cNvSpPr>
          <p:nvPr/>
        </p:nvSpPr>
        <p:spPr bwMode="auto">
          <a:xfrm>
            <a:off x="31616650" y="28978225"/>
            <a:ext cx="1295400" cy="123825"/>
          </a:xfrm>
          <a:prstGeom prst="rightArrow">
            <a:avLst>
              <a:gd name="adj1" fmla="val 50000"/>
              <a:gd name="adj2" fmla="val 261538"/>
            </a:avLst>
          </a:prstGeom>
          <a:solidFill>
            <a:srgbClr val="CCFFFF"/>
          </a:solidFill>
          <a:ln w="9525">
            <a:solidFill>
              <a:srgbClr val="000000"/>
            </a:solidFill>
            <a:miter lim="800000"/>
            <a:headEnd/>
            <a:tailEnd/>
          </a:ln>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33809409"/>
              </p:ext>
            </p:extLst>
          </p:nvPr>
        </p:nvGraphicFramePr>
        <p:xfrm>
          <a:off x="685800" y="609597"/>
          <a:ext cx="7543800" cy="5529266"/>
        </p:xfrm>
        <a:graphic>
          <a:graphicData uri="http://schemas.openxmlformats.org/drawingml/2006/table">
            <a:tbl>
              <a:tblPr>
                <a:tableStyleId>{5C22544A-7EE6-4342-B048-85BDC9FD1C3A}</a:tableStyleId>
              </a:tblPr>
              <a:tblGrid>
                <a:gridCol w="1257300"/>
                <a:gridCol w="1257300"/>
                <a:gridCol w="1257300"/>
                <a:gridCol w="1257300"/>
                <a:gridCol w="1257300"/>
                <a:gridCol w="1257300"/>
              </a:tblGrid>
              <a:tr h="197034">
                <a:tc gridSpan="6">
                  <a:txBody>
                    <a:bodyPr/>
                    <a:lstStyle/>
                    <a:p>
                      <a:pPr algn="ctr" fontAlgn="b"/>
                      <a:r>
                        <a:rPr lang="en-US" sz="900" u="none" strike="noStrike">
                          <a:effectLst/>
                        </a:rPr>
                        <a:t>Net Station Efficiency</a:t>
                      </a:r>
                      <a:endParaRPr lang="en-US" sz="900" b="1" i="0" u="none" strike="noStrike">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1102">
                <a:tc>
                  <a:txBody>
                    <a:bodyPr/>
                    <a:lstStyle/>
                    <a:p>
                      <a:pPr algn="ctr" fontAlgn="b"/>
                      <a:r>
                        <a:rPr lang="en-US" sz="900" u="none" strike="noStrike">
                          <a:effectLst/>
                        </a:rPr>
                        <a:t>Case</a:t>
                      </a:r>
                      <a:endParaRPr lang="en-US" sz="900" b="0" i="0" u="none" strike="noStrike">
                        <a:effectLst/>
                        <a:latin typeface="Arial"/>
                      </a:endParaRPr>
                    </a:p>
                  </a:txBody>
                  <a:tcPr marL="0" marR="0" marT="0" marB="0" anchor="b"/>
                </a:tc>
                <a:tc>
                  <a:txBody>
                    <a:bodyPr/>
                    <a:lstStyle/>
                    <a:p>
                      <a:pPr algn="ctr" fontAlgn="b"/>
                      <a:r>
                        <a:rPr lang="en-US" sz="900" u="none" strike="noStrike">
                          <a:effectLst/>
                        </a:rPr>
                        <a:t>Relative Change</a:t>
                      </a:r>
                      <a:endParaRPr lang="en-US" sz="900" b="0" i="0" u="none" strike="noStrike">
                        <a:effectLst/>
                        <a:latin typeface="Arial"/>
                      </a:endParaRPr>
                    </a:p>
                  </a:txBody>
                  <a:tcPr marL="0" marR="0" marT="0" marB="0" anchor="b"/>
                </a:tc>
                <a:tc>
                  <a:txBody>
                    <a:bodyPr/>
                    <a:lstStyle/>
                    <a:p>
                      <a:pPr algn="ctr" fontAlgn="b"/>
                      <a:r>
                        <a:rPr lang="en-US" sz="900" u="none" strike="noStrike">
                          <a:effectLst/>
                        </a:rPr>
                        <a:t>Efficiency</a:t>
                      </a:r>
                      <a:endParaRPr lang="en-US" sz="900" b="0" i="0" u="none" strike="noStrike">
                        <a:effectLst/>
                        <a:latin typeface="Arial"/>
                      </a:endParaRPr>
                    </a:p>
                  </a:txBody>
                  <a:tcPr marL="0" marR="0" marT="0" marB="0" anchor="b"/>
                </a:tc>
                <a:tc>
                  <a:txBody>
                    <a:bodyPr/>
                    <a:lstStyle/>
                    <a:p>
                      <a:pPr algn="ctr" fontAlgn="b"/>
                      <a:r>
                        <a:rPr lang="en-US" sz="900" u="none" strike="noStrike">
                          <a:effectLst/>
                        </a:rPr>
                        <a:t>LAC Current</a:t>
                      </a:r>
                      <a:endParaRPr lang="en-US" sz="900" b="0" i="0" u="none" strike="noStrike">
                        <a:effectLst/>
                        <a:latin typeface="Arial"/>
                      </a:endParaRPr>
                    </a:p>
                  </a:txBody>
                  <a:tcPr marL="0" marR="0" marT="0" marB="0" anchor="b"/>
                </a:tc>
                <a:tc>
                  <a:txBody>
                    <a:bodyPr/>
                    <a:lstStyle/>
                    <a:p>
                      <a:pPr algn="ctr" fontAlgn="b"/>
                      <a:r>
                        <a:rPr lang="en-US" sz="900" u="none" strike="noStrike">
                          <a:effectLst/>
                        </a:rPr>
                        <a:t>LAC Constant</a:t>
                      </a:r>
                      <a:endParaRPr lang="en-US" sz="900" b="0" i="0" u="none" strike="noStrike">
                        <a:effectLst/>
                        <a:latin typeface="Arial"/>
                      </a:endParaRPr>
                    </a:p>
                  </a:txBody>
                  <a:tcPr marL="0" marR="0" marT="0" marB="0" anchor="b"/>
                </a:tc>
                <a:tc>
                  <a:txBody>
                    <a:bodyPr/>
                    <a:lstStyle/>
                    <a:p>
                      <a:pPr algn="ctr" fontAlgn="b"/>
                      <a:r>
                        <a:rPr lang="en-US" sz="900" u="none" strike="noStrike">
                          <a:effectLst/>
                        </a:rPr>
                        <a:t>Relative Change in COE</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 </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c>
                  <a:txBody>
                    <a:bodyPr/>
                    <a:lstStyle/>
                    <a:p>
                      <a:pPr algn="ctr" fontAlgn="b"/>
                      <a:r>
                        <a:rPr lang="en-US" sz="900" u="none" strike="noStrike">
                          <a:effectLst/>
                        </a:rPr>
                        <a:t>($/kWh)</a:t>
                      </a:r>
                      <a:endParaRPr lang="en-US" sz="900" b="0" i="0" u="none" strike="noStrike">
                        <a:effectLst/>
                        <a:latin typeface="Arial"/>
                      </a:endParaRPr>
                    </a:p>
                  </a:txBody>
                  <a:tcPr marL="0" marR="0" marT="0" marB="0" anchor="b"/>
                </a:tc>
                <a:tc>
                  <a:txBody>
                    <a:bodyPr/>
                    <a:lstStyle/>
                    <a:p>
                      <a:pPr algn="ctr" fontAlgn="b"/>
                      <a:r>
                        <a:rPr lang="en-US" sz="900" u="none" strike="noStrike">
                          <a:effectLst/>
                        </a:rPr>
                        <a:t>($/kWh)</a:t>
                      </a:r>
                      <a:endParaRPr lang="en-US" sz="900" b="0" i="0" u="none" strike="noStrike">
                        <a:effectLst/>
                        <a:latin typeface="Arial"/>
                      </a:endParaRPr>
                    </a:p>
                  </a:txBody>
                  <a:tcPr marL="0" marR="0" marT="0" marB="0" anchor="b"/>
                </a:tc>
                <a:tc>
                  <a:txBody>
                    <a:bodyPr/>
                    <a:lstStyle/>
                    <a:p>
                      <a:pPr algn="ctr" fontAlgn="b"/>
                      <a:r>
                        <a:rPr lang="en-US" sz="900" u="none" strike="noStrike">
                          <a:effectLst/>
                        </a:rPr>
                        <a:t>(%)</a:t>
                      </a:r>
                      <a:endParaRPr lang="en-US" sz="900" b="0" i="0" u="none" strike="noStrike">
                        <a:effectLst/>
                        <a:latin typeface="Arial"/>
                      </a:endParaRPr>
                    </a:p>
                  </a:txBody>
                  <a:tcPr marL="0" marR="0" marT="0" marB="0" anchor="b"/>
                </a:tc>
              </a:tr>
              <a:tr h="394068">
                <a:tc>
                  <a:txBody>
                    <a:bodyPr/>
                    <a:lstStyle/>
                    <a:p>
                      <a:pPr algn="ctr" fontAlgn="ctr"/>
                      <a:r>
                        <a:rPr lang="en-US" sz="900" u="none" strike="noStrike">
                          <a:effectLst/>
                        </a:rPr>
                        <a:t>Formula Values</a:t>
                      </a:r>
                      <a:endParaRPr lang="en-US" sz="900" b="0" i="0" u="none" strike="noStrike">
                        <a:effectLst/>
                        <a:latin typeface="Arial"/>
                      </a:endParaRPr>
                    </a:p>
                  </a:txBody>
                  <a:tcPr marL="0" marR="0" marT="0" marB="0" anchor="ctr"/>
                </a:tc>
                <a:tc>
                  <a:txBody>
                    <a:bodyPr/>
                    <a:lstStyle/>
                    <a:p>
                      <a:pPr algn="l" fontAlgn="b"/>
                      <a:r>
                        <a:rPr lang="en-US" sz="900" u="none" strike="noStrike">
                          <a:effectLst/>
                        </a:rPr>
                        <a:t> </a:t>
                      </a:r>
                      <a:endParaRPr lang="en-US" sz="900" b="0" i="0" u="none" strike="noStrike">
                        <a:effectLst/>
                        <a:latin typeface="Helv"/>
                      </a:endParaRPr>
                    </a:p>
                  </a:txBody>
                  <a:tcPr marL="0" marR="0" marT="0" marB="0"/>
                </a:tc>
                <a:tc>
                  <a:txBody>
                    <a:bodyPr/>
                    <a:lstStyle/>
                    <a:p>
                      <a:pPr algn="ctr" fontAlgn="b"/>
                      <a:r>
                        <a:rPr lang="en-US" sz="900" u="none" strike="noStrike">
                          <a:effectLst/>
                        </a:rPr>
                        <a:t> </a:t>
                      </a:r>
                      <a:endParaRPr lang="en-US" sz="900" b="0" i="0" u="none" strike="noStrike">
                        <a:effectLst/>
                        <a:latin typeface="Arial"/>
                      </a:endParaRPr>
                    </a:p>
                  </a:txBody>
                  <a:tcPr marL="0" marR="0" marT="0" marB="0" anchor="b"/>
                </a:tc>
                <a:tc>
                  <a:txBody>
                    <a:bodyPr/>
                    <a:lstStyle/>
                    <a:p>
                      <a:pPr algn="ctr" fontAlgn="ctr"/>
                      <a:r>
                        <a:rPr lang="en-US" sz="900" u="none" strike="noStrike">
                          <a:effectLst/>
                        </a:rPr>
                        <a:t>0.2394</a:t>
                      </a:r>
                      <a:endParaRPr lang="en-US" sz="900" b="0" i="0" u="none" strike="noStrike">
                        <a:effectLst/>
                        <a:latin typeface="Arial"/>
                      </a:endParaRPr>
                    </a:p>
                  </a:txBody>
                  <a:tcPr marL="0" marR="0" marT="0" marB="0" anchor="ctr"/>
                </a:tc>
                <a:tc>
                  <a:txBody>
                    <a:bodyPr/>
                    <a:lstStyle/>
                    <a:p>
                      <a:pPr algn="ctr" fontAlgn="ctr"/>
                      <a:r>
                        <a:rPr lang="en-US" sz="900" u="none" strike="noStrike">
                          <a:effectLst/>
                        </a:rPr>
                        <a:t>0.2087</a:t>
                      </a:r>
                      <a:endParaRPr lang="en-US" sz="900" b="0" i="0" u="none" strike="noStrike">
                        <a:effectLst/>
                        <a:latin typeface="Arial"/>
                      </a:endParaRPr>
                    </a:p>
                  </a:txBody>
                  <a:tcPr marL="0" marR="0" marT="0" marB="0" anchor="ctr"/>
                </a:tc>
                <a:tc>
                  <a:txBody>
                    <a:bodyPr/>
                    <a:lstStyle/>
                    <a:p>
                      <a:pPr algn="ctr" fontAlgn="b"/>
                      <a:r>
                        <a:rPr lang="en-US" sz="900" u="none" strike="noStrike">
                          <a:effectLst/>
                        </a:rPr>
                        <a:t> </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-88</a:t>
                      </a:r>
                      <a:endParaRPr lang="en-US" sz="900" b="0" i="0" u="none" strike="noStrike">
                        <a:effectLst/>
                        <a:latin typeface="Arial"/>
                      </a:endParaRPr>
                    </a:p>
                  </a:txBody>
                  <a:tcPr marL="0" marR="0" marT="0" marB="0" anchor="b"/>
                </a:tc>
                <a:tc>
                  <a:txBody>
                    <a:bodyPr/>
                    <a:lstStyle/>
                    <a:p>
                      <a:pPr algn="ctr" fontAlgn="b"/>
                      <a:r>
                        <a:rPr lang="en-US" sz="900" u="none" strike="noStrike">
                          <a:effectLst/>
                        </a:rPr>
                        <a:t>5.0</a:t>
                      </a:r>
                      <a:endParaRPr lang="en-US" sz="900" b="0" i="0" u="none" strike="noStrike">
                        <a:effectLst/>
                        <a:latin typeface="Arial"/>
                      </a:endParaRPr>
                    </a:p>
                  </a:txBody>
                  <a:tcPr marL="0" marR="0" marT="0" marB="0" anchor="b"/>
                </a:tc>
                <a:tc>
                  <a:txBody>
                    <a:bodyPr/>
                    <a:lstStyle/>
                    <a:p>
                      <a:pPr algn="ctr" fontAlgn="b"/>
                      <a:r>
                        <a:rPr lang="en-US" sz="900" u="none" strike="noStrike">
                          <a:effectLst/>
                        </a:rPr>
                        <a:t>1.0258</a:t>
                      </a:r>
                      <a:endParaRPr lang="en-US" sz="900" b="0" i="0" u="none" strike="noStrike">
                        <a:effectLst/>
                        <a:latin typeface="Arial"/>
                      </a:endParaRPr>
                    </a:p>
                  </a:txBody>
                  <a:tcPr marL="0" marR="0" marT="0" marB="0" anchor="b"/>
                </a:tc>
                <a:tc>
                  <a:txBody>
                    <a:bodyPr/>
                    <a:lstStyle/>
                    <a:p>
                      <a:pPr algn="ctr" fontAlgn="b"/>
                      <a:r>
                        <a:rPr lang="en-US" sz="900" u="none" strike="noStrike">
                          <a:effectLst/>
                        </a:rPr>
                        <a:t>0.8940</a:t>
                      </a:r>
                      <a:endParaRPr lang="en-US" sz="900" b="0" i="0" u="none" strike="noStrike">
                        <a:effectLst/>
                        <a:latin typeface="Arial"/>
                      </a:endParaRPr>
                    </a:p>
                  </a:txBody>
                  <a:tcPr marL="0" marR="0" marT="0" marB="0" anchor="b"/>
                </a:tc>
                <a:tc>
                  <a:txBody>
                    <a:bodyPr/>
                    <a:lstStyle/>
                    <a:p>
                      <a:pPr algn="ctr" fontAlgn="b"/>
                      <a:r>
                        <a:rPr lang="en-US" sz="900" u="none" strike="noStrike">
                          <a:effectLst/>
                        </a:rPr>
                        <a:t>328</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-79</a:t>
                      </a:r>
                      <a:endParaRPr lang="en-US" sz="900" b="0" i="0" u="none" strike="noStrike">
                        <a:effectLst/>
                        <a:latin typeface="Arial"/>
                      </a:endParaRPr>
                    </a:p>
                  </a:txBody>
                  <a:tcPr marL="0" marR="0" marT="0" marB="0" anchor="b"/>
                </a:tc>
                <a:tc>
                  <a:txBody>
                    <a:bodyPr/>
                    <a:lstStyle/>
                    <a:p>
                      <a:pPr algn="ctr" fontAlgn="b"/>
                      <a:r>
                        <a:rPr lang="en-US" sz="900" u="none" strike="noStrike">
                          <a:effectLst/>
                        </a:rPr>
                        <a:t>8.5</a:t>
                      </a:r>
                      <a:endParaRPr lang="en-US" sz="900" b="0" i="0" u="none" strike="noStrike">
                        <a:effectLst/>
                        <a:latin typeface="Arial"/>
                      </a:endParaRPr>
                    </a:p>
                  </a:txBody>
                  <a:tcPr marL="0" marR="0" marT="0" marB="0" anchor="b"/>
                </a:tc>
                <a:tc>
                  <a:txBody>
                    <a:bodyPr/>
                    <a:lstStyle/>
                    <a:p>
                      <a:pPr algn="ctr" fontAlgn="b"/>
                      <a:r>
                        <a:rPr lang="en-US" sz="900" u="none" strike="noStrike">
                          <a:effectLst/>
                        </a:rPr>
                        <a:t>0.6557</a:t>
                      </a:r>
                      <a:endParaRPr lang="en-US" sz="900" b="0" i="0" u="none" strike="noStrike">
                        <a:effectLst/>
                        <a:latin typeface="Arial"/>
                      </a:endParaRPr>
                    </a:p>
                  </a:txBody>
                  <a:tcPr marL="0" marR="0" marT="0" marB="0" anchor="b"/>
                </a:tc>
                <a:tc>
                  <a:txBody>
                    <a:bodyPr/>
                    <a:lstStyle/>
                    <a:p>
                      <a:pPr algn="ctr" fontAlgn="b"/>
                      <a:r>
                        <a:rPr lang="en-US" sz="900" u="none" strike="noStrike">
                          <a:effectLst/>
                        </a:rPr>
                        <a:t>0.5715</a:t>
                      </a:r>
                      <a:endParaRPr lang="en-US" sz="900" b="0" i="0" u="none" strike="noStrike">
                        <a:effectLst/>
                        <a:latin typeface="Arial"/>
                      </a:endParaRPr>
                    </a:p>
                  </a:txBody>
                  <a:tcPr marL="0" marR="0" marT="0" marB="0" anchor="b"/>
                </a:tc>
                <a:tc>
                  <a:txBody>
                    <a:bodyPr/>
                    <a:lstStyle/>
                    <a:p>
                      <a:pPr algn="ctr" fontAlgn="b"/>
                      <a:r>
                        <a:rPr lang="en-US" sz="900" u="none" strike="noStrike">
                          <a:effectLst/>
                        </a:rPr>
                        <a:t>174</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-70</a:t>
                      </a:r>
                      <a:endParaRPr lang="en-US" sz="900" b="0" i="0" u="none" strike="noStrike">
                        <a:effectLst/>
                        <a:latin typeface="Arial"/>
                      </a:endParaRPr>
                    </a:p>
                  </a:txBody>
                  <a:tcPr marL="0" marR="0" marT="0" marB="0" anchor="b"/>
                </a:tc>
                <a:tc>
                  <a:txBody>
                    <a:bodyPr/>
                    <a:lstStyle/>
                    <a:p>
                      <a:pPr algn="ctr" fontAlgn="b"/>
                      <a:r>
                        <a:rPr lang="en-US" sz="900" u="none" strike="noStrike">
                          <a:effectLst/>
                        </a:rPr>
                        <a:t>12.0</a:t>
                      </a:r>
                      <a:endParaRPr lang="en-US" sz="900" b="0" i="0" u="none" strike="noStrike">
                        <a:effectLst/>
                        <a:latin typeface="Arial"/>
                      </a:endParaRPr>
                    </a:p>
                  </a:txBody>
                  <a:tcPr marL="0" marR="0" marT="0" marB="0" anchor="b"/>
                </a:tc>
                <a:tc>
                  <a:txBody>
                    <a:bodyPr/>
                    <a:lstStyle/>
                    <a:p>
                      <a:pPr algn="ctr" fontAlgn="b"/>
                      <a:r>
                        <a:rPr lang="en-US" sz="900" u="none" strike="noStrike">
                          <a:effectLst/>
                        </a:rPr>
                        <a:t>0.5016</a:t>
                      </a:r>
                      <a:endParaRPr lang="en-US" sz="900" b="0" i="0" u="none" strike="noStrike">
                        <a:effectLst/>
                        <a:latin typeface="Arial"/>
                      </a:endParaRPr>
                    </a:p>
                  </a:txBody>
                  <a:tcPr marL="0" marR="0" marT="0" marB="0" anchor="b"/>
                </a:tc>
                <a:tc>
                  <a:txBody>
                    <a:bodyPr/>
                    <a:lstStyle/>
                    <a:p>
                      <a:pPr algn="ctr" fontAlgn="b"/>
                      <a:r>
                        <a:rPr lang="en-US" sz="900" u="none" strike="noStrike">
                          <a:effectLst/>
                        </a:rPr>
                        <a:t>0.4371</a:t>
                      </a:r>
                      <a:endParaRPr lang="en-US" sz="900" b="0" i="0" u="none" strike="noStrike">
                        <a:effectLst/>
                        <a:latin typeface="Arial"/>
                      </a:endParaRPr>
                    </a:p>
                  </a:txBody>
                  <a:tcPr marL="0" marR="0" marT="0" marB="0" anchor="b"/>
                </a:tc>
                <a:tc>
                  <a:txBody>
                    <a:bodyPr/>
                    <a:lstStyle/>
                    <a:p>
                      <a:pPr algn="ctr" fontAlgn="b"/>
                      <a:r>
                        <a:rPr lang="en-US" sz="900" u="none" strike="noStrike">
                          <a:effectLst/>
                        </a:rPr>
                        <a:t>109</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-7</a:t>
                      </a:r>
                      <a:endParaRPr lang="en-US" sz="900" b="0" i="0" u="none" strike="noStrike">
                        <a:effectLst/>
                        <a:latin typeface="Arial"/>
                      </a:endParaRPr>
                    </a:p>
                  </a:txBody>
                  <a:tcPr marL="0" marR="0" marT="0" marB="0" anchor="b"/>
                </a:tc>
                <a:tc>
                  <a:txBody>
                    <a:bodyPr/>
                    <a:lstStyle/>
                    <a:p>
                      <a:pPr algn="ctr" fontAlgn="b"/>
                      <a:r>
                        <a:rPr lang="en-US" sz="900" u="none" strike="noStrike">
                          <a:effectLst/>
                        </a:rPr>
                        <a:t>-61</a:t>
                      </a:r>
                      <a:endParaRPr lang="en-US" sz="900" b="0" i="0" u="none" strike="noStrike">
                        <a:effectLst/>
                        <a:latin typeface="Arial"/>
                      </a:endParaRPr>
                    </a:p>
                  </a:txBody>
                  <a:tcPr marL="0" marR="0" marT="0" marB="0" anchor="b"/>
                </a:tc>
                <a:tc>
                  <a:txBody>
                    <a:bodyPr/>
                    <a:lstStyle/>
                    <a:p>
                      <a:pPr algn="ctr" fontAlgn="b"/>
                      <a:r>
                        <a:rPr lang="en-US" sz="900" u="none" strike="noStrike">
                          <a:effectLst/>
                        </a:rPr>
                        <a:t>15.5</a:t>
                      </a:r>
                      <a:endParaRPr lang="en-US" sz="900" b="0" i="0" u="none" strike="noStrike">
                        <a:effectLst/>
                        <a:latin typeface="Arial"/>
                      </a:endParaRPr>
                    </a:p>
                  </a:txBody>
                  <a:tcPr marL="0" marR="0" marT="0" marB="0" anchor="b"/>
                </a:tc>
                <a:tc>
                  <a:txBody>
                    <a:bodyPr/>
                    <a:lstStyle/>
                    <a:p>
                      <a:pPr algn="ctr" fontAlgn="b"/>
                      <a:r>
                        <a:rPr lang="en-US" sz="900" u="none" strike="noStrike">
                          <a:effectLst/>
                        </a:rPr>
                        <a:t>0.4170</a:t>
                      </a:r>
                      <a:endParaRPr lang="en-US" sz="900" b="0" i="0" u="none" strike="noStrike">
                        <a:effectLst/>
                        <a:latin typeface="Arial"/>
                      </a:endParaRPr>
                    </a:p>
                  </a:txBody>
                  <a:tcPr marL="0" marR="0" marT="0" marB="0" anchor="b"/>
                </a:tc>
                <a:tc>
                  <a:txBody>
                    <a:bodyPr/>
                    <a:lstStyle/>
                    <a:p>
                      <a:pPr algn="ctr" fontAlgn="b"/>
                      <a:r>
                        <a:rPr lang="en-US" sz="900" u="none" strike="noStrike">
                          <a:effectLst/>
                        </a:rPr>
                        <a:t>0.3634</a:t>
                      </a:r>
                      <a:endParaRPr lang="en-US" sz="900" b="0" i="0" u="none" strike="noStrike">
                        <a:effectLst/>
                        <a:latin typeface="Arial"/>
                      </a:endParaRPr>
                    </a:p>
                  </a:txBody>
                  <a:tcPr marL="0" marR="0" marT="0" marB="0" anchor="b"/>
                </a:tc>
                <a:tc>
                  <a:txBody>
                    <a:bodyPr/>
                    <a:lstStyle/>
                    <a:p>
                      <a:pPr algn="ctr" fontAlgn="b"/>
                      <a:r>
                        <a:rPr lang="en-US" sz="900" u="none" strike="noStrike">
                          <a:effectLst/>
                        </a:rPr>
                        <a:t>74</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-6</a:t>
                      </a:r>
                      <a:endParaRPr lang="en-US" sz="900" b="0" i="0" u="none" strike="noStrike">
                        <a:effectLst/>
                        <a:latin typeface="Arial"/>
                      </a:endParaRPr>
                    </a:p>
                  </a:txBody>
                  <a:tcPr marL="0" marR="0" marT="0" marB="0" anchor="b"/>
                </a:tc>
                <a:tc>
                  <a:txBody>
                    <a:bodyPr/>
                    <a:lstStyle/>
                    <a:p>
                      <a:pPr algn="ctr" fontAlgn="b"/>
                      <a:r>
                        <a:rPr lang="en-US" sz="900" u="none" strike="noStrike">
                          <a:effectLst/>
                        </a:rPr>
                        <a:t>-53</a:t>
                      </a:r>
                      <a:endParaRPr lang="en-US" sz="900" b="0" i="0" u="none" strike="noStrike">
                        <a:effectLst/>
                        <a:latin typeface="Arial"/>
                      </a:endParaRPr>
                    </a:p>
                  </a:txBody>
                  <a:tcPr marL="0" marR="0" marT="0" marB="0" anchor="b"/>
                </a:tc>
                <a:tc>
                  <a:txBody>
                    <a:bodyPr/>
                    <a:lstStyle/>
                    <a:p>
                      <a:pPr algn="ctr" fontAlgn="b"/>
                      <a:r>
                        <a:rPr lang="en-US" sz="900" u="none" strike="noStrike">
                          <a:effectLst/>
                        </a:rPr>
                        <a:t>19.0</a:t>
                      </a:r>
                      <a:endParaRPr lang="en-US" sz="900" b="0" i="0" u="none" strike="noStrike">
                        <a:effectLst/>
                        <a:latin typeface="Arial"/>
                      </a:endParaRPr>
                    </a:p>
                  </a:txBody>
                  <a:tcPr marL="0" marR="0" marT="0" marB="0" anchor="b"/>
                </a:tc>
                <a:tc>
                  <a:txBody>
                    <a:bodyPr/>
                    <a:lstStyle/>
                    <a:p>
                      <a:pPr algn="ctr" fontAlgn="b"/>
                      <a:r>
                        <a:rPr lang="en-US" sz="900" u="none" strike="noStrike">
                          <a:effectLst/>
                        </a:rPr>
                        <a:t>0.3636</a:t>
                      </a:r>
                      <a:endParaRPr lang="en-US" sz="900" b="0" i="0" u="none" strike="noStrike">
                        <a:effectLst/>
                        <a:latin typeface="Arial"/>
                      </a:endParaRPr>
                    </a:p>
                  </a:txBody>
                  <a:tcPr marL="0" marR="0" marT="0" marB="0" anchor="b"/>
                </a:tc>
                <a:tc>
                  <a:txBody>
                    <a:bodyPr/>
                    <a:lstStyle/>
                    <a:p>
                      <a:pPr algn="ctr" fontAlgn="b"/>
                      <a:r>
                        <a:rPr lang="en-US" sz="900" u="none" strike="noStrike">
                          <a:effectLst/>
                        </a:rPr>
                        <a:t>0.3169</a:t>
                      </a:r>
                      <a:endParaRPr lang="en-US" sz="900" b="0" i="0" u="none" strike="noStrike">
                        <a:effectLst/>
                        <a:latin typeface="Arial"/>
                      </a:endParaRPr>
                    </a:p>
                  </a:txBody>
                  <a:tcPr marL="0" marR="0" marT="0" marB="0" anchor="b"/>
                </a:tc>
                <a:tc>
                  <a:txBody>
                    <a:bodyPr/>
                    <a:lstStyle/>
                    <a:p>
                      <a:pPr algn="ctr" fontAlgn="b"/>
                      <a:r>
                        <a:rPr lang="en-US" sz="900" u="none" strike="noStrike">
                          <a:effectLst/>
                        </a:rPr>
                        <a:t>52</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-44</a:t>
                      </a:r>
                      <a:endParaRPr lang="en-US" sz="900" b="0" i="0" u="none" strike="noStrike">
                        <a:effectLst/>
                        <a:latin typeface="Arial"/>
                      </a:endParaRPr>
                    </a:p>
                  </a:txBody>
                  <a:tcPr marL="0" marR="0" marT="0" marB="0" anchor="b"/>
                </a:tc>
                <a:tc>
                  <a:txBody>
                    <a:bodyPr/>
                    <a:lstStyle/>
                    <a:p>
                      <a:pPr algn="ctr" fontAlgn="b"/>
                      <a:r>
                        <a:rPr lang="en-US" sz="900" u="none" strike="noStrike">
                          <a:effectLst/>
                        </a:rPr>
                        <a:t>22.5</a:t>
                      </a:r>
                      <a:endParaRPr lang="en-US" sz="900" b="0" i="0" u="none" strike="noStrike">
                        <a:effectLst/>
                        <a:latin typeface="Arial"/>
                      </a:endParaRPr>
                    </a:p>
                  </a:txBody>
                  <a:tcPr marL="0" marR="0" marT="0" marB="0" anchor="b"/>
                </a:tc>
                <a:tc>
                  <a:txBody>
                    <a:bodyPr/>
                    <a:lstStyle/>
                    <a:p>
                      <a:pPr algn="ctr" fontAlgn="b"/>
                      <a:r>
                        <a:rPr lang="en-US" sz="900" u="none" strike="noStrike">
                          <a:effectLst/>
                        </a:rPr>
                        <a:t>0.3268</a:t>
                      </a:r>
                      <a:endParaRPr lang="en-US" sz="900" b="0" i="0" u="none" strike="noStrike">
                        <a:effectLst/>
                        <a:latin typeface="Arial"/>
                      </a:endParaRPr>
                    </a:p>
                  </a:txBody>
                  <a:tcPr marL="0" marR="0" marT="0" marB="0" anchor="b"/>
                </a:tc>
                <a:tc>
                  <a:txBody>
                    <a:bodyPr/>
                    <a:lstStyle/>
                    <a:p>
                      <a:pPr algn="ctr" fontAlgn="b"/>
                      <a:r>
                        <a:rPr lang="en-US" sz="900" u="none" strike="noStrike">
                          <a:effectLst/>
                        </a:rPr>
                        <a:t>0.2848</a:t>
                      </a:r>
                      <a:endParaRPr lang="en-US" sz="900" b="0" i="0" u="none" strike="noStrike">
                        <a:effectLst/>
                        <a:latin typeface="Arial"/>
                      </a:endParaRPr>
                    </a:p>
                  </a:txBody>
                  <a:tcPr marL="0" marR="0" marT="0" marB="0" anchor="b"/>
                </a:tc>
                <a:tc>
                  <a:txBody>
                    <a:bodyPr/>
                    <a:lstStyle/>
                    <a:p>
                      <a:pPr algn="ctr" fontAlgn="b"/>
                      <a:r>
                        <a:rPr lang="en-US" sz="900" u="none" strike="noStrike">
                          <a:effectLst/>
                        </a:rPr>
                        <a:t>36</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-35</a:t>
                      </a:r>
                      <a:endParaRPr lang="en-US" sz="900" b="0" i="0" u="none" strike="noStrike">
                        <a:effectLst/>
                        <a:latin typeface="Arial"/>
                      </a:endParaRPr>
                    </a:p>
                  </a:txBody>
                  <a:tcPr marL="0" marR="0" marT="0" marB="0" anchor="b"/>
                </a:tc>
                <a:tc>
                  <a:txBody>
                    <a:bodyPr/>
                    <a:lstStyle/>
                    <a:p>
                      <a:pPr algn="ctr" fontAlgn="b"/>
                      <a:r>
                        <a:rPr lang="en-US" sz="900" u="none" strike="noStrike">
                          <a:effectLst/>
                        </a:rPr>
                        <a:t>26.0</a:t>
                      </a:r>
                      <a:endParaRPr lang="en-US" sz="900" b="0" i="0" u="none" strike="noStrike">
                        <a:effectLst/>
                        <a:latin typeface="Arial"/>
                      </a:endParaRPr>
                    </a:p>
                  </a:txBody>
                  <a:tcPr marL="0" marR="0" marT="0" marB="0" anchor="b"/>
                </a:tc>
                <a:tc>
                  <a:txBody>
                    <a:bodyPr/>
                    <a:lstStyle/>
                    <a:p>
                      <a:pPr algn="ctr" fontAlgn="b"/>
                      <a:r>
                        <a:rPr lang="en-US" sz="900" u="none" strike="noStrike">
                          <a:effectLst/>
                        </a:rPr>
                        <a:t>0.2999</a:t>
                      </a:r>
                      <a:endParaRPr lang="en-US" sz="900" b="0" i="0" u="none" strike="noStrike">
                        <a:effectLst/>
                        <a:latin typeface="Arial"/>
                      </a:endParaRPr>
                    </a:p>
                  </a:txBody>
                  <a:tcPr marL="0" marR="0" marT="0" marB="0" anchor="b"/>
                </a:tc>
                <a:tc>
                  <a:txBody>
                    <a:bodyPr/>
                    <a:lstStyle/>
                    <a:p>
                      <a:pPr algn="ctr" fontAlgn="b"/>
                      <a:r>
                        <a:rPr lang="en-US" sz="900" u="none" strike="noStrike">
                          <a:effectLst/>
                        </a:rPr>
                        <a:t>0.2614</a:t>
                      </a:r>
                      <a:endParaRPr lang="en-US" sz="900" b="0" i="0" u="none" strike="noStrike">
                        <a:effectLst/>
                        <a:latin typeface="Arial"/>
                      </a:endParaRPr>
                    </a:p>
                  </a:txBody>
                  <a:tcPr marL="0" marR="0" marT="0" marB="0" anchor="b"/>
                </a:tc>
                <a:tc>
                  <a:txBody>
                    <a:bodyPr/>
                    <a:lstStyle/>
                    <a:p>
                      <a:pPr algn="ctr" fontAlgn="b"/>
                      <a:r>
                        <a:rPr lang="en-US" sz="900" u="none" strike="noStrike">
                          <a:effectLst/>
                        </a:rPr>
                        <a:t>25</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-26</a:t>
                      </a:r>
                      <a:endParaRPr lang="en-US" sz="900" b="0" i="0" u="none" strike="noStrike">
                        <a:effectLst/>
                        <a:latin typeface="Arial"/>
                      </a:endParaRPr>
                    </a:p>
                  </a:txBody>
                  <a:tcPr marL="0" marR="0" marT="0" marB="0" anchor="b"/>
                </a:tc>
                <a:tc>
                  <a:txBody>
                    <a:bodyPr/>
                    <a:lstStyle/>
                    <a:p>
                      <a:pPr algn="ctr" fontAlgn="b"/>
                      <a:r>
                        <a:rPr lang="en-US" sz="900" u="none" strike="noStrike">
                          <a:effectLst/>
                        </a:rPr>
                        <a:t>29.5</a:t>
                      </a:r>
                      <a:endParaRPr lang="en-US" sz="900" b="0" i="0" u="none" strike="noStrike">
                        <a:effectLst/>
                        <a:latin typeface="Arial"/>
                      </a:endParaRPr>
                    </a:p>
                  </a:txBody>
                  <a:tcPr marL="0" marR="0" marT="0" marB="0" anchor="b"/>
                </a:tc>
                <a:tc>
                  <a:txBody>
                    <a:bodyPr/>
                    <a:lstStyle/>
                    <a:p>
                      <a:pPr algn="ctr" fontAlgn="b"/>
                      <a:r>
                        <a:rPr lang="en-US" sz="900" u="none" strike="noStrike">
                          <a:effectLst/>
                        </a:rPr>
                        <a:t>0.2794</a:t>
                      </a:r>
                      <a:endParaRPr lang="en-US" sz="900" b="0" i="0" u="none" strike="noStrike">
                        <a:effectLst/>
                        <a:latin typeface="Arial"/>
                      </a:endParaRPr>
                    </a:p>
                  </a:txBody>
                  <a:tcPr marL="0" marR="0" marT="0" marB="0" anchor="b"/>
                </a:tc>
                <a:tc>
                  <a:txBody>
                    <a:bodyPr/>
                    <a:lstStyle/>
                    <a:p>
                      <a:pPr algn="ctr" fontAlgn="b"/>
                      <a:r>
                        <a:rPr lang="en-US" sz="900" u="none" strike="noStrike">
                          <a:effectLst/>
                        </a:rPr>
                        <a:t>0.2435</a:t>
                      </a:r>
                      <a:endParaRPr lang="en-US" sz="900" b="0" i="0" u="none" strike="noStrike">
                        <a:effectLst/>
                        <a:latin typeface="Arial"/>
                      </a:endParaRPr>
                    </a:p>
                  </a:txBody>
                  <a:tcPr marL="0" marR="0" marT="0" marB="0" anchor="b"/>
                </a:tc>
                <a:tc>
                  <a:txBody>
                    <a:bodyPr/>
                    <a:lstStyle/>
                    <a:p>
                      <a:pPr algn="ctr" fontAlgn="b"/>
                      <a:r>
                        <a:rPr lang="en-US" sz="900" u="none" strike="noStrike">
                          <a:effectLst/>
                        </a:rPr>
                        <a:t>17</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-2</a:t>
                      </a:r>
                      <a:endParaRPr lang="en-US" sz="900" b="0" i="0" u="none" strike="noStrike">
                        <a:effectLst/>
                        <a:latin typeface="Arial"/>
                      </a:endParaRPr>
                    </a:p>
                  </a:txBody>
                  <a:tcPr marL="0" marR="0" marT="0" marB="0" anchor="b"/>
                </a:tc>
                <a:tc>
                  <a:txBody>
                    <a:bodyPr/>
                    <a:lstStyle/>
                    <a:p>
                      <a:pPr algn="ctr" fontAlgn="b"/>
                      <a:r>
                        <a:rPr lang="en-US" sz="900" u="none" strike="noStrike">
                          <a:effectLst/>
                        </a:rPr>
                        <a:t>-18</a:t>
                      </a:r>
                      <a:endParaRPr lang="en-US" sz="900" b="0" i="0" u="none" strike="noStrike">
                        <a:effectLst/>
                        <a:latin typeface="Arial"/>
                      </a:endParaRPr>
                    </a:p>
                  </a:txBody>
                  <a:tcPr marL="0" marR="0" marT="0" marB="0" anchor="b"/>
                </a:tc>
                <a:tc>
                  <a:txBody>
                    <a:bodyPr/>
                    <a:lstStyle/>
                    <a:p>
                      <a:pPr algn="ctr" fontAlgn="b"/>
                      <a:r>
                        <a:rPr lang="en-US" sz="900" u="none" strike="noStrike">
                          <a:effectLst/>
                        </a:rPr>
                        <a:t>33.0</a:t>
                      </a:r>
                      <a:endParaRPr lang="en-US" sz="900" b="0" i="0" u="none" strike="noStrike">
                        <a:effectLst/>
                        <a:latin typeface="Arial"/>
                      </a:endParaRPr>
                    </a:p>
                  </a:txBody>
                  <a:tcPr marL="0" marR="0" marT="0" marB="0" anchor="b"/>
                </a:tc>
                <a:tc>
                  <a:txBody>
                    <a:bodyPr/>
                    <a:lstStyle/>
                    <a:p>
                      <a:pPr algn="ctr" fontAlgn="b"/>
                      <a:r>
                        <a:rPr lang="en-US" sz="900" u="none" strike="noStrike">
                          <a:effectLst/>
                        </a:rPr>
                        <a:t>0.2632</a:t>
                      </a:r>
                      <a:endParaRPr lang="en-US" sz="900" b="0" i="0" u="none" strike="noStrike">
                        <a:effectLst/>
                        <a:latin typeface="Arial"/>
                      </a:endParaRPr>
                    </a:p>
                  </a:txBody>
                  <a:tcPr marL="0" marR="0" marT="0" marB="0" anchor="b"/>
                </a:tc>
                <a:tc>
                  <a:txBody>
                    <a:bodyPr/>
                    <a:lstStyle/>
                    <a:p>
                      <a:pPr algn="ctr" fontAlgn="b"/>
                      <a:r>
                        <a:rPr lang="en-US" sz="900" u="none" strike="noStrike">
                          <a:effectLst/>
                        </a:rPr>
                        <a:t>0.2294</a:t>
                      </a:r>
                      <a:endParaRPr lang="en-US" sz="900" b="0" i="0" u="none" strike="noStrike">
                        <a:effectLst/>
                        <a:latin typeface="Arial"/>
                      </a:endParaRPr>
                    </a:p>
                  </a:txBody>
                  <a:tcPr marL="0" marR="0" marT="0" marB="0" anchor="b"/>
                </a:tc>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-1</a:t>
                      </a:r>
                      <a:endParaRPr lang="en-US" sz="900" b="0" i="0" u="none" strike="noStrike">
                        <a:effectLst/>
                        <a:latin typeface="Arial"/>
                      </a:endParaRPr>
                    </a:p>
                  </a:txBody>
                  <a:tcPr marL="0" marR="0" marT="0" marB="0" anchor="b"/>
                </a:tc>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36.5</a:t>
                      </a:r>
                      <a:endParaRPr lang="en-US" sz="900" b="0" i="0" u="none" strike="noStrike">
                        <a:effectLst/>
                        <a:latin typeface="Arial"/>
                      </a:endParaRPr>
                    </a:p>
                  </a:txBody>
                  <a:tcPr marL="0" marR="0" marT="0" marB="0" anchor="b"/>
                </a:tc>
                <a:tc>
                  <a:txBody>
                    <a:bodyPr/>
                    <a:lstStyle/>
                    <a:p>
                      <a:pPr algn="ctr" fontAlgn="b"/>
                      <a:r>
                        <a:rPr lang="en-US" sz="900" u="none" strike="noStrike">
                          <a:effectLst/>
                        </a:rPr>
                        <a:t>0.2502</a:t>
                      </a:r>
                      <a:endParaRPr lang="en-US" sz="900" b="0" i="0" u="none" strike="noStrike">
                        <a:effectLst/>
                        <a:latin typeface="Arial"/>
                      </a:endParaRPr>
                    </a:p>
                  </a:txBody>
                  <a:tcPr marL="0" marR="0" marT="0" marB="0" anchor="b"/>
                </a:tc>
                <a:tc>
                  <a:txBody>
                    <a:bodyPr/>
                    <a:lstStyle/>
                    <a:p>
                      <a:pPr algn="ctr" fontAlgn="b"/>
                      <a:r>
                        <a:rPr lang="en-US" sz="900" u="none" strike="noStrike">
                          <a:effectLst/>
                        </a:rPr>
                        <a:t>0.2181</a:t>
                      </a:r>
                      <a:endParaRPr lang="en-US" sz="900" b="0" i="0" u="none" strike="noStrike">
                        <a:effectLst/>
                        <a:latin typeface="Arial"/>
                      </a:endParaRPr>
                    </a:p>
                  </a:txBody>
                  <a:tcPr marL="0" marR="0" marT="0" marB="0" anchor="b"/>
                </a:tc>
                <a:tc>
                  <a:txBody>
                    <a:bodyPr/>
                    <a:lstStyle/>
                    <a:p>
                      <a:pPr algn="ctr" fontAlgn="b"/>
                      <a:r>
                        <a:rPr lang="en-US" sz="900" u="none" strike="noStrike">
                          <a:effectLst/>
                        </a:rPr>
                        <a:t>4</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Base</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c>
                  <a:txBody>
                    <a:bodyPr/>
                    <a:lstStyle/>
                    <a:p>
                      <a:pPr algn="ctr" fontAlgn="b"/>
                      <a:r>
                        <a:rPr lang="en-US" sz="900" u="none" strike="noStrike">
                          <a:effectLst/>
                        </a:rPr>
                        <a:t>40.0</a:t>
                      </a:r>
                      <a:endParaRPr lang="en-US" sz="900" b="0" i="0" u="none" strike="noStrike">
                        <a:effectLst/>
                        <a:latin typeface="Arial"/>
                      </a:endParaRPr>
                    </a:p>
                  </a:txBody>
                  <a:tcPr marL="0" marR="0" marT="0" marB="0" anchor="b"/>
                </a:tc>
                <a:tc>
                  <a:txBody>
                    <a:bodyPr/>
                    <a:lstStyle/>
                    <a:p>
                      <a:pPr algn="ctr" fontAlgn="b"/>
                      <a:r>
                        <a:rPr lang="en-US" sz="900" u="none" strike="noStrike">
                          <a:effectLst/>
                        </a:rPr>
                        <a:t>0.2394</a:t>
                      </a:r>
                      <a:endParaRPr lang="en-US" sz="900" b="0" i="0" u="none" strike="noStrike">
                        <a:effectLst/>
                        <a:latin typeface="Arial"/>
                      </a:endParaRPr>
                    </a:p>
                  </a:txBody>
                  <a:tcPr marL="0" marR="0" marT="0" marB="0" anchor="b"/>
                </a:tc>
                <a:tc>
                  <a:txBody>
                    <a:bodyPr/>
                    <a:lstStyle/>
                    <a:p>
                      <a:pPr algn="ctr" fontAlgn="b"/>
                      <a:r>
                        <a:rPr lang="en-US" sz="900" u="none" strike="noStrike">
                          <a:effectLst/>
                        </a:rPr>
                        <a:t>0.2087</a:t>
                      </a:r>
                      <a:endParaRPr lang="en-US" sz="900" b="0" i="0" u="none" strike="noStrike">
                        <a:effectLst/>
                        <a:latin typeface="Arial"/>
                      </a:endParaRPr>
                    </a:p>
                  </a:txBody>
                  <a:tcPr marL="0" marR="0" marT="0" marB="0" anchor="b"/>
                </a:tc>
                <a:tc>
                  <a:txBody>
                    <a:bodyPr/>
                    <a:lstStyle/>
                    <a:p>
                      <a:pPr algn="ctr" fontAlgn="b"/>
                      <a:r>
                        <a:rPr lang="en-US" sz="900" u="none" strike="noStrike">
                          <a:effectLst/>
                        </a:rPr>
                        <a:t>0</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1</a:t>
                      </a:r>
                      <a:endParaRPr lang="en-US" sz="900" b="0" i="0" u="none" strike="noStrike">
                        <a:effectLst/>
                        <a:latin typeface="Arial"/>
                      </a:endParaRPr>
                    </a:p>
                  </a:txBody>
                  <a:tcPr marL="0" marR="0" marT="0" marB="0" anchor="b"/>
                </a:tc>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41.0</a:t>
                      </a:r>
                      <a:endParaRPr lang="en-US" sz="900" b="0" i="0" u="none" strike="noStrike">
                        <a:effectLst/>
                        <a:latin typeface="Arial"/>
                      </a:endParaRPr>
                    </a:p>
                  </a:txBody>
                  <a:tcPr marL="0" marR="0" marT="0" marB="0" anchor="b"/>
                </a:tc>
                <a:tc>
                  <a:txBody>
                    <a:bodyPr/>
                    <a:lstStyle/>
                    <a:p>
                      <a:pPr algn="ctr" fontAlgn="b"/>
                      <a:r>
                        <a:rPr lang="en-US" sz="900" u="none" strike="noStrike">
                          <a:effectLst/>
                        </a:rPr>
                        <a:t>0.2367</a:t>
                      </a:r>
                      <a:endParaRPr lang="en-US" sz="900" b="0" i="0" u="none" strike="noStrike">
                        <a:effectLst/>
                        <a:latin typeface="Arial"/>
                      </a:endParaRPr>
                    </a:p>
                  </a:txBody>
                  <a:tcPr marL="0" marR="0" marT="0" marB="0" anchor="b"/>
                </a:tc>
                <a:tc>
                  <a:txBody>
                    <a:bodyPr/>
                    <a:lstStyle/>
                    <a:p>
                      <a:pPr algn="ctr" fontAlgn="b"/>
                      <a:r>
                        <a:rPr lang="en-US" sz="900" u="none" strike="noStrike">
                          <a:effectLst/>
                        </a:rPr>
                        <a:t>0.2063</a:t>
                      </a:r>
                      <a:endParaRPr lang="en-US" sz="900" b="0" i="0" u="none" strike="noStrike">
                        <a:effectLst/>
                        <a:latin typeface="Arial"/>
                      </a:endParaRPr>
                    </a:p>
                  </a:txBody>
                  <a:tcPr marL="0" marR="0" marT="0" marB="0" anchor="b"/>
                </a:tc>
                <a:tc>
                  <a:txBody>
                    <a:bodyPr/>
                    <a:lstStyle/>
                    <a:p>
                      <a:pPr algn="ctr" fontAlgn="b"/>
                      <a:r>
                        <a:rPr lang="en-US" sz="900" u="none" strike="noStrike">
                          <a:effectLst/>
                        </a:rPr>
                        <a:t>-1</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2</a:t>
                      </a:r>
                      <a:endParaRPr lang="en-US" sz="900" b="0" i="0" u="none" strike="noStrike">
                        <a:effectLst/>
                        <a:latin typeface="Arial"/>
                      </a:endParaRPr>
                    </a:p>
                  </a:txBody>
                  <a:tcPr marL="0" marR="0" marT="0" marB="0" anchor="b"/>
                </a:tc>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42.0</a:t>
                      </a:r>
                      <a:endParaRPr lang="en-US" sz="900" b="0" i="0" u="none" strike="noStrike">
                        <a:effectLst/>
                        <a:latin typeface="Arial"/>
                      </a:endParaRPr>
                    </a:p>
                  </a:txBody>
                  <a:tcPr marL="0" marR="0" marT="0" marB="0" anchor="b"/>
                </a:tc>
                <a:tc>
                  <a:txBody>
                    <a:bodyPr/>
                    <a:lstStyle/>
                    <a:p>
                      <a:pPr algn="ctr" fontAlgn="b"/>
                      <a:r>
                        <a:rPr lang="en-US" sz="900" u="none" strike="noStrike">
                          <a:effectLst/>
                        </a:rPr>
                        <a:t>0.2341</a:t>
                      </a:r>
                      <a:endParaRPr lang="en-US" sz="900" b="0" i="0" u="none" strike="noStrike">
                        <a:effectLst/>
                        <a:latin typeface="Arial"/>
                      </a:endParaRPr>
                    </a:p>
                  </a:txBody>
                  <a:tcPr marL="0" marR="0" marT="0" marB="0" anchor="b"/>
                </a:tc>
                <a:tc>
                  <a:txBody>
                    <a:bodyPr/>
                    <a:lstStyle/>
                    <a:p>
                      <a:pPr algn="ctr" fontAlgn="b"/>
                      <a:r>
                        <a:rPr lang="en-US" sz="900" u="none" strike="noStrike">
                          <a:effectLst/>
                        </a:rPr>
                        <a:t>0.2040</a:t>
                      </a:r>
                      <a:endParaRPr lang="en-US" sz="900" b="0" i="0" u="none" strike="noStrike">
                        <a:effectLst/>
                        <a:latin typeface="Arial"/>
                      </a:endParaRPr>
                    </a:p>
                  </a:txBody>
                  <a:tcPr marL="0" marR="0" marT="0" marB="0" anchor="b"/>
                </a:tc>
                <a:tc>
                  <a:txBody>
                    <a:bodyPr/>
                    <a:lstStyle/>
                    <a:p>
                      <a:pPr algn="ctr" fontAlgn="b"/>
                      <a:r>
                        <a:rPr lang="en-US" sz="900" u="none" strike="noStrike">
                          <a:effectLst/>
                        </a:rPr>
                        <a:t>-2</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3</a:t>
                      </a:r>
                      <a:endParaRPr lang="en-US" sz="900" b="0" i="0" u="none" strike="noStrike">
                        <a:effectLst/>
                        <a:latin typeface="Arial"/>
                      </a:endParaRPr>
                    </a:p>
                  </a:txBody>
                  <a:tcPr marL="0" marR="0" marT="0" marB="0" anchor="b"/>
                </a:tc>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43.0</a:t>
                      </a:r>
                      <a:endParaRPr lang="en-US" sz="900" b="0" i="0" u="none" strike="noStrike">
                        <a:effectLst/>
                        <a:latin typeface="Arial"/>
                      </a:endParaRPr>
                    </a:p>
                  </a:txBody>
                  <a:tcPr marL="0" marR="0" marT="0" marB="0" anchor="b"/>
                </a:tc>
                <a:tc>
                  <a:txBody>
                    <a:bodyPr/>
                    <a:lstStyle/>
                    <a:p>
                      <a:pPr algn="ctr" fontAlgn="b"/>
                      <a:r>
                        <a:rPr lang="en-US" sz="900" u="none" strike="noStrike">
                          <a:effectLst/>
                        </a:rPr>
                        <a:t>0.2316</a:t>
                      </a:r>
                      <a:endParaRPr lang="en-US" sz="900" b="0" i="0" u="none" strike="noStrike">
                        <a:effectLst/>
                        <a:latin typeface="Arial"/>
                      </a:endParaRPr>
                    </a:p>
                  </a:txBody>
                  <a:tcPr marL="0" marR="0" marT="0" marB="0" anchor="b"/>
                </a:tc>
                <a:tc>
                  <a:txBody>
                    <a:bodyPr/>
                    <a:lstStyle/>
                    <a:p>
                      <a:pPr algn="ctr" fontAlgn="b"/>
                      <a:r>
                        <a:rPr lang="en-US" sz="900" u="none" strike="noStrike">
                          <a:effectLst/>
                        </a:rPr>
                        <a:t>0.2018</a:t>
                      </a:r>
                      <a:endParaRPr lang="en-US" sz="900" b="0" i="0" u="none" strike="noStrike">
                        <a:effectLst/>
                        <a:latin typeface="Arial"/>
                      </a:endParaRPr>
                    </a:p>
                  </a:txBody>
                  <a:tcPr marL="0" marR="0" marT="0" marB="0" anchor="b"/>
                </a:tc>
                <a:tc>
                  <a:txBody>
                    <a:bodyPr/>
                    <a:lstStyle/>
                    <a:p>
                      <a:pPr algn="ctr" fontAlgn="b"/>
                      <a:r>
                        <a:rPr lang="en-US" sz="900" u="none" strike="noStrike">
                          <a:effectLst/>
                        </a:rPr>
                        <a:t>-3</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4</a:t>
                      </a:r>
                      <a:endParaRPr lang="en-US" sz="900" b="0" i="0" u="none" strike="noStrike">
                        <a:effectLst/>
                        <a:latin typeface="Arial"/>
                      </a:endParaRPr>
                    </a:p>
                  </a:txBody>
                  <a:tcPr marL="0" marR="0" marT="0" marB="0" anchor="b"/>
                </a:tc>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44.0</a:t>
                      </a:r>
                      <a:endParaRPr lang="en-US" sz="900" b="0" i="0" u="none" strike="noStrike">
                        <a:effectLst/>
                        <a:latin typeface="Arial"/>
                      </a:endParaRPr>
                    </a:p>
                  </a:txBody>
                  <a:tcPr marL="0" marR="0" marT="0" marB="0" anchor="b"/>
                </a:tc>
                <a:tc>
                  <a:txBody>
                    <a:bodyPr/>
                    <a:lstStyle/>
                    <a:p>
                      <a:pPr algn="ctr" fontAlgn="b"/>
                      <a:r>
                        <a:rPr lang="en-US" sz="900" u="none" strike="noStrike">
                          <a:effectLst/>
                        </a:rPr>
                        <a:t>0.2292</a:t>
                      </a:r>
                      <a:endParaRPr lang="en-US" sz="900" b="0" i="0" u="none" strike="noStrike">
                        <a:effectLst/>
                        <a:latin typeface="Arial"/>
                      </a:endParaRPr>
                    </a:p>
                  </a:txBody>
                  <a:tcPr marL="0" marR="0" marT="0" marB="0" anchor="b"/>
                </a:tc>
                <a:tc>
                  <a:txBody>
                    <a:bodyPr/>
                    <a:lstStyle/>
                    <a:p>
                      <a:pPr algn="ctr" fontAlgn="b"/>
                      <a:r>
                        <a:rPr lang="en-US" sz="900" u="none" strike="noStrike">
                          <a:effectLst/>
                        </a:rPr>
                        <a:t>0.1998</a:t>
                      </a:r>
                      <a:endParaRPr lang="en-US" sz="900" b="0" i="0" u="none" strike="noStrike">
                        <a:effectLst/>
                        <a:latin typeface="Arial"/>
                      </a:endParaRPr>
                    </a:p>
                  </a:txBody>
                  <a:tcPr marL="0" marR="0" marT="0" marB="0" anchor="b"/>
                </a:tc>
                <a:tc>
                  <a:txBody>
                    <a:bodyPr/>
                    <a:lstStyle/>
                    <a:p>
                      <a:pPr algn="ctr" fontAlgn="b"/>
                      <a:r>
                        <a:rPr lang="en-US" sz="900" u="none" strike="noStrike">
                          <a:effectLst/>
                        </a:rPr>
                        <a:t>-4</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5</a:t>
                      </a:r>
                      <a:endParaRPr lang="en-US" sz="900" b="0" i="0" u="none" strike="noStrike">
                        <a:effectLst/>
                        <a:latin typeface="Arial"/>
                      </a:endParaRPr>
                    </a:p>
                  </a:txBody>
                  <a:tcPr marL="0" marR="0" marT="0" marB="0" anchor="b"/>
                </a:tc>
                <a:tc>
                  <a:txBody>
                    <a:bodyPr/>
                    <a:lstStyle/>
                    <a:p>
                      <a:pPr algn="ctr" fontAlgn="b"/>
                      <a:r>
                        <a:rPr lang="en-US" sz="900" u="none" strike="noStrike">
                          <a:effectLst/>
                        </a:rPr>
                        <a:t>13</a:t>
                      </a:r>
                      <a:endParaRPr lang="en-US" sz="900" b="0" i="0" u="none" strike="noStrike">
                        <a:effectLst/>
                        <a:latin typeface="Arial"/>
                      </a:endParaRPr>
                    </a:p>
                  </a:txBody>
                  <a:tcPr marL="0" marR="0" marT="0" marB="0" anchor="b"/>
                </a:tc>
                <a:tc>
                  <a:txBody>
                    <a:bodyPr/>
                    <a:lstStyle/>
                    <a:p>
                      <a:pPr algn="ctr" fontAlgn="b"/>
                      <a:r>
                        <a:rPr lang="en-US" sz="900" u="none" strike="noStrike">
                          <a:effectLst/>
                        </a:rPr>
                        <a:t>45.0</a:t>
                      </a:r>
                      <a:endParaRPr lang="en-US" sz="900" b="0" i="0" u="none" strike="noStrike">
                        <a:effectLst/>
                        <a:latin typeface="Arial"/>
                      </a:endParaRPr>
                    </a:p>
                  </a:txBody>
                  <a:tcPr marL="0" marR="0" marT="0" marB="0" anchor="b"/>
                </a:tc>
                <a:tc>
                  <a:txBody>
                    <a:bodyPr/>
                    <a:lstStyle/>
                    <a:p>
                      <a:pPr algn="ctr" fontAlgn="b"/>
                      <a:r>
                        <a:rPr lang="en-US" sz="900" u="none" strike="noStrike">
                          <a:effectLst/>
                        </a:rPr>
                        <a:t>0.2269</a:t>
                      </a:r>
                      <a:endParaRPr lang="en-US" sz="900" b="0" i="0" u="none" strike="noStrike">
                        <a:effectLst/>
                        <a:latin typeface="Arial"/>
                      </a:endParaRPr>
                    </a:p>
                  </a:txBody>
                  <a:tcPr marL="0" marR="0" marT="0" marB="0" anchor="b"/>
                </a:tc>
                <a:tc>
                  <a:txBody>
                    <a:bodyPr/>
                    <a:lstStyle/>
                    <a:p>
                      <a:pPr algn="ctr" fontAlgn="b"/>
                      <a:r>
                        <a:rPr lang="en-US" sz="900" u="none" strike="noStrike">
                          <a:effectLst/>
                        </a:rPr>
                        <a:t>0.1978</a:t>
                      </a:r>
                      <a:endParaRPr lang="en-US" sz="900" b="0" i="0" u="none" strike="noStrike">
                        <a:effectLst/>
                        <a:latin typeface="Arial"/>
                      </a:endParaRPr>
                    </a:p>
                  </a:txBody>
                  <a:tcPr marL="0" marR="0" marT="0" marB="0" anchor="b"/>
                </a:tc>
                <a:tc>
                  <a:txBody>
                    <a:bodyPr/>
                    <a:lstStyle/>
                    <a:p>
                      <a:pPr algn="ctr" fontAlgn="b"/>
                      <a:r>
                        <a:rPr lang="en-US" sz="900" u="none" strike="noStrike">
                          <a:effectLst/>
                        </a:rPr>
                        <a:t>-5</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6</a:t>
                      </a:r>
                      <a:endParaRPr lang="en-US" sz="900" b="0" i="0" u="none" strike="noStrike">
                        <a:effectLst/>
                        <a:latin typeface="Arial"/>
                      </a:endParaRPr>
                    </a:p>
                  </a:txBody>
                  <a:tcPr marL="0" marR="0" marT="0" marB="0" anchor="b"/>
                </a:tc>
                <a:tc>
                  <a:txBody>
                    <a:bodyPr/>
                    <a:lstStyle/>
                    <a:p>
                      <a:pPr algn="ctr" fontAlgn="b"/>
                      <a:r>
                        <a:rPr lang="en-US" sz="900" u="none" strike="noStrike">
                          <a:effectLst/>
                        </a:rPr>
                        <a:t>15</a:t>
                      </a:r>
                      <a:endParaRPr lang="en-US" sz="900" b="0" i="0" u="none" strike="noStrike">
                        <a:effectLst/>
                        <a:latin typeface="Arial"/>
                      </a:endParaRPr>
                    </a:p>
                  </a:txBody>
                  <a:tcPr marL="0" marR="0" marT="0" marB="0" anchor="b"/>
                </a:tc>
                <a:tc>
                  <a:txBody>
                    <a:bodyPr/>
                    <a:lstStyle/>
                    <a:p>
                      <a:pPr algn="ctr" fontAlgn="b"/>
                      <a:r>
                        <a:rPr lang="en-US" sz="900" u="none" strike="noStrike">
                          <a:effectLst/>
                        </a:rPr>
                        <a:t>46.0</a:t>
                      </a:r>
                      <a:endParaRPr lang="en-US" sz="900" b="0" i="0" u="none" strike="noStrike">
                        <a:effectLst/>
                        <a:latin typeface="Arial"/>
                      </a:endParaRPr>
                    </a:p>
                  </a:txBody>
                  <a:tcPr marL="0" marR="0" marT="0" marB="0" anchor="b"/>
                </a:tc>
                <a:tc>
                  <a:txBody>
                    <a:bodyPr/>
                    <a:lstStyle/>
                    <a:p>
                      <a:pPr algn="ctr" fontAlgn="b"/>
                      <a:r>
                        <a:rPr lang="en-US" sz="900" u="none" strike="noStrike">
                          <a:effectLst/>
                        </a:rPr>
                        <a:t>0.2248</a:t>
                      </a:r>
                      <a:endParaRPr lang="en-US" sz="900" b="0" i="0" u="none" strike="noStrike">
                        <a:effectLst/>
                        <a:latin typeface="Arial"/>
                      </a:endParaRPr>
                    </a:p>
                  </a:txBody>
                  <a:tcPr marL="0" marR="0" marT="0" marB="0" anchor="b"/>
                </a:tc>
                <a:tc>
                  <a:txBody>
                    <a:bodyPr/>
                    <a:lstStyle/>
                    <a:p>
                      <a:pPr algn="ctr" fontAlgn="b"/>
                      <a:r>
                        <a:rPr lang="en-US" sz="900" u="none" strike="noStrike">
                          <a:effectLst/>
                        </a:rPr>
                        <a:t>0.1959</a:t>
                      </a:r>
                      <a:endParaRPr lang="en-US" sz="900" b="0" i="0" u="none" strike="noStrike">
                        <a:effectLst/>
                        <a:latin typeface="Arial"/>
                      </a:endParaRPr>
                    </a:p>
                  </a:txBody>
                  <a:tcPr marL="0" marR="0" marT="0" marB="0" anchor="b"/>
                </a:tc>
                <a:tc>
                  <a:txBody>
                    <a:bodyPr/>
                    <a:lstStyle/>
                    <a:p>
                      <a:pPr algn="ctr" fontAlgn="b"/>
                      <a:r>
                        <a:rPr lang="en-US" sz="900" u="none" strike="noStrike">
                          <a:effectLst/>
                        </a:rPr>
                        <a:t>-6</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7</a:t>
                      </a:r>
                      <a:endParaRPr lang="en-US" sz="900" b="0" i="0" u="none" strike="noStrike">
                        <a:effectLst/>
                        <a:latin typeface="Arial"/>
                      </a:endParaRPr>
                    </a:p>
                  </a:txBody>
                  <a:tcPr marL="0" marR="0" marT="0" marB="0" anchor="b"/>
                </a:tc>
                <a:tc>
                  <a:txBody>
                    <a:bodyPr/>
                    <a:lstStyle/>
                    <a:p>
                      <a:pPr algn="ctr" fontAlgn="b"/>
                      <a:r>
                        <a:rPr lang="en-US" sz="900" u="none" strike="noStrike">
                          <a:effectLst/>
                        </a:rPr>
                        <a:t>18</a:t>
                      </a:r>
                      <a:endParaRPr lang="en-US" sz="900" b="0" i="0" u="none" strike="noStrike">
                        <a:effectLst/>
                        <a:latin typeface="Arial"/>
                      </a:endParaRPr>
                    </a:p>
                  </a:txBody>
                  <a:tcPr marL="0" marR="0" marT="0" marB="0" anchor="b"/>
                </a:tc>
                <a:tc>
                  <a:txBody>
                    <a:bodyPr/>
                    <a:lstStyle/>
                    <a:p>
                      <a:pPr algn="ctr" fontAlgn="b"/>
                      <a:r>
                        <a:rPr lang="en-US" sz="900" u="none" strike="noStrike">
                          <a:effectLst/>
                        </a:rPr>
                        <a:t>47.0</a:t>
                      </a:r>
                      <a:endParaRPr lang="en-US" sz="900" b="0" i="0" u="none" strike="noStrike">
                        <a:effectLst/>
                        <a:latin typeface="Arial"/>
                      </a:endParaRPr>
                    </a:p>
                  </a:txBody>
                  <a:tcPr marL="0" marR="0" marT="0" marB="0" anchor="b"/>
                </a:tc>
                <a:tc>
                  <a:txBody>
                    <a:bodyPr/>
                    <a:lstStyle/>
                    <a:p>
                      <a:pPr algn="ctr" fontAlgn="b"/>
                      <a:r>
                        <a:rPr lang="en-US" sz="900" u="none" strike="noStrike">
                          <a:effectLst/>
                        </a:rPr>
                        <a:t>0.2227</a:t>
                      </a:r>
                      <a:endParaRPr lang="en-US" sz="900" b="0" i="0" u="none" strike="noStrike">
                        <a:effectLst/>
                        <a:latin typeface="Arial"/>
                      </a:endParaRPr>
                    </a:p>
                  </a:txBody>
                  <a:tcPr marL="0" marR="0" marT="0" marB="0" anchor="b"/>
                </a:tc>
                <a:tc>
                  <a:txBody>
                    <a:bodyPr/>
                    <a:lstStyle/>
                    <a:p>
                      <a:pPr algn="ctr" fontAlgn="b"/>
                      <a:r>
                        <a:rPr lang="en-US" sz="900" u="none" strike="noStrike">
                          <a:effectLst/>
                        </a:rPr>
                        <a:t>0.1941</a:t>
                      </a:r>
                      <a:endParaRPr lang="en-US" sz="900" b="0" i="0" u="none" strike="noStrike">
                        <a:effectLst/>
                        <a:latin typeface="Arial"/>
                      </a:endParaRPr>
                    </a:p>
                  </a:txBody>
                  <a:tcPr marL="0" marR="0" marT="0" marB="0" anchor="b"/>
                </a:tc>
                <a:tc>
                  <a:txBody>
                    <a:bodyPr/>
                    <a:lstStyle/>
                    <a:p>
                      <a:pPr algn="ctr" fontAlgn="b"/>
                      <a:r>
                        <a:rPr lang="en-US" sz="900" u="none" strike="noStrike">
                          <a:effectLst/>
                        </a:rPr>
                        <a:t>-7</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8</a:t>
                      </a:r>
                      <a:endParaRPr lang="en-US" sz="900" b="0" i="0" u="none" strike="noStrike">
                        <a:effectLst/>
                        <a:latin typeface="Arial"/>
                      </a:endParaRPr>
                    </a:p>
                  </a:txBody>
                  <a:tcPr marL="0" marR="0" marT="0" marB="0" anchor="b"/>
                </a:tc>
                <a:tc>
                  <a:txBody>
                    <a:bodyPr/>
                    <a:lstStyle/>
                    <a:p>
                      <a:pPr algn="ctr" fontAlgn="b"/>
                      <a:r>
                        <a:rPr lang="en-US" sz="900" u="none" strike="noStrike">
                          <a:effectLst/>
                        </a:rPr>
                        <a:t>20</a:t>
                      </a:r>
                      <a:endParaRPr lang="en-US" sz="900" b="0" i="0" u="none" strike="noStrike">
                        <a:effectLst/>
                        <a:latin typeface="Arial"/>
                      </a:endParaRPr>
                    </a:p>
                  </a:txBody>
                  <a:tcPr marL="0" marR="0" marT="0" marB="0" anchor="b"/>
                </a:tc>
                <a:tc>
                  <a:txBody>
                    <a:bodyPr/>
                    <a:lstStyle/>
                    <a:p>
                      <a:pPr algn="ctr" fontAlgn="b"/>
                      <a:r>
                        <a:rPr lang="en-US" sz="900" u="none" strike="noStrike">
                          <a:effectLst/>
                        </a:rPr>
                        <a:t>48.0</a:t>
                      </a:r>
                      <a:endParaRPr lang="en-US" sz="900" b="0" i="0" u="none" strike="noStrike">
                        <a:effectLst/>
                        <a:latin typeface="Arial"/>
                      </a:endParaRPr>
                    </a:p>
                  </a:txBody>
                  <a:tcPr marL="0" marR="0" marT="0" marB="0" anchor="b"/>
                </a:tc>
                <a:tc>
                  <a:txBody>
                    <a:bodyPr/>
                    <a:lstStyle/>
                    <a:p>
                      <a:pPr algn="ctr" fontAlgn="b"/>
                      <a:r>
                        <a:rPr lang="en-US" sz="900" u="none" strike="noStrike">
                          <a:effectLst/>
                        </a:rPr>
                        <a:t>0.2207</a:t>
                      </a:r>
                      <a:endParaRPr lang="en-US" sz="900" b="0" i="0" u="none" strike="noStrike">
                        <a:effectLst/>
                        <a:latin typeface="Arial"/>
                      </a:endParaRPr>
                    </a:p>
                  </a:txBody>
                  <a:tcPr marL="0" marR="0" marT="0" marB="0" anchor="b"/>
                </a:tc>
                <a:tc>
                  <a:txBody>
                    <a:bodyPr/>
                    <a:lstStyle/>
                    <a:p>
                      <a:pPr algn="ctr" fontAlgn="b"/>
                      <a:r>
                        <a:rPr lang="en-US" sz="900" u="none" strike="noStrike">
                          <a:effectLst/>
                        </a:rPr>
                        <a:t>0.1923</a:t>
                      </a:r>
                      <a:endParaRPr lang="en-US" sz="900" b="0" i="0" u="none" strike="noStrike">
                        <a:effectLst/>
                        <a:latin typeface="Arial"/>
                      </a:endParaRPr>
                    </a:p>
                  </a:txBody>
                  <a:tcPr marL="0" marR="0" marT="0" marB="0" anchor="b"/>
                </a:tc>
                <a:tc>
                  <a:txBody>
                    <a:bodyPr/>
                    <a:lstStyle/>
                    <a:p>
                      <a:pPr algn="ctr" fontAlgn="b"/>
                      <a:r>
                        <a:rPr lang="en-US" sz="900" u="none" strike="noStrike">
                          <a:effectLst/>
                        </a:rPr>
                        <a:t>-8</a:t>
                      </a:r>
                      <a:endParaRPr lang="en-US" sz="900" b="0" i="0" u="none" strike="noStrike">
                        <a:effectLst/>
                        <a:latin typeface="Arial"/>
                      </a:endParaRPr>
                    </a:p>
                  </a:txBody>
                  <a:tcPr marL="0" marR="0" marT="0" marB="0" anchor="b"/>
                </a:tc>
              </a:tr>
              <a:tr h="197034">
                <a:tc>
                  <a:txBody>
                    <a:bodyPr/>
                    <a:lstStyle/>
                    <a:p>
                      <a:pPr algn="ctr" fontAlgn="b"/>
                      <a:r>
                        <a:rPr lang="en-US" sz="900" u="none" strike="noStrike">
                          <a:effectLst/>
                        </a:rPr>
                        <a:t>9</a:t>
                      </a:r>
                      <a:endParaRPr lang="en-US" sz="900" b="0" i="0" u="none" strike="noStrike">
                        <a:effectLst/>
                        <a:latin typeface="Arial"/>
                      </a:endParaRPr>
                    </a:p>
                  </a:txBody>
                  <a:tcPr marL="0" marR="0" marT="0" marB="0" anchor="b"/>
                </a:tc>
                <a:tc>
                  <a:txBody>
                    <a:bodyPr/>
                    <a:lstStyle/>
                    <a:p>
                      <a:pPr algn="ctr" fontAlgn="b"/>
                      <a:r>
                        <a:rPr lang="en-US" sz="900" u="none" strike="noStrike">
                          <a:effectLst/>
                        </a:rPr>
                        <a:t>23</a:t>
                      </a:r>
                      <a:endParaRPr lang="en-US" sz="900" b="0" i="0" u="none" strike="noStrike">
                        <a:effectLst/>
                        <a:latin typeface="Arial"/>
                      </a:endParaRPr>
                    </a:p>
                  </a:txBody>
                  <a:tcPr marL="0" marR="0" marT="0" marB="0" anchor="b"/>
                </a:tc>
                <a:tc>
                  <a:txBody>
                    <a:bodyPr/>
                    <a:lstStyle/>
                    <a:p>
                      <a:pPr algn="ctr" fontAlgn="b"/>
                      <a:r>
                        <a:rPr lang="en-US" sz="900" u="none" strike="noStrike">
                          <a:effectLst/>
                        </a:rPr>
                        <a:t>49.0</a:t>
                      </a:r>
                      <a:endParaRPr lang="en-US" sz="900" b="0" i="0" u="none" strike="noStrike">
                        <a:effectLst/>
                        <a:latin typeface="Arial"/>
                      </a:endParaRPr>
                    </a:p>
                  </a:txBody>
                  <a:tcPr marL="0" marR="0" marT="0" marB="0" anchor="b"/>
                </a:tc>
                <a:tc>
                  <a:txBody>
                    <a:bodyPr/>
                    <a:lstStyle/>
                    <a:p>
                      <a:pPr algn="ctr" fontAlgn="b"/>
                      <a:r>
                        <a:rPr lang="en-US" sz="900" u="none" strike="noStrike">
                          <a:effectLst/>
                        </a:rPr>
                        <a:t>0.2188</a:t>
                      </a:r>
                      <a:endParaRPr lang="en-US" sz="900" b="0" i="0" u="none" strike="noStrike">
                        <a:effectLst/>
                        <a:latin typeface="Arial"/>
                      </a:endParaRPr>
                    </a:p>
                  </a:txBody>
                  <a:tcPr marL="0" marR="0" marT="0" marB="0" anchor="b"/>
                </a:tc>
                <a:tc>
                  <a:txBody>
                    <a:bodyPr/>
                    <a:lstStyle/>
                    <a:p>
                      <a:pPr algn="ctr" fontAlgn="b"/>
                      <a:r>
                        <a:rPr lang="en-US" sz="900" u="none" strike="noStrike">
                          <a:effectLst/>
                        </a:rPr>
                        <a:t>0.1907</a:t>
                      </a:r>
                      <a:endParaRPr lang="en-US" sz="900" b="0" i="0" u="none" strike="noStrike">
                        <a:effectLst/>
                        <a:latin typeface="Arial"/>
                      </a:endParaRPr>
                    </a:p>
                  </a:txBody>
                  <a:tcPr marL="0" marR="0" marT="0" marB="0" anchor="b"/>
                </a:tc>
                <a:tc>
                  <a:txBody>
                    <a:bodyPr/>
                    <a:lstStyle/>
                    <a:p>
                      <a:pPr algn="ctr" fontAlgn="b"/>
                      <a:r>
                        <a:rPr lang="en-US" sz="900" u="none" strike="noStrike">
                          <a:effectLst/>
                        </a:rPr>
                        <a:t>-9</a:t>
                      </a:r>
                      <a:endParaRPr lang="en-US" sz="900" b="0" i="0" u="none" strike="noStrike">
                        <a:effectLst/>
                        <a:latin typeface="Arial"/>
                      </a:endParaRPr>
                    </a:p>
                  </a:txBody>
                  <a:tcPr marL="0" marR="0" marT="0" marB="0" anchor="b"/>
                </a:tc>
              </a:tr>
              <a:tr h="209348">
                <a:tc>
                  <a:txBody>
                    <a:bodyPr/>
                    <a:lstStyle/>
                    <a:p>
                      <a:pPr algn="ctr" fontAlgn="b"/>
                      <a:r>
                        <a:rPr lang="en-US" sz="900" u="none" strike="noStrike">
                          <a:effectLst/>
                        </a:rPr>
                        <a:t>10</a:t>
                      </a:r>
                      <a:endParaRPr lang="en-US" sz="900" b="0" i="0" u="none" strike="noStrike">
                        <a:effectLst/>
                        <a:latin typeface="Arial"/>
                      </a:endParaRPr>
                    </a:p>
                  </a:txBody>
                  <a:tcPr marL="0" marR="0" marT="0" marB="0" anchor="b"/>
                </a:tc>
                <a:tc>
                  <a:txBody>
                    <a:bodyPr/>
                    <a:lstStyle/>
                    <a:p>
                      <a:pPr algn="ctr" fontAlgn="b"/>
                      <a:r>
                        <a:rPr lang="en-US" sz="900" u="none" strike="noStrike">
                          <a:effectLst/>
                        </a:rPr>
                        <a:t>25</a:t>
                      </a:r>
                      <a:endParaRPr lang="en-US" sz="900" b="0" i="0" u="none" strike="noStrike">
                        <a:effectLst/>
                        <a:latin typeface="Arial"/>
                      </a:endParaRPr>
                    </a:p>
                  </a:txBody>
                  <a:tcPr marL="0" marR="0" marT="0" marB="0" anchor="b"/>
                </a:tc>
                <a:tc>
                  <a:txBody>
                    <a:bodyPr/>
                    <a:lstStyle/>
                    <a:p>
                      <a:pPr algn="ctr" fontAlgn="b"/>
                      <a:r>
                        <a:rPr lang="en-US" sz="900" u="none" strike="noStrike">
                          <a:effectLst/>
                        </a:rPr>
                        <a:t>50.0</a:t>
                      </a:r>
                      <a:endParaRPr lang="en-US" sz="900" b="0" i="0" u="none" strike="noStrike">
                        <a:effectLst/>
                        <a:latin typeface="Arial"/>
                      </a:endParaRPr>
                    </a:p>
                  </a:txBody>
                  <a:tcPr marL="0" marR="0" marT="0" marB="0" anchor="b"/>
                </a:tc>
                <a:tc>
                  <a:txBody>
                    <a:bodyPr/>
                    <a:lstStyle/>
                    <a:p>
                      <a:pPr algn="ctr" fontAlgn="b"/>
                      <a:r>
                        <a:rPr lang="en-US" sz="900" u="none" strike="noStrike">
                          <a:effectLst/>
                        </a:rPr>
                        <a:t>0.2170</a:t>
                      </a:r>
                      <a:endParaRPr lang="en-US" sz="900" b="0" i="0" u="none" strike="noStrike">
                        <a:effectLst/>
                        <a:latin typeface="Arial"/>
                      </a:endParaRPr>
                    </a:p>
                  </a:txBody>
                  <a:tcPr marL="0" marR="0" marT="0" marB="0" anchor="b"/>
                </a:tc>
                <a:tc>
                  <a:txBody>
                    <a:bodyPr/>
                    <a:lstStyle/>
                    <a:p>
                      <a:pPr algn="ctr" fontAlgn="b"/>
                      <a:r>
                        <a:rPr lang="en-US" sz="900" u="none" strike="noStrike">
                          <a:effectLst/>
                        </a:rPr>
                        <a:t>0.1891</a:t>
                      </a:r>
                      <a:endParaRPr lang="en-US" sz="900" b="0" i="0" u="none" strike="noStrike">
                        <a:effectLst/>
                        <a:latin typeface="Arial"/>
                      </a:endParaRPr>
                    </a:p>
                  </a:txBody>
                  <a:tcPr marL="0" marR="0" marT="0" marB="0" anchor="b"/>
                </a:tc>
                <a:tc>
                  <a:txBody>
                    <a:bodyPr/>
                    <a:lstStyle/>
                    <a:p>
                      <a:pPr algn="ctr" fontAlgn="b"/>
                      <a:r>
                        <a:rPr lang="en-US" sz="900" u="none" strike="noStrike" dirty="0">
                          <a:effectLst/>
                        </a:rPr>
                        <a:t>-9</a:t>
                      </a:r>
                      <a:endParaRPr lang="en-US" sz="900" b="0" i="0" u="none" strike="noStrike" dirty="0">
                        <a:effectLst/>
                        <a:latin typeface="Arial"/>
                      </a:endParaRPr>
                    </a:p>
                  </a:txBody>
                  <a:tcPr marL="0" marR="0" marT="0" marB="0" anchor="b"/>
                </a:tc>
              </a:tr>
            </a:tbl>
          </a:graphicData>
        </a:graphic>
      </p:graphicFrame>
      <p:sp>
        <p:nvSpPr>
          <p:cNvPr id="8" name="AutoShape 19"/>
          <p:cNvSpPr>
            <a:spLocks noChangeArrowheads="1"/>
          </p:cNvSpPr>
          <p:nvPr/>
        </p:nvSpPr>
        <p:spPr bwMode="auto">
          <a:xfrm>
            <a:off x="31270575" y="30227588"/>
            <a:ext cx="1295400" cy="123825"/>
          </a:xfrm>
          <a:prstGeom prst="rightArrow">
            <a:avLst>
              <a:gd name="adj1" fmla="val 50000"/>
              <a:gd name="adj2" fmla="val 261538"/>
            </a:avLst>
          </a:prstGeom>
          <a:solidFill>
            <a:srgbClr val="CCFFFF"/>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5867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lstStyle/>
          <a:p>
            <a:r>
              <a:rPr lang="en-US" dirty="0" smtClean="0"/>
              <a:t>The LCOE of this biomass plant is about twice the current market price for electricity at 10c/kWh which puts this plant at an economic disadvantage. However, with better incentives and an improvement of some factors such as the net station efficiency, interest rate and debt ratio, the proximity of the LCOE of this plant can be brought closer to the current  market cost of electricity.</a:t>
            </a:r>
            <a:endParaRPr lang="en-US" dirty="0"/>
          </a:p>
        </p:txBody>
      </p:sp>
    </p:spTree>
    <p:extLst>
      <p:ext uri="{BB962C8B-B14F-4D97-AF65-F5344CB8AC3E}">
        <p14:creationId xmlns:p14="http://schemas.microsoft.com/office/powerpoint/2010/main" val="67232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C00000"/>
                </a:solidFill>
              </a:rPr>
              <a:t>Wind Energy</a:t>
            </a:r>
          </a:p>
        </p:txBody>
      </p:sp>
      <p:sp>
        <p:nvSpPr>
          <p:cNvPr id="18435" name="Content Placeholder 2"/>
          <p:cNvSpPr>
            <a:spLocks noGrp="1"/>
          </p:cNvSpPr>
          <p:nvPr>
            <p:ph idx="1"/>
          </p:nvPr>
        </p:nvSpPr>
        <p:spPr/>
        <p:txBody>
          <a:bodyPr/>
          <a:lstStyle/>
          <a:p>
            <a:pPr eaLnBrk="1" hangingPunct="1">
              <a:buClr>
                <a:srgbClr val="C00000"/>
              </a:buClr>
              <a:buFont typeface="Wingdings" pitchFamily="2" charset="2"/>
              <a:buChar char="v"/>
            </a:pPr>
            <a:r>
              <a:rPr lang="en-US" smtClean="0"/>
              <a:t>Power in the wind</a:t>
            </a:r>
          </a:p>
          <a:p>
            <a:pPr lvl="1" eaLnBrk="1" hangingPunct="1">
              <a:buClr>
                <a:srgbClr val="C00000"/>
              </a:buClr>
              <a:buFont typeface="Wingdings" pitchFamily="2" charset="2"/>
              <a:buChar char="v"/>
            </a:pPr>
            <a:r>
              <a:rPr lang="en-US" smtClean="0">
                <a:solidFill>
                  <a:srgbClr val="FF0000"/>
                </a:solidFill>
              </a:rPr>
              <a:t>P=1/2*</a:t>
            </a:r>
            <a:r>
              <a:rPr lang="el-GR" smtClean="0">
                <a:solidFill>
                  <a:srgbClr val="FF0000"/>
                </a:solidFill>
              </a:rPr>
              <a:t>ρ</a:t>
            </a:r>
            <a:r>
              <a:rPr lang="en-US" smtClean="0">
                <a:solidFill>
                  <a:srgbClr val="FF0000"/>
                </a:solidFill>
              </a:rPr>
              <a:t>AV</a:t>
            </a:r>
            <a:r>
              <a:rPr lang="en-US" baseline="42000" smtClean="0">
                <a:solidFill>
                  <a:srgbClr val="FF0000"/>
                </a:solidFill>
              </a:rPr>
              <a:t>3</a:t>
            </a:r>
            <a:endParaRPr lang="en-US" smtClean="0">
              <a:solidFill>
                <a:srgbClr val="FF0000"/>
              </a:solidFill>
            </a:endParaRPr>
          </a:p>
          <a:p>
            <a:pPr lvl="2" eaLnBrk="1" hangingPunct="1">
              <a:buClr>
                <a:srgbClr val="C00000"/>
              </a:buClr>
              <a:buFont typeface="Wingdings" pitchFamily="2" charset="2"/>
              <a:buChar char="v"/>
            </a:pPr>
            <a:r>
              <a:rPr lang="el-GR" smtClean="0"/>
              <a:t>ρ</a:t>
            </a:r>
            <a:r>
              <a:rPr lang="en-US" smtClean="0"/>
              <a:t> : density of air (Kg/m</a:t>
            </a:r>
            <a:r>
              <a:rPr lang="en-US" baseline="30000" smtClean="0"/>
              <a:t>3</a:t>
            </a:r>
            <a:r>
              <a:rPr lang="en-US" smtClean="0"/>
              <a:t>)</a:t>
            </a:r>
          </a:p>
          <a:p>
            <a:pPr lvl="2" eaLnBrk="1" hangingPunct="1">
              <a:buClr>
                <a:srgbClr val="C00000"/>
              </a:buClr>
              <a:buFont typeface="Wingdings" pitchFamily="2" charset="2"/>
              <a:buChar char="v"/>
            </a:pPr>
            <a:r>
              <a:rPr lang="en-US" smtClean="0"/>
              <a:t>A: swept rotor area (m</a:t>
            </a:r>
            <a:r>
              <a:rPr lang="en-US" baseline="30000" smtClean="0"/>
              <a:t>2</a:t>
            </a:r>
            <a:r>
              <a:rPr lang="en-US" smtClean="0"/>
              <a:t>)</a:t>
            </a:r>
          </a:p>
          <a:p>
            <a:pPr lvl="2" eaLnBrk="1" hangingPunct="1">
              <a:buClr>
                <a:srgbClr val="C00000"/>
              </a:buClr>
              <a:buFont typeface="Wingdings" pitchFamily="2" charset="2"/>
              <a:buChar char="v"/>
            </a:pPr>
            <a:r>
              <a:rPr lang="en-US" smtClean="0"/>
              <a:t>V: wind speed (m/s)</a:t>
            </a:r>
          </a:p>
          <a:p>
            <a:pPr lvl="2" eaLnBrk="1" hangingPunct="1">
              <a:buClr>
                <a:srgbClr val="C00000"/>
              </a:buClr>
              <a:buFont typeface="Wingdings" pitchFamily="2" charset="2"/>
              <a:buChar char="v"/>
            </a:pPr>
            <a:r>
              <a:rPr lang="en-US" smtClean="0"/>
              <a:t>P: Power (watts)</a:t>
            </a:r>
          </a:p>
          <a:p>
            <a:pPr eaLnBrk="1" hangingPunct="1">
              <a:buClr>
                <a:srgbClr val="C00000"/>
              </a:buClr>
              <a:buFont typeface="Wingdings" pitchFamily="2" charset="2"/>
              <a:buChar char="v"/>
            </a:pPr>
            <a:r>
              <a:rPr lang="en-US" smtClean="0"/>
              <a:t>Efficiency</a:t>
            </a:r>
          </a:p>
          <a:p>
            <a:pPr lvl="1" eaLnBrk="1" hangingPunct="1">
              <a:buClr>
                <a:srgbClr val="C00000"/>
              </a:buClr>
              <a:buFont typeface="Wingdings" pitchFamily="2" charset="2"/>
              <a:buChar char="v"/>
            </a:pPr>
            <a:r>
              <a:rPr lang="en-US" smtClean="0"/>
              <a:t>Governed by Betz’s Law: proscribes turbine max efficiency (59.3%)</a:t>
            </a:r>
          </a:p>
          <a:p>
            <a:pPr lvl="1" eaLnBrk="1" hangingPunct="1">
              <a:buClr>
                <a:srgbClr val="C00000"/>
              </a:buClr>
              <a:buFont typeface="Wingdings" pitchFamily="2" charset="2"/>
              <a:buChar char="v"/>
            </a:pPr>
            <a:r>
              <a:rPr lang="en-US" smtClean="0"/>
              <a:t>Turbine efficiency range between </a:t>
            </a:r>
            <a:r>
              <a:rPr lang="en-US" smtClean="0">
                <a:solidFill>
                  <a:srgbClr val="FF0000"/>
                </a:solidFill>
              </a:rPr>
              <a:t>25-45</a:t>
            </a:r>
            <a:r>
              <a:rPr lang="en-US" smtClean="0"/>
              <a:t> percent</a:t>
            </a:r>
          </a:p>
          <a:p>
            <a:pPr lvl="1" eaLnBrk="1" hangingPunct="1"/>
            <a:endParaRPr lang="en-US" smtClean="0"/>
          </a:p>
        </p:txBody>
      </p:sp>
    </p:spTree>
    <p:extLst>
      <p:ext uri="{BB962C8B-B14F-4D97-AF65-F5344CB8AC3E}">
        <p14:creationId xmlns:p14="http://schemas.microsoft.com/office/powerpoint/2010/main" val="35213810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smtClean="0">
                <a:solidFill>
                  <a:srgbClr val="C00000"/>
                </a:solidFill>
              </a:rPr>
              <a:t>References</a:t>
            </a:r>
          </a:p>
        </p:txBody>
      </p:sp>
      <p:sp>
        <p:nvSpPr>
          <p:cNvPr id="3" name="Content Placeholder 2"/>
          <p:cNvSpPr>
            <a:spLocks noGrp="1"/>
          </p:cNvSpPr>
          <p:nvPr>
            <p:ph idx="1"/>
          </p:nvPr>
        </p:nvSpPr>
        <p:spPr/>
        <p:txBody>
          <a:bodyPr>
            <a:normAutofit/>
          </a:bodyPr>
          <a:lstStyle/>
          <a:p>
            <a:pPr marL="514350" indent="-514350" eaLnBrk="1" hangingPunct="1">
              <a:defRPr/>
            </a:pPr>
            <a:r>
              <a:rPr lang="en-US" sz="800" dirty="0" smtClean="0"/>
              <a:t>Power Scorecard. “Electricity from: Biomass” </a:t>
            </a:r>
            <a:r>
              <a:rPr lang="en-US" sz="800" u="sng" dirty="0" smtClean="0"/>
              <a:t>http://www.powerscorecard.org/tech_detail.cfm?resource_id=1</a:t>
            </a:r>
            <a:r>
              <a:rPr lang="en-US" sz="800" dirty="0" smtClean="0"/>
              <a:t> </a:t>
            </a:r>
          </a:p>
          <a:p>
            <a:pPr marL="514350" indent="-514350" eaLnBrk="1" hangingPunct="1">
              <a:defRPr/>
            </a:pPr>
            <a:r>
              <a:rPr lang="en-US" sz="800" dirty="0" smtClean="0"/>
              <a:t>Centre County Comprehensive Plan “Physiographic Regions of Centre County” </a:t>
            </a:r>
            <a:r>
              <a:rPr lang="en-US" sz="800" u="sng" dirty="0" smtClean="0"/>
              <a:t>http://www.co.centre.pa.us/planning/compplan/cc_physiographic.pdf</a:t>
            </a:r>
            <a:endParaRPr lang="en-US" sz="800" dirty="0" smtClean="0"/>
          </a:p>
          <a:p>
            <a:pPr marL="514350" indent="-514350" eaLnBrk="1" hangingPunct="1">
              <a:defRPr/>
            </a:pPr>
            <a:r>
              <a:rPr lang="en-US" sz="800" dirty="0" smtClean="0"/>
              <a:t>National Renewable Energy Laboratory “Biomass Maps” </a:t>
            </a:r>
            <a:r>
              <a:rPr lang="en-US" sz="800" u="sng" dirty="0" smtClean="0"/>
              <a:t>http://www.nrel.gov/gis/biomass.html</a:t>
            </a:r>
            <a:r>
              <a:rPr lang="en-US" sz="800" dirty="0" smtClean="0"/>
              <a:t> </a:t>
            </a:r>
          </a:p>
          <a:p>
            <a:pPr marL="514350" indent="-514350" eaLnBrk="1" hangingPunct="1">
              <a:defRPr/>
            </a:pPr>
            <a:r>
              <a:rPr lang="en-US" sz="800" dirty="0" smtClean="0"/>
              <a:t>Centre County Government http://www.co.centre.pa.us/commissioners/abc.asp</a:t>
            </a:r>
          </a:p>
          <a:p>
            <a:pPr marL="514350" indent="-514350" eaLnBrk="1" hangingPunct="1">
              <a:defRPr/>
            </a:pPr>
            <a:r>
              <a:rPr lang="en-US" sz="800" dirty="0" smtClean="0"/>
              <a:t>Clean Coal Briquette Inc. “Utilization of Biomass”  May, 2010. </a:t>
            </a:r>
          </a:p>
          <a:p>
            <a:pPr marL="514350" indent="-514350" eaLnBrk="1" hangingPunct="1"/>
            <a:r>
              <a:rPr lang="en-US" sz="800" dirty="0" smtClean="0"/>
              <a:t>The California Energy Commission . “Municipal Solid Waste Power Plants” </a:t>
            </a:r>
            <a:r>
              <a:rPr lang="en-US" sz="800" u="sng" dirty="0" smtClean="0"/>
              <a:t>http://www.energy.ca.gov/biomass/msw.html</a:t>
            </a:r>
            <a:endParaRPr lang="en-US" sz="800" dirty="0" smtClean="0"/>
          </a:p>
          <a:p>
            <a:pPr marL="514350" indent="-514350" eaLnBrk="1" hangingPunct="1"/>
            <a:r>
              <a:rPr lang="en-US" sz="800" dirty="0" smtClean="0"/>
              <a:t>Techline Forest Products Laboratory “Wood Biomass for Energy”  2004. </a:t>
            </a:r>
            <a:endParaRPr lang="en-US" sz="800" dirty="0"/>
          </a:p>
          <a:p>
            <a:pPr marL="514350" indent="-514350" eaLnBrk="1" hangingPunct="1"/>
            <a:r>
              <a:rPr lang="en-US" sz="800" dirty="0" smtClean="0"/>
              <a:t>Alexandra Dock “Biomass Project”  </a:t>
            </a:r>
            <a:r>
              <a:rPr lang="en-US" sz="800" dirty="0" smtClean="0">
                <a:hlinkClick r:id="rId3"/>
              </a:rPr>
              <a:t>http://www.alexandradockproject.co.uk/biomass-energy/what-is-biomass.aspx</a:t>
            </a:r>
            <a:endParaRPr lang="en-US" sz="800" dirty="0" smtClean="0"/>
          </a:p>
          <a:p>
            <a:pPr marL="514350" indent="-514350" eaLnBrk="1" hangingPunct="1"/>
            <a:r>
              <a:rPr lang="en-US" sz="800" dirty="0" smtClean="0"/>
              <a:t>Forced Green. “From Waste to Green Energy Power Plants” </a:t>
            </a:r>
            <a:r>
              <a:rPr lang="en-US" sz="800" dirty="0" smtClean="0">
                <a:hlinkClick r:id="rId4"/>
              </a:rPr>
              <a:t>http://www.forcedgreen.com/2010/09/from-waste-to-green-energy-power-plants/</a:t>
            </a:r>
            <a:endParaRPr lang="en-US" sz="800" dirty="0" smtClean="0"/>
          </a:p>
          <a:p>
            <a:pPr marL="514350" indent="-514350" eaLnBrk="1" hangingPunct="1"/>
            <a:r>
              <a:rPr lang="en-US" sz="800" dirty="0" smtClean="0"/>
              <a:t>“Functioning Principles of a Biomass Combined Heat and Power (CHP) </a:t>
            </a:r>
            <a:r>
              <a:rPr lang="en-US" sz="800" dirty="0" err="1" smtClean="0"/>
              <a:t>Staion</a:t>
            </a:r>
            <a:r>
              <a:rPr lang="en-US" sz="800" dirty="0" smtClean="0"/>
              <a:t>. http://www.unendlich-viel-energie.de/en/biomass/details/article/103/functioning-principles-of-a-biomass-combined-heat-and-power-chp-station.html?&amp;print=1&amp;type=55&amp;no_cache=1</a:t>
            </a:r>
          </a:p>
          <a:p>
            <a:pPr marL="514350" indent="-514350"/>
            <a:r>
              <a:rPr lang="en-US" sz="800" dirty="0"/>
              <a:t>Jeffrey Logan, Stan Mark Kaplan. “Wind </a:t>
            </a:r>
            <a:r>
              <a:rPr lang="en-US" sz="800" dirty="0" err="1"/>
              <a:t>Powe</a:t>
            </a:r>
            <a:r>
              <a:rPr lang="en-US" sz="800" dirty="0"/>
              <a:t> r in the United States: Technology, Economic, and Policy Issues” CRS Report for Congress, June 20, 2008. </a:t>
            </a:r>
          </a:p>
          <a:p>
            <a:pPr marL="514350" indent="-514350"/>
            <a:r>
              <a:rPr lang="en-US" sz="800" dirty="0"/>
              <a:t>Michael Schmidt. “Wind Turbine Design Optimization” Strategic Energy Institute</a:t>
            </a:r>
            <a:endParaRPr lang="en-US" sz="800" u="sng" dirty="0">
              <a:hlinkClick r:id="rId5"/>
            </a:endParaRPr>
          </a:p>
          <a:p>
            <a:pPr marL="514350" indent="-514350"/>
            <a:r>
              <a:rPr lang="en-US" sz="800" dirty="0"/>
              <a:t>“Wind Electricity Generation”. Practical Action. </a:t>
            </a:r>
            <a:r>
              <a:rPr lang="en-US" sz="800" dirty="0">
                <a:hlinkClick r:id="rId6"/>
              </a:rPr>
              <a:t>http://practicalaction.org/docs/technical_information_service/wind_electricity_generation.pdfr</a:t>
            </a:r>
            <a:r>
              <a:rPr lang="en-US" sz="800" dirty="0"/>
              <a:t> </a:t>
            </a:r>
          </a:p>
          <a:p>
            <a:pPr marL="514350" indent="-514350"/>
            <a:r>
              <a:rPr lang="en-US" sz="800" dirty="0"/>
              <a:t>GE Power and Water Renewable Energy. “2.5MW Wind Turbine Series” 2010. </a:t>
            </a:r>
            <a:r>
              <a:rPr lang="en-US" sz="800" u="sng" dirty="0">
                <a:hlinkClick r:id="rId7"/>
              </a:rPr>
              <a:t>http://www.gepower.com/prod_serv/products/wind_turbines/en/2xmw/index.htm</a:t>
            </a:r>
            <a:endParaRPr lang="en-US" sz="800" dirty="0"/>
          </a:p>
          <a:p>
            <a:pPr marL="514350" indent="-514350"/>
            <a:r>
              <a:rPr lang="en-US" sz="800" dirty="0"/>
              <a:t>US Department of Energy: Increasing wind energy’s contribution to US electricity supply. </a:t>
            </a:r>
          </a:p>
          <a:p>
            <a:pPr marL="514350" indent="-514350"/>
            <a:r>
              <a:rPr lang="en-US" sz="800" u="sng" dirty="0">
                <a:hlinkClick r:id="rId8"/>
              </a:rPr>
              <a:t>http://energybible.com/wind_energy/wind_speed.html</a:t>
            </a:r>
            <a:endParaRPr lang="en-US" sz="800" dirty="0"/>
          </a:p>
          <a:p>
            <a:pPr marL="514350" indent="-514350"/>
            <a:r>
              <a:rPr lang="en-US" sz="800" dirty="0"/>
              <a:t>EIA “Renewable Biomass” </a:t>
            </a:r>
            <a:r>
              <a:rPr lang="en-US" sz="800" u="sng" dirty="0">
                <a:hlinkClick r:id="rId9"/>
              </a:rPr>
              <a:t>http://www.eia.doe.gov/kids/energy.cfm?page=biomass_home-basics-k.cfm</a:t>
            </a:r>
            <a:endParaRPr lang="en-US" sz="800" dirty="0"/>
          </a:p>
          <a:p>
            <a:pPr marL="514350" indent="-514350"/>
            <a:r>
              <a:rPr lang="en-US" sz="800" dirty="0"/>
              <a:t>European Biomass Industry Association . </a:t>
            </a:r>
            <a:r>
              <a:rPr lang="en-US" sz="800" u="sng" dirty="0"/>
              <a:t>http://www.eubia.org/115.0.html</a:t>
            </a:r>
            <a:endParaRPr lang="en-US" sz="800" dirty="0"/>
          </a:p>
          <a:p>
            <a:pPr marL="514350" indent="-514350"/>
            <a:r>
              <a:rPr lang="en-US" sz="800" dirty="0" err="1"/>
              <a:t>Sakthivale</a:t>
            </a:r>
            <a:r>
              <a:rPr lang="en-US" sz="800" dirty="0"/>
              <a:t> </a:t>
            </a:r>
            <a:r>
              <a:rPr lang="en-US" sz="800" dirty="0" err="1"/>
              <a:t>Roshan</a:t>
            </a:r>
            <a:r>
              <a:rPr lang="en-US" sz="800" dirty="0"/>
              <a:t> </a:t>
            </a:r>
            <a:r>
              <a:rPr lang="en-US" sz="800" dirty="0" err="1"/>
              <a:t>Dhaneswar</a:t>
            </a:r>
            <a:r>
              <a:rPr lang="en-US" sz="800" dirty="0"/>
              <a:t> Et. Al. “Implementation of Biogas or Biomass at the Pennsylvania State University’s West Campus Steam Plant”, 2010. </a:t>
            </a:r>
          </a:p>
          <a:p>
            <a:pPr marL="514350" indent="-514350"/>
            <a:r>
              <a:rPr lang="en-US" sz="800" dirty="0"/>
              <a:t>The California Energy Commission. “Waste to Energy (WTE) &amp; Biomass in California. </a:t>
            </a:r>
            <a:r>
              <a:rPr lang="en-US" sz="800" u="sng" dirty="0">
                <a:hlinkClick r:id="rId10"/>
              </a:rPr>
              <a:t>http://</a:t>
            </a:r>
            <a:r>
              <a:rPr lang="en-US" sz="800" u="sng" dirty="0" smtClean="0">
                <a:hlinkClick r:id="rId10"/>
              </a:rPr>
              <a:t>www.energy.ca.gov/biomass/index.html</a:t>
            </a:r>
            <a:endParaRPr lang="en-US" sz="800" u="sng" dirty="0" smtClean="0"/>
          </a:p>
          <a:p>
            <a:r>
              <a:rPr lang="en-US" sz="800" dirty="0"/>
              <a:t>Commonwealth of Pennsylvania.. </a:t>
            </a:r>
            <a:r>
              <a:rPr lang="en-US" sz="800" i="1" dirty="0"/>
              <a:t>Sandy Ridge Wind Farm Project</a:t>
            </a:r>
            <a:r>
              <a:rPr lang="en-US" sz="800" dirty="0"/>
              <a:t>. , Web. 24 Feb 2011. &lt;http://recovery.pa.gov/portal/server.pt?open=514&amp;objID=525527&amp;mode=2&amp;projectId=DEP35368&gt;. </a:t>
            </a:r>
          </a:p>
          <a:p>
            <a:r>
              <a:rPr lang="en-US" sz="800" dirty="0"/>
              <a:t>"Map of Taylor Township, Centre County, Pennsylvania Highlighted." </a:t>
            </a:r>
            <a:r>
              <a:rPr lang="en-US" sz="800" i="1" dirty="0" err="1"/>
              <a:t>WikiMedia</a:t>
            </a:r>
            <a:r>
              <a:rPr lang="en-US" sz="800" i="1" dirty="0"/>
              <a:t> Commons</a:t>
            </a:r>
            <a:r>
              <a:rPr lang="en-US" sz="800" dirty="0"/>
              <a:t>. Web. 24 Feb 2011. </a:t>
            </a:r>
            <a:r>
              <a:rPr lang="en-US" sz="800" dirty="0">
                <a:hlinkClick r:id="rId11"/>
              </a:rPr>
              <a:t>http://commons.wikimedia.org/wiki/File:Map_of_Taylor_Township,_Centre_County,_Pennsylvania_Highlighted.png</a:t>
            </a:r>
            <a:endParaRPr lang="en-US" sz="800" dirty="0"/>
          </a:p>
          <a:p>
            <a:r>
              <a:rPr lang="en-US" sz="800" dirty="0"/>
              <a:t>"Blair County wind projects reach peak." </a:t>
            </a:r>
            <a:r>
              <a:rPr lang="en-US" sz="800" i="1" dirty="0"/>
              <a:t>National Wind Watch</a:t>
            </a:r>
            <a:r>
              <a:rPr lang="en-US" sz="800" dirty="0"/>
              <a:t>. National Wind Watch, Inc., 28102010. Web. 24 Feb 2011. &lt;http://www.wind-watch.org/news/2010/10/28/blair-county-wind-projects-reach-peak/&gt;. </a:t>
            </a:r>
          </a:p>
          <a:p>
            <a:r>
              <a:rPr lang="en-US" sz="800" dirty="0"/>
              <a:t>Centre County. </a:t>
            </a:r>
            <a:r>
              <a:rPr lang="en-US" sz="800" i="1" dirty="0"/>
              <a:t>Recreation &amp; Greenway Plan-Land Resources</a:t>
            </a:r>
            <a:r>
              <a:rPr lang="en-US" sz="800" dirty="0"/>
              <a:t>. , Web. 24 Feb 2011. &lt;http://co.centre.pa.us/gis/greenway_maps/public_lands.pdf&gt;. </a:t>
            </a:r>
          </a:p>
          <a:p>
            <a:r>
              <a:rPr lang="en-US" sz="800" dirty="0"/>
              <a:t>United States. </a:t>
            </a:r>
            <a:r>
              <a:rPr lang="en-US" sz="800" i="1" dirty="0"/>
              <a:t>Estimates of Windy1 Land Area and Wind Energy Potential by State for Areas &gt;= 30% Capacity Factor at 80m</a:t>
            </a:r>
            <a:r>
              <a:rPr lang="en-US" sz="800" dirty="0"/>
              <a:t>. , Web. 24 Feb 2011. &lt;http://www.windpoweringamerica.gov/pdfs/wind_maps/wind_potential_80m_30percent.pdf&gt;. </a:t>
            </a:r>
          </a:p>
          <a:p>
            <a:r>
              <a:rPr lang="en-US" sz="800" dirty="0"/>
              <a:t>"Technologies at work in </a:t>
            </a:r>
            <a:r>
              <a:rPr lang="en-US" sz="800" dirty="0" err="1"/>
              <a:t>RansonGreen</a:t>
            </a:r>
            <a:r>
              <a:rPr lang="en-US" sz="800" dirty="0"/>
              <a:t>." </a:t>
            </a:r>
            <a:r>
              <a:rPr lang="en-US" sz="800" i="1" dirty="0" err="1"/>
              <a:t>Ranson</a:t>
            </a:r>
            <a:r>
              <a:rPr lang="en-US" sz="800" i="1" dirty="0"/>
              <a:t> Green </a:t>
            </a:r>
            <a:r>
              <a:rPr lang="en-US" sz="800" dirty="0"/>
              <a:t>. Web. 24 Feb 2011. &lt;http://www.ransongreen.com/Technology.htm&gt;. </a:t>
            </a:r>
          </a:p>
          <a:p>
            <a:r>
              <a:rPr lang="en-US" sz="800" dirty="0"/>
              <a:t>United States. </a:t>
            </a:r>
            <a:r>
              <a:rPr lang="en-US" sz="800" i="1" dirty="0"/>
              <a:t>Gasification-based Biomass</a:t>
            </a:r>
            <a:r>
              <a:rPr lang="en-US" sz="800" dirty="0"/>
              <a:t>. , Print</a:t>
            </a:r>
          </a:p>
          <a:p>
            <a:r>
              <a:rPr lang="en-US" sz="800" dirty="0"/>
              <a:t>Commonwealth of Pennsylvania.. </a:t>
            </a:r>
            <a:r>
              <a:rPr lang="en-US" sz="800" i="1" dirty="0"/>
              <a:t>Electric Shopping Guide</a:t>
            </a:r>
            <a:r>
              <a:rPr lang="en-US" sz="800" dirty="0"/>
              <a:t>. , 2011. Print. </a:t>
            </a:r>
          </a:p>
          <a:p>
            <a:pPr marL="514350" indent="-514350"/>
            <a:endParaRPr lang="en-US" sz="800" u="sng" dirty="0" smtClean="0"/>
          </a:p>
          <a:p>
            <a:pPr marL="514350" indent="-514350"/>
            <a:endParaRPr lang="en-US" sz="800" u="sng" dirty="0" smtClean="0"/>
          </a:p>
          <a:p>
            <a:pPr marL="514350" indent="-514350" eaLnBrk="1" hangingPunct="1"/>
            <a:endParaRPr lang="en-US" sz="1600" dirty="0" smtClean="0"/>
          </a:p>
        </p:txBody>
      </p:sp>
    </p:spTree>
    <p:extLst>
      <p:ext uri="{BB962C8B-B14F-4D97-AF65-F5344CB8AC3E}">
        <p14:creationId xmlns:p14="http://schemas.microsoft.com/office/powerpoint/2010/main" val="144689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solidFill>
                  <a:srgbClr val="C00000"/>
                </a:solidFill>
              </a:rPr>
              <a:t>Wind Energy</a:t>
            </a:r>
          </a:p>
        </p:txBody>
      </p:sp>
      <p:sp>
        <p:nvSpPr>
          <p:cNvPr id="19459" name="Content Placeholder 2"/>
          <p:cNvSpPr>
            <a:spLocks noGrp="1"/>
          </p:cNvSpPr>
          <p:nvPr>
            <p:ph idx="1"/>
          </p:nvPr>
        </p:nvSpPr>
        <p:spPr/>
        <p:txBody>
          <a:bodyPr>
            <a:normAutofit/>
          </a:bodyPr>
          <a:lstStyle/>
          <a:p>
            <a:pPr eaLnBrk="1" hangingPunct="1">
              <a:buClr>
                <a:srgbClr val="C00000"/>
              </a:buClr>
              <a:buFont typeface="Wingdings" pitchFamily="2" charset="2"/>
              <a:buChar char="v"/>
            </a:pPr>
            <a:r>
              <a:rPr lang="en-US" smtClean="0"/>
              <a:t>Wind Speed </a:t>
            </a:r>
          </a:p>
          <a:p>
            <a:pPr lvl="1" eaLnBrk="1" hangingPunct="1">
              <a:buClr>
                <a:srgbClr val="C00000"/>
              </a:buClr>
              <a:buFont typeface="Wingdings" pitchFamily="2" charset="2"/>
              <a:buChar char="v"/>
            </a:pPr>
            <a:r>
              <a:rPr lang="en-US" smtClean="0"/>
              <a:t>Cut-in speed: minimum speed needed for a wind turbine to generate “usable” power (</a:t>
            </a:r>
            <a:r>
              <a:rPr lang="en-US" smtClean="0">
                <a:solidFill>
                  <a:srgbClr val="FF0000"/>
                </a:solidFill>
              </a:rPr>
              <a:t>7-10mph</a:t>
            </a:r>
            <a:r>
              <a:rPr lang="en-US" smtClean="0"/>
              <a:t>).</a:t>
            </a:r>
          </a:p>
          <a:p>
            <a:pPr lvl="1" eaLnBrk="1" hangingPunct="1">
              <a:buClr>
                <a:srgbClr val="C00000"/>
              </a:buClr>
              <a:buFont typeface="Wingdings" pitchFamily="2" charset="2"/>
              <a:buChar char="v"/>
            </a:pPr>
            <a:r>
              <a:rPr lang="en-US" smtClean="0"/>
              <a:t>Rated speed: minimum speed needed for a wind turbine to generate designated rated power (</a:t>
            </a:r>
            <a:r>
              <a:rPr lang="en-US" smtClean="0">
                <a:solidFill>
                  <a:srgbClr val="FF0000"/>
                </a:solidFill>
              </a:rPr>
              <a:t>25-35mph</a:t>
            </a:r>
            <a:r>
              <a:rPr lang="en-US" smtClean="0"/>
              <a:t>).</a:t>
            </a:r>
          </a:p>
          <a:p>
            <a:pPr lvl="1" eaLnBrk="1" hangingPunct="1">
              <a:buClr>
                <a:srgbClr val="C00000"/>
              </a:buClr>
              <a:buFont typeface="Wingdings" pitchFamily="2" charset="2"/>
              <a:buChar char="v"/>
            </a:pPr>
            <a:r>
              <a:rPr lang="en-US" smtClean="0"/>
              <a:t>Energy generated increases by a cube of wind speed. </a:t>
            </a:r>
          </a:p>
          <a:p>
            <a:pPr lvl="2" eaLnBrk="1" hangingPunct="1">
              <a:buClr>
                <a:srgbClr val="C00000"/>
              </a:buClr>
              <a:buFont typeface="Wingdings" pitchFamily="2" charset="2"/>
              <a:buChar char="v"/>
            </a:pPr>
            <a:r>
              <a:rPr lang="en-US" smtClean="0"/>
              <a:t>E.g. doubling wind speed increases energy by a factor of eight (2</a:t>
            </a:r>
            <a:r>
              <a:rPr lang="en-US" baseline="30000" smtClean="0"/>
              <a:t>3</a:t>
            </a:r>
            <a:r>
              <a:rPr lang="en-US" smtClean="0"/>
              <a:t>=8)</a:t>
            </a:r>
          </a:p>
          <a:p>
            <a:pPr lvl="1" eaLnBrk="1" hangingPunct="1">
              <a:buClr>
                <a:srgbClr val="C00000"/>
              </a:buClr>
              <a:buFont typeface="Wingdings" pitchFamily="2" charset="2"/>
              <a:buChar char="v"/>
            </a:pPr>
            <a:r>
              <a:rPr lang="en-US" smtClean="0"/>
              <a:t>14 mph needed to generate enough electricity that is competitive with coal-fired.</a:t>
            </a:r>
          </a:p>
          <a:p>
            <a:pPr lvl="1" eaLnBrk="1" hangingPunct="1">
              <a:buClr>
                <a:srgbClr val="C00000"/>
              </a:buClr>
              <a:buFont typeface="Wingdings" pitchFamily="2" charset="2"/>
              <a:buChar char="v"/>
            </a:pPr>
            <a:r>
              <a:rPr lang="en-US" smtClean="0"/>
              <a:t>This will be used as a guide to determine whether there is enough wind in PA for our purpose. </a:t>
            </a:r>
          </a:p>
        </p:txBody>
      </p:sp>
    </p:spTree>
    <p:extLst>
      <p:ext uri="{BB962C8B-B14F-4D97-AF65-F5344CB8AC3E}">
        <p14:creationId xmlns:p14="http://schemas.microsoft.com/office/powerpoint/2010/main" val="30426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solidFill>
                  <a:srgbClr val="C00000"/>
                </a:solidFill>
              </a:rPr>
              <a:t>Wind Power Growth</a:t>
            </a:r>
          </a:p>
        </p:txBody>
      </p:sp>
      <p:sp>
        <p:nvSpPr>
          <p:cNvPr id="20483" name="Content Placeholder 2"/>
          <p:cNvSpPr>
            <a:spLocks noGrp="1"/>
          </p:cNvSpPr>
          <p:nvPr>
            <p:ph idx="1"/>
          </p:nvPr>
        </p:nvSpPr>
        <p:spPr/>
        <p:txBody>
          <a:bodyPr/>
          <a:lstStyle/>
          <a:p>
            <a:pPr eaLnBrk="1" hangingPunct="1">
              <a:buFont typeface="Wingdings" pitchFamily="2" charset="2"/>
              <a:buChar char="v"/>
            </a:pPr>
            <a:r>
              <a:rPr lang="en-US" smtClean="0"/>
              <a:t>Federal wind production tax credit (PTC) incentive</a:t>
            </a:r>
          </a:p>
          <a:p>
            <a:pPr eaLnBrk="1" hangingPunct="1">
              <a:buFont typeface="Wingdings" pitchFamily="2" charset="2"/>
              <a:buChar char="v"/>
            </a:pPr>
            <a:r>
              <a:rPr lang="en-US" smtClean="0"/>
              <a:t>Environmental concerns</a:t>
            </a:r>
          </a:p>
          <a:p>
            <a:pPr eaLnBrk="1" hangingPunct="1">
              <a:buFont typeface="Wingdings" pitchFamily="2" charset="2"/>
              <a:buChar char="v"/>
            </a:pPr>
            <a:r>
              <a:rPr lang="en-US" smtClean="0"/>
              <a:t>Improvements in wind energy technology</a:t>
            </a:r>
          </a:p>
          <a:p>
            <a:pPr lvl="1" eaLnBrk="1" hangingPunct="1">
              <a:buFont typeface="Wingdings" pitchFamily="2" charset="2"/>
              <a:buChar char="v"/>
            </a:pPr>
            <a:r>
              <a:rPr lang="en-US" smtClean="0"/>
              <a:t>Turbines are 100 time powerful than in the 80s</a:t>
            </a:r>
          </a:p>
          <a:p>
            <a:pPr lvl="1" eaLnBrk="1" hangingPunct="1">
              <a:buFont typeface="Wingdings" pitchFamily="2" charset="2"/>
              <a:buChar char="v"/>
            </a:pPr>
            <a:r>
              <a:rPr lang="en-US" smtClean="0"/>
              <a:t>More competitive because cost declined</a:t>
            </a:r>
          </a:p>
          <a:p>
            <a:pPr lvl="1" eaLnBrk="1" hangingPunct="1">
              <a:buFont typeface="Wingdings" pitchFamily="2" charset="2"/>
              <a:buChar char="v"/>
            </a:pPr>
            <a:r>
              <a:rPr lang="en-US" smtClean="0"/>
              <a:t>More investments </a:t>
            </a:r>
          </a:p>
          <a:p>
            <a:pPr lvl="1" eaLnBrk="1" hangingPunct="1">
              <a:buFont typeface="Wingdings" pitchFamily="2" charset="2"/>
              <a:buChar char="v"/>
            </a:pPr>
            <a:r>
              <a:rPr lang="en-US" smtClean="0"/>
              <a:t>Government incentives</a:t>
            </a:r>
          </a:p>
        </p:txBody>
      </p:sp>
    </p:spTree>
    <p:extLst>
      <p:ext uri="{BB962C8B-B14F-4D97-AF65-F5344CB8AC3E}">
        <p14:creationId xmlns:p14="http://schemas.microsoft.com/office/powerpoint/2010/main" val="3014725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925</TotalTime>
  <Words>2896</Words>
  <Application>Microsoft Office PowerPoint</Application>
  <PresentationFormat>On-screen Show (4:3)</PresentationFormat>
  <Paragraphs>1009</Paragraphs>
  <Slides>70</Slides>
  <Notes>42</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Adjacency</vt:lpstr>
      <vt:lpstr>Renewable Sources of Electricity for Penn State University Park</vt:lpstr>
      <vt:lpstr>University Park Electricity Consumption</vt:lpstr>
      <vt:lpstr>Problem Statement </vt:lpstr>
      <vt:lpstr>OBJECTIVES</vt:lpstr>
      <vt:lpstr>PowerPoint Presentation</vt:lpstr>
      <vt:lpstr>Wind Energy</vt:lpstr>
      <vt:lpstr>Wind Energy</vt:lpstr>
      <vt:lpstr>Wind Energy</vt:lpstr>
      <vt:lpstr>Wind Power Growth</vt:lpstr>
      <vt:lpstr>Types of wind turbines over the years…</vt:lpstr>
      <vt:lpstr>Wind Power Growth</vt:lpstr>
      <vt:lpstr>Wind Turbines</vt:lpstr>
      <vt:lpstr>Advantages</vt:lpstr>
      <vt:lpstr>Disadvantages</vt:lpstr>
      <vt:lpstr>Biomass </vt:lpstr>
      <vt:lpstr>Biomass Types</vt:lpstr>
      <vt:lpstr>Biomass Conversion</vt:lpstr>
      <vt:lpstr>Advantages</vt:lpstr>
      <vt:lpstr>Disadvantages</vt:lpstr>
      <vt:lpstr>PowerPoint Presentation</vt:lpstr>
      <vt:lpstr>PowerPoint Presentation</vt:lpstr>
      <vt:lpstr>PowerPoint Presentation</vt:lpstr>
      <vt:lpstr>Sandy Ridge Wind Farm</vt:lpstr>
      <vt:lpstr>PowerPoint Presentation</vt:lpstr>
      <vt:lpstr>Biomass Resource in Centre County</vt:lpstr>
      <vt:lpstr>PowerPoint Presentation</vt:lpstr>
      <vt:lpstr>PowerPoint Presentation</vt:lpstr>
      <vt:lpstr>Show Stoppers</vt:lpstr>
      <vt:lpstr>PowerPoint Presentation</vt:lpstr>
      <vt:lpstr>Fuel Requirements</vt:lpstr>
      <vt:lpstr>Procurement</vt:lpstr>
      <vt:lpstr>Location, Supply, and Handling</vt:lpstr>
      <vt:lpstr>PowerPoint Presentation</vt:lpstr>
      <vt:lpstr>Air Separator</vt:lpstr>
      <vt:lpstr>Gas Clean-up  </vt:lpstr>
      <vt:lpstr>CO2 Capture</vt:lpstr>
      <vt:lpstr>Water Supply</vt:lpstr>
      <vt:lpstr>Other Considerations</vt:lpstr>
      <vt:lpstr>Financial Model for Feasibility study</vt:lpstr>
      <vt:lpstr>Know the following:</vt:lpstr>
      <vt:lpstr>Some inputs into Financial Model</vt:lpstr>
      <vt:lpstr>Sensitivity Analysis</vt:lpstr>
      <vt:lpstr>Also considered…</vt:lpstr>
      <vt:lpstr>Conversion Technology-BIGCC</vt:lpstr>
      <vt:lpstr>Air Separation Unit (Revisited)</vt:lpstr>
      <vt:lpstr>CO2 Capture</vt:lpstr>
      <vt:lpstr>Safety &amp; Environmental</vt:lpstr>
      <vt:lpstr>PowerPoint Presentation</vt:lpstr>
      <vt:lpstr>Act 213</vt:lpstr>
      <vt:lpstr>Permits</vt:lpstr>
      <vt:lpstr>Compliance</vt:lpstr>
      <vt:lpstr>Discharges to wastewater systems should not exceed…</vt:lpstr>
      <vt:lpstr>Emission limits in US clear skies</vt:lpstr>
      <vt:lpstr>Good Engineering Practice (GEP) Stack Height</vt:lpstr>
      <vt:lpstr>Ambient Noise</vt:lpstr>
      <vt:lpstr>Electrical capacity</vt:lpstr>
      <vt:lpstr>Retro-fit</vt:lpstr>
      <vt:lpstr>Contingency Incorporation</vt:lpstr>
      <vt:lpstr>Incentives</vt:lpstr>
      <vt:lpstr>Incentives</vt:lpstr>
      <vt:lpstr>PowerPoint Presentation</vt:lpstr>
      <vt:lpstr>Rate of Return…</vt:lpstr>
      <vt:lpstr>Capital Cost Details</vt:lpstr>
      <vt:lpstr>Results</vt:lpstr>
      <vt:lpstr>Sensitivity Analysis</vt:lpstr>
      <vt:lpstr>PowerPoint Presentation</vt:lpstr>
      <vt:lpstr>PowerPoint Presentation</vt:lpstr>
      <vt:lpstr>PowerPoint Presentation</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fuels sources for transportation</dc:title>
  <dc:creator>Jason C. York</dc:creator>
  <cp:lastModifiedBy>Olaide Motunrayo Oyetayo</cp:lastModifiedBy>
  <cp:revision>119</cp:revision>
  <dcterms:created xsi:type="dcterms:W3CDTF">2011-01-12T18:43:11Z</dcterms:created>
  <dcterms:modified xsi:type="dcterms:W3CDTF">2011-05-02T00:43:55Z</dcterms:modified>
</cp:coreProperties>
</file>