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9"/>
  </p:notesMasterIdLst>
  <p:sldIdLst>
    <p:sldId id="326" r:id="rId2"/>
    <p:sldId id="447" r:id="rId3"/>
    <p:sldId id="446" r:id="rId4"/>
    <p:sldId id="445" r:id="rId5"/>
    <p:sldId id="444" r:id="rId6"/>
    <p:sldId id="443" r:id="rId7"/>
    <p:sldId id="442" r:id="rId8"/>
    <p:sldId id="441" r:id="rId9"/>
    <p:sldId id="440" r:id="rId10"/>
    <p:sldId id="439" r:id="rId11"/>
    <p:sldId id="516" r:id="rId12"/>
    <p:sldId id="438" r:id="rId13"/>
    <p:sldId id="437" r:id="rId14"/>
    <p:sldId id="466" r:id="rId15"/>
    <p:sldId id="462" r:id="rId16"/>
    <p:sldId id="436" r:id="rId17"/>
    <p:sldId id="435" r:id="rId18"/>
    <p:sldId id="434" r:id="rId19"/>
    <p:sldId id="433" r:id="rId20"/>
    <p:sldId id="453" r:id="rId21"/>
    <p:sldId id="452" r:id="rId22"/>
    <p:sldId id="451" r:id="rId23"/>
    <p:sldId id="450" r:id="rId24"/>
    <p:sldId id="517" r:id="rId25"/>
    <p:sldId id="510" r:id="rId26"/>
    <p:sldId id="511" r:id="rId27"/>
    <p:sldId id="512" r:id="rId28"/>
    <p:sldId id="513" r:id="rId29"/>
    <p:sldId id="514" r:id="rId30"/>
    <p:sldId id="515" r:id="rId31"/>
    <p:sldId id="483" r:id="rId32"/>
    <p:sldId id="518"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482" r:id="rId50"/>
    <p:sldId id="500" r:id="rId51"/>
    <p:sldId id="501" r:id="rId52"/>
    <p:sldId id="519" r:id="rId53"/>
    <p:sldId id="459" r:id="rId54"/>
    <p:sldId id="458" r:id="rId55"/>
    <p:sldId id="461" r:id="rId56"/>
    <p:sldId id="460" r:id="rId57"/>
    <p:sldId id="457" r:id="rId58"/>
    <p:sldId id="456" r:id="rId59"/>
    <p:sldId id="455" r:id="rId60"/>
    <p:sldId id="463" r:id="rId61"/>
    <p:sldId id="464" r:id="rId62"/>
    <p:sldId id="465" r:id="rId63"/>
    <p:sldId id="454" r:id="rId64"/>
    <p:sldId id="467" r:id="rId65"/>
    <p:sldId id="470" r:id="rId66"/>
    <p:sldId id="474" r:id="rId67"/>
    <p:sldId id="475" r:id="rId68"/>
    <p:sldId id="476" r:id="rId69"/>
    <p:sldId id="477" r:id="rId70"/>
    <p:sldId id="468" r:id="rId71"/>
    <p:sldId id="469" r:id="rId72"/>
    <p:sldId id="478" r:id="rId73"/>
    <p:sldId id="472" r:id="rId74"/>
    <p:sldId id="473" r:id="rId75"/>
    <p:sldId id="520" r:id="rId76"/>
    <p:sldId id="521" r:id="rId77"/>
    <p:sldId id="393"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60" charset="0"/>
        <a:ea typeface="Arial" pitchFamily="-60" charset="0"/>
        <a:cs typeface="Arial" pitchFamily="-60" charset="0"/>
      </a:defRPr>
    </a:lvl1pPr>
    <a:lvl2pPr marL="457200" algn="l" rtl="0" fontAlgn="base">
      <a:spcBef>
        <a:spcPct val="0"/>
      </a:spcBef>
      <a:spcAft>
        <a:spcPct val="0"/>
      </a:spcAft>
      <a:defRPr kern="1200">
        <a:solidFill>
          <a:schemeClr val="tx1"/>
        </a:solidFill>
        <a:latin typeface="Calibri" pitchFamily="-60" charset="0"/>
        <a:ea typeface="Arial" pitchFamily="-60" charset="0"/>
        <a:cs typeface="Arial" pitchFamily="-60" charset="0"/>
      </a:defRPr>
    </a:lvl2pPr>
    <a:lvl3pPr marL="914400" algn="l" rtl="0" fontAlgn="base">
      <a:spcBef>
        <a:spcPct val="0"/>
      </a:spcBef>
      <a:spcAft>
        <a:spcPct val="0"/>
      </a:spcAft>
      <a:defRPr kern="1200">
        <a:solidFill>
          <a:schemeClr val="tx1"/>
        </a:solidFill>
        <a:latin typeface="Calibri" pitchFamily="-60" charset="0"/>
        <a:ea typeface="Arial" pitchFamily="-60" charset="0"/>
        <a:cs typeface="Arial" pitchFamily="-60" charset="0"/>
      </a:defRPr>
    </a:lvl3pPr>
    <a:lvl4pPr marL="1371600" algn="l" rtl="0" fontAlgn="base">
      <a:spcBef>
        <a:spcPct val="0"/>
      </a:spcBef>
      <a:spcAft>
        <a:spcPct val="0"/>
      </a:spcAft>
      <a:defRPr kern="1200">
        <a:solidFill>
          <a:schemeClr val="tx1"/>
        </a:solidFill>
        <a:latin typeface="Calibri" pitchFamily="-60" charset="0"/>
        <a:ea typeface="Arial" pitchFamily="-60" charset="0"/>
        <a:cs typeface="Arial" pitchFamily="-60" charset="0"/>
      </a:defRPr>
    </a:lvl4pPr>
    <a:lvl5pPr marL="1828800" algn="l" rtl="0" fontAlgn="base">
      <a:spcBef>
        <a:spcPct val="0"/>
      </a:spcBef>
      <a:spcAft>
        <a:spcPct val="0"/>
      </a:spcAft>
      <a:defRPr kern="1200">
        <a:solidFill>
          <a:schemeClr val="tx1"/>
        </a:solidFill>
        <a:latin typeface="Calibri" pitchFamily="-60" charset="0"/>
        <a:ea typeface="Arial" pitchFamily="-60" charset="0"/>
        <a:cs typeface="Arial" pitchFamily="-60" charset="0"/>
      </a:defRPr>
    </a:lvl5pPr>
    <a:lvl6pPr marL="2286000" algn="l" defTabSz="457200" rtl="0" eaLnBrk="1" latinLnBrk="0" hangingPunct="1">
      <a:defRPr kern="1200">
        <a:solidFill>
          <a:schemeClr val="tx1"/>
        </a:solidFill>
        <a:latin typeface="Calibri" pitchFamily="-60" charset="0"/>
        <a:ea typeface="Arial" pitchFamily="-60" charset="0"/>
        <a:cs typeface="Arial" pitchFamily="-60" charset="0"/>
      </a:defRPr>
    </a:lvl6pPr>
    <a:lvl7pPr marL="2743200" algn="l" defTabSz="457200" rtl="0" eaLnBrk="1" latinLnBrk="0" hangingPunct="1">
      <a:defRPr kern="1200">
        <a:solidFill>
          <a:schemeClr val="tx1"/>
        </a:solidFill>
        <a:latin typeface="Calibri" pitchFamily="-60" charset="0"/>
        <a:ea typeface="Arial" pitchFamily="-60" charset="0"/>
        <a:cs typeface="Arial" pitchFamily="-60" charset="0"/>
      </a:defRPr>
    </a:lvl7pPr>
    <a:lvl8pPr marL="3200400" algn="l" defTabSz="457200" rtl="0" eaLnBrk="1" latinLnBrk="0" hangingPunct="1">
      <a:defRPr kern="1200">
        <a:solidFill>
          <a:schemeClr val="tx1"/>
        </a:solidFill>
        <a:latin typeface="Calibri" pitchFamily="-60" charset="0"/>
        <a:ea typeface="Arial" pitchFamily="-60" charset="0"/>
        <a:cs typeface="Arial" pitchFamily="-60" charset="0"/>
      </a:defRPr>
    </a:lvl8pPr>
    <a:lvl9pPr marL="3657600" algn="l" defTabSz="457200" rtl="0" eaLnBrk="1" latinLnBrk="0" hangingPunct="1">
      <a:defRPr kern="1200">
        <a:solidFill>
          <a:schemeClr val="tx1"/>
        </a:solidFill>
        <a:latin typeface="Calibri" pitchFamily="-60" charset="0"/>
        <a:ea typeface="Arial" pitchFamily="-60" charset="0"/>
        <a:cs typeface="Arial" pitchFamily="-60"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671" autoAdjust="0"/>
  </p:normalViewPr>
  <p:slideViewPr>
    <p:cSldViewPr>
      <p:cViewPr>
        <p:scale>
          <a:sx n="77" d="100"/>
          <a:sy n="77" d="100"/>
        </p:scale>
        <p:origin x="-1176" y="-42"/>
      </p:cViewPr>
      <p:guideLst>
        <p:guide orient="horz" pos="2160"/>
        <p:guide pos="2880"/>
      </p:guideLst>
    </p:cSldViewPr>
  </p:slideViewPr>
  <p:outlineViewPr>
    <p:cViewPr>
      <p:scale>
        <a:sx n="33" d="100"/>
        <a:sy n="33" d="100"/>
      </p:scale>
      <p:origin x="0" y="7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BE861-E73A-459C-A831-34BDAF10F72B}"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en-US"/>
        </a:p>
      </dgm:t>
    </dgm:pt>
    <dgm:pt modelId="{5EE120D8-D8EB-4C54-9948-7DF188472917}">
      <dgm:prSet phldrT="[Text]"/>
      <dgm:spPr>
        <a:solidFill>
          <a:srgbClr val="0070C0"/>
        </a:solidFill>
      </dgm:spPr>
      <dgm:t>
        <a:bodyPr/>
        <a:lstStyle/>
        <a:p>
          <a:r>
            <a:rPr lang="en-US" dirty="0" smtClean="0"/>
            <a:t>Novel Configurations</a:t>
          </a:r>
          <a:endParaRPr lang="en-US" dirty="0"/>
        </a:p>
      </dgm:t>
    </dgm:pt>
    <dgm:pt modelId="{868069BE-43FF-411C-B8E5-A1A293452DBB}" type="parTrans" cxnId="{205A5664-E28A-454B-988B-6970952C4F85}">
      <dgm:prSet/>
      <dgm:spPr/>
      <dgm:t>
        <a:bodyPr/>
        <a:lstStyle/>
        <a:p>
          <a:endParaRPr lang="en-US"/>
        </a:p>
      </dgm:t>
    </dgm:pt>
    <dgm:pt modelId="{E72BCDAE-D9E2-4897-B6AE-391AC2CAA4DF}" type="sibTrans" cxnId="{205A5664-E28A-454B-988B-6970952C4F85}">
      <dgm:prSet/>
      <dgm:spPr/>
      <dgm:t>
        <a:bodyPr/>
        <a:lstStyle/>
        <a:p>
          <a:endParaRPr lang="en-US"/>
        </a:p>
      </dgm:t>
    </dgm:pt>
    <dgm:pt modelId="{753EAEAD-B941-4073-97F8-4D290AD47181}">
      <dgm:prSet phldrT="[Text]"/>
      <dgm:spPr>
        <a:solidFill>
          <a:srgbClr val="002060"/>
        </a:solidFill>
      </dgm:spPr>
      <dgm:t>
        <a:bodyPr/>
        <a:lstStyle/>
        <a:p>
          <a:r>
            <a:rPr lang="en-US" dirty="0" smtClean="0"/>
            <a:t>Pulsed Corona Reactor</a:t>
          </a:r>
          <a:endParaRPr lang="en-US" dirty="0"/>
        </a:p>
      </dgm:t>
    </dgm:pt>
    <dgm:pt modelId="{B943D191-9C9A-4EC1-9395-29A8693F7985}" type="parTrans" cxnId="{109F6252-D420-45F2-A25C-C9DE6347AD74}">
      <dgm:prSet/>
      <dgm:spPr/>
      <dgm:t>
        <a:bodyPr/>
        <a:lstStyle/>
        <a:p>
          <a:endParaRPr lang="en-US"/>
        </a:p>
      </dgm:t>
    </dgm:pt>
    <dgm:pt modelId="{898C542B-4D3C-48AC-B2B2-3C978FB7005B}" type="sibTrans" cxnId="{109F6252-D420-45F2-A25C-C9DE6347AD74}">
      <dgm:prSet/>
      <dgm:spPr>
        <a:solidFill>
          <a:srgbClr val="002060"/>
        </a:solidFill>
      </dgm:spPr>
      <dgm:t>
        <a:bodyPr/>
        <a:lstStyle/>
        <a:p>
          <a:endParaRPr lang="en-US"/>
        </a:p>
      </dgm:t>
    </dgm:pt>
    <dgm:pt modelId="{AF37EEBB-3AAA-4F5A-8E03-8D05E16106BB}">
      <dgm:prSet phldrT="[Text]"/>
      <dgm:spPr>
        <a:solidFill>
          <a:srgbClr val="002060"/>
        </a:solidFill>
      </dgm:spPr>
      <dgm:t>
        <a:bodyPr/>
        <a:lstStyle/>
        <a:p>
          <a:r>
            <a:rPr lang="en-US" dirty="0" smtClean="0"/>
            <a:t>Dielectric Barrier Discharge</a:t>
          </a:r>
          <a:endParaRPr lang="en-US" dirty="0"/>
        </a:p>
      </dgm:t>
    </dgm:pt>
    <dgm:pt modelId="{D5C56F29-28FF-4566-A2AE-ACDED7F89899}" type="parTrans" cxnId="{37FE7302-68D1-45B4-B1CB-0FDB6D3FC519}">
      <dgm:prSet/>
      <dgm:spPr/>
      <dgm:t>
        <a:bodyPr/>
        <a:lstStyle/>
        <a:p>
          <a:endParaRPr lang="en-US"/>
        </a:p>
      </dgm:t>
    </dgm:pt>
    <dgm:pt modelId="{E659668B-E27A-4280-8B0D-3B119B5FA604}" type="sibTrans" cxnId="{37FE7302-68D1-45B4-B1CB-0FDB6D3FC519}">
      <dgm:prSet/>
      <dgm:spPr>
        <a:solidFill>
          <a:srgbClr val="002060"/>
        </a:solidFill>
      </dgm:spPr>
      <dgm:t>
        <a:bodyPr/>
        <a:lstStyle/>
        <a:p>
          <a:endParaRPr lang="en-US"/>
        </a:p>
      </dgm:t>
    </dgm:pt>
    <dgm:pt modelId="{67601F97-74BA-467A-8BA0-838B04C5CC5A}">
      <dgm:prSet phldrT="[Text]"/>
      <dgm:spPr>
        <a:solidFill>
          <a:srgbClr val="002060"/>
        </a:solidFill>
      </dgm:spPr>
      <dgm:t>
        <a:bodyPr/>
        <a:lstStyle/>
        <a:p>
          <a:r>
            <a:rPr lang="en-US" dirty="0" smtClean="0"/>
            <a:t>Surface Barrier Discharge</a:t>
          </a:r>
          <a:endParaRPr lang="en-US" dirty="0"/>
        </a:p>
      </dgm:t>
    </dgm:pt>
    <dgm:pt modelId="{FDD5204B-3DC7-4141-AA14-18DBF14E1FCE}" type="parTrans" cxnId="{882AC136-CE45-402B-9844-BF4C6B53575D}">
      <dgm:prSet/>
      <dgm:spPr/>
      <dgm:t>
        <a:bodyPr/>
        <a:lstStyle/>
        <a:p>
          <a:endParaRPr lang="en-US"/>
        </a:p>
      </dgm:t>
    </dgm:pt>
    <dgm:pt modelId="{5F4FD45D-BDB4-48AF-958B-85C0EFF909E3}" type="sibTrans" cxnId="{882AC136-CE45-402B-9844-BF4C6B53575D}">
      <dgm:prSet/>
      <dgm:spPr>
        <a:solidFill>
          <a:srgbClr val="002060"/>
        </a:solidFill>
      </dgm:spPr>
      <dgm:t>
        <a:bodyPr/>
        <a:lstStyle/>
        <a:p>
          <a:endParaRPr lang="en-US"/>
        </a:p>
      </dgm:t>
    </dgm:pt>
    <dgm:pt modelId="{612B789F-548F-4560-AB79-6C6047C183C7}">
      <dgm:prSet phldrT="[Text]"/>
      <dgm:spPr>
        <a:solidFill>
          <a:srgbClr val="002060"/>
        </a:solidFill>
      </dgm:spPr>
      <dgm:t>
        <a:bodyPr/>
        <a:lstStyle/>
        <a:p>
          <a:r>
            <a:rPr lang="en-US" dirty="0" smtClean="0"/>
            <a:t>Capillary Plasma Discharge</a:t>
          </a:r>
          <a:endParaRPr lang="en-US" dirty="0"/>
        </a:p>
      </dgm:t>
    </dgm:pt>
    <dgm:pt modelId="{7B9C75C6-4DF7-4D75-BD00-037497DB7199}" type="parTrans" cxnId="{CAEE2118-1DA6-425A-894A-370EEEC45A79}">
      <dgm:prSet/>
      <dgm:spPr/>
      <dgm:t>
        <a:bodyPr/>
        <a:lstStyle/>
        <a:p>
          <a:endParaRPr lang="en-US"/>
        </a:p>
      </dgm:t>
    </dgm:pt>
    <dgm:pt modelId="{4971F84E-51CC-49F2-938C-634A47B66D65}" type="sibTrans" cxnId="{CAEE2118-1DA6-425A-894A-370EEEC45A79}">
      <dgm:prSet/>
      <dgm:spPr>
        <a:solidFill>
          <a:srgbClr val="002060"/>
        </a:solidFill>
      </dgm:spPr>
      <dgm:t>
        <a:bodyPr/>
        <a:lstStyle/>
        <a:p>
          <a:endParaRPr lang="en-US"/>
        </a:p>
      </dgm:t>
    </dgm:pt>
    <dgm:pt modelId="{2A5022ED-7DAF-4774-9C3F-5BFCD830A14B}">
      <dgm:prSet/>
      <dgm:spPr>
        <a:solidFill>
          <a:srgbClr val="002060"/>
        </a:solidFill>
      </dgm:spPr>
      <dgm:t>
        <a:bodyPr/>
        <a:lstStyle/>
        <a:p>
          <a:r>
            <a:rPr lang="en-US" dirty="0" smtClean="0"/>
            <a:t>Gliding Arc</a:t>
          </a:r>
          <a:endParaRPr lang="en-US" dirty="0"/>
        </a:p>
      </dgm:t>
    </dgm:pt>
    <dgm:pt modelId="{0F53B8B4-F00B-4832-A2D0-999921CE2EAE}" type="parTrans" cxnId="{1A0BB674-9CB2-44B7-A26E-FDFDE94D51D9}">
      <dgm:prSet/>
      <dgm:spPr/>
      <dgm:t>
        <a:bodyPr/>
        <a:lstStyle/>
        <a:p>
          <a:endParaRPr lang="en-US"/>
        </a:p>
      </dgm:t>
    </dgm:pt>
    <dgm:pt modelId="{AC619146-9900-4D31-BB12-E7C7D63719EC}" type="sibTrans" cxnId="{1A0BB674-9CB2-44B7-A26E-FDFDE94D51D9}">
      <dgm:prSet/>
      <dgm:spPr>
        <a:solidFill>
          <a:srgbClr val="002060"/>
        </a:solidFill>
      </dgm:spPr>
      <dgm:t>
        <a:bodyPr/>
        <a:lstStyle/>
        <a:p>
          <a:endParaRPr lang="en-US"/>
        </a:p>
      </dgm:t>
    </dgm:pt>
    <dgm:pt modelId="{EB9EB59D-AC8A-4457-B5A1-53E388748A48}">
      <dgm:prSet/>
      <dgm:spPr>
        <a:solidFill>
          <a:srgbClr val="002060"/>
        </a:solidFill>
      </dgm:spPr>
      <dgm:t>
        <a:bodyPr/>
        <a:lstStyle/>
        <a:p>
          <a:r>
            <a:rPr lang="en-US" dirty="0" smtClean="0"/>
            <a:t>Packed-bed Reactor</a:t>
          </a:r>
          <a:endParaRPr lang="en-US" dirty="0"/>
        </a:p>
      </dgm:t>
    </dgm:pt>
    <dgm:pt modelId="{3052A564-C3AA-4924-8F7A-D3DE28BA361D}" type="parTrans" cxnId="{6417E584-202F-48A5-A511-A3780199FD45}">
      <dgm:prSet/>
      <dgm:spPr/>
      <dgm:t>
        <a:bodyPr/>
        <a:lstStyle/>
        <a:p>
          <a:endParaRPr lang="en-US"/>
        </a:p>
      </dgm:t>
    </dgm:pt>
    <dgm:pt modelId="{4600548E-F611-4682-8CB1-306A30F89ED0}" type="sibTrans" cxnId="{6417E584-202F-48A5-A511-A3780199FD45}">
      <dgm:prSet/>
      <dgm:spPr>
        <a:solidFill>
          <a:srgbClr val="002060"/>
        </a:solidFill>
      </dgm:spPr>
      <dgm:t>
        <a:bodyPr/>
        <a:lstStyle/>
        <a:p>
          <a:endParaRPr lang="en-US"/>
        </a:p>
      </dgm:t>
    </dgm:pt>
    <dgm:pt modelId="{A4925023-F206-46C8-8533-AD04C48EAB38}" type="pres">
      <dgm:prSet presAssocID="{F27BE861-E73A-459C-A831-34BDAF10F72B}" presName="Name0" presStyleCnt="0">
        <dgm:presLayoutVars>
          <dgm:chMax val="1"/>
          <dgm:dir/>
          <dgm:animLvl val="ctr"/>
          <dgm:resizeHandles val="exact"/>
        </dgm:presLayoutVars>
      </dgm:prSet>
      <dgm:spPr/>
      <dgm:t>
        <a:bodyPr/>
        <a:lstStyle/>
        <a:p>
          <a:endParaRPr lang="en-US"/>
        </a:p>
      </dgm:t>
    </dgm:pt>
    <dgm:pt modelId="{C31A2610-C366-4842-9A70-A7127F9FC93B}" type="pres">
      <dgm:prSet presAssocID="{5EE120D8-D8EB-4C54-9948-7DF188472917}" presName="centerShape" presStyleLbl="node0" presStyleIdx="0" presStyleCnt="1"/>
      <dgm:spPr/>
      <dgm:t>
        <a:bodyPr/>
        <a:lstStyle/>
        <a:p>
          <a:endParaRPr lang="en-US"/>
        </a:p>
      </dgm:t>
    </dgm:pt>
    <dgm:pt modelId="{7A363109-2C9B-4FD6-BEBF-AF5A0F5E1D06}" type="pres">
      <dgm:prSet presAssocID="{753EAEAD-B941-4073-97F8-4D290AD47181}" presName="node" presStyleLbl="node1" presStyleIdx="0" presStyleCnt="6">
        <dgm:presLayoutVars>
          <dgm:bulletEnabled val="1"/>
        </dgm:presLayoutVars>
      </dgm:prSet>
      <dgm:spPr/>
      <dgm:t>
        <a:bodyPr/>
        <a:lstStyle/>
        <a:p>
          <a:endParaRPr lang="en-US"/>
        </a:p>
      </dgm:t>
    </dgm:pt>
    <dgm:pt modelId="{57A11F78-0AA1-4668-8C2A-38FA22372A34}" type="pres">
      <dgm:prSet presAssocID="{753EAEAD-B941-4073-97F8-4D290AD47181}" presName="dummy" presStyleCnt="0"/>
      <dgm:spPr/>
    </dgm:pt>
    <dgm:pt modelId="{6F7C82F0-F9BC-461F-B77A-84A97B12E07A}" type="pres">
      <dgm:prSet presAssocID="{898C542B-4D3C-48AC-B2B2-3C978FB7005B}" presName="sibTrans" presStyleLbl="sibTrans2D1" presStyleIdx="0" presStyleCnt="6"/>
      <dgm:spPr/>
      <dgm:t>
        <a:bodyPr/>
        <a:lstStyle/>
        <a:p>
          <a:endParaRPr lang="en-US"/>
        </a:p>
      </dgm:t>
    </dgm:pt>
    <dgm:pt modelId="{95A825D8-0EDE-469E-B41F-D78B7F7720DB}" type="pres">
      <dgm:prSet presAssocID="{AF37EEBB-3AAA-4F5A-8E03-8D05E16106BB}" presName="node" presStyleLbl="node1" presStyleIdx="1" presStyleCnt="6">
        <dgm:presLayoutVars>
          <dgm:bulletEnabled val="1"/>
        </dgm:presLayoutVars>
      </dgm:prSet>
      <dgm:spPr/>
      <dgm:t>
        <a:bodyPr/>
        <a:lstStyle/>
        <a:p>
          <a:endParaRPr lang="en-US"/>
        </a:p>
      </dgm:t>
    </dgm:pt>
    <dgm:pt modelId="{D2D622B1-FB67-4201-A83D-A56D129A53D4}" type="pres">
      <dgm:prSet presAssocID="{AF37EEBB-3AAA-4F5A-8E03-8D05E16106BB}" presName="dummy" presStyleCnt="0"/>
      <dgm:spPr/>
    </dgm:pt>
    <dgm:pt modelId="{968CDAE7-BD62-4C25-982B-332BA9B7567B}" type="pres">
      <dgm:prSet presAssocID="{E659668B-E27A-4280-8B0D-3B119B5FA604}" presName="sibTrans" presStyleLbl="sibTrans2D1" presStyleIdx="1" presStyleCnt="6"/>
      <dgm:spPr/>
      <dgm:t>
        <a:bodyPr/>
        <a:lstStyle/>
        <a:p>
          <a:endParaRPr lang="en-US"/>
        </a:p>
      </dgm:t>
    </dgm:pt>
    <dgm:pt modelId="{96559532-434B-4B4B-8C38-5D2AF5CC91BB}" type="pres">
      <dgm:prSet presAssocID="{67601F97-74BA-467A-8BA0-838B04C5CC5A}" presName="node" presStyleLbl="node1" presStyleIdx="2" presStyleCnt="6">
        <dgm:presLayoutVars>
          <dgm:bulletEnabled val="1"/>
        </dgm:presLayoutVars>
      </dgm:prSet>
      <dgm:spPr/>
      <dgm:t>
        <a:bodyPr/>
        <a:lstStyle/>
        <a:p>
          <a:endParaRPr lang="en-US"/>
        </a:p>
      </dgm:t>
    </dgm:pt>
    <dgm:pt modelId="{A52DF3B0-9E46-46ED-BB86-9DA9F0D31183}" type="pres">
      <dgm:prSet presAssocID="{67601F97-74BA-467A-8BA0-838B04C5CC5A}" presName="dummy" presStyleCnt="0"/>
      <dgm:spPr/>
    </dgm:pt>
    <dgm:pt modelId="{9DD02D2B-30D8-4533-924F-216AC0FF96F5}" type="pres">
      <dgm:prSet presAssocID="{5F4FD45D-BDB4-48AF-958B-85C0EFF909E3}" presName="sibTrans" presStyleLbl="sibTrans2D1" presStyleIdx="2" presStyleCnt="6"/>
      <dgm:spPr/>
      <dgm:t>
        <a:bodyPr/>
        <a:lstStyle/>
        <a:p>
          <a:endParaRPr lang="en-US"/>
        </a:p>
      </dgm:t>
    </dgm:pt>
    <dgm:pt modelId="{5B0005C3-8DB9-43EE-BBFD-517F5DE22E1D}" type="pres">
      <dgm:prSet presAssocID="{612B789F-548F-4560-AB79-6C6047C183C7}" presName="node" presStyleLbl="node1" presStyleIdx="3" presStyleCnt="6">
        <dgm:presLayoutVars>
          <dgm:bulletEnabled val="1"/>
        </dgm:presLayoutVars>
      </dgm:prSet>
      <dgm:spPr/>
      <dgm:t>
        <a:bodyPr/>
        <a:lstStyle/>
        <a:p>
          <a:endParaRPr lang="en-US"/>
        </a:p>
      </dgm:t>
    </dgm:pt>
    <dgm:pt modelId="{08C7C6B7-BDB5-41DB-AD40-AA39A3459497}" type="pres">
      <dgm:prSet presAssocID="{612B789F-548F-4560-AB79-6C6047C183C7}" presName="dummy" presStyleCnt="0"/>
      <dgm:spPr/>
    </dgm:pt>
    <dgm:pt modelId="{58617D46-9EA0-4003-88AC-1F95C55179CD}" type="pres">
      <dgm:prSet presAssocID="{4971F84E-51CC-49F2-938C-634A47B66D65}" presName="sibTrans" presStyleLbl="sibTrans2D1" presStyleIdx="3" presStyleCnt="6"/>
      <dgm:spPr/>
      <dgm:t>
        <a:bodyPr/>
        <a:lstStyle/>
        <a:p>
          <a:endParaRPr lang="en-US"/>
        </a:p>
      </dgm:t>
    </dgm:pt>
    <dgm:pt modelId="{99BCD41D-177F-4138-93A4-82EF3D710538}" type="pres">
      <dgm:prSet presAssocID="{2A5022ED-7DAF-4774-9C3F-5BFCD830A14B}" presName="node" presStyleLbl="node1" presStyleIdx="4" presStyleCnt="6">
        <dgm:presLayoutVars>
          <dgm:bulletEnabled val="1"/>
        </dgm:presLayoutVars>
      </dgm:prSet>
      <dgm:spPr/>
      <dgm:t>
        <a:bodyPr/>
        <a:lstStyle/>
        <a:p>
          <a:endParaRPr lang="en-US"/>
        </a:p>
      </dgm:t>
    </dgm:pt>
    <dgm:pt modelId="{BAFD508E-7490-41EF-8241-B52900DDAFE5}" type="pres">
      <dgm:prSet presAssocID="{2A5022ED-7DAF-4774-9C3F-5BFCD830A14B}" presName="dummy" presStyleCnt="0"/>
      <dgm:spPr/>
    </dgm:pt>
    <dgm:pt modelId="{6D81E686-4CDD-4768-A3F1-AB9B42DA1109}" type="pres">
      <dgm:prSet presAssocID="{AC619146-9900-4D31-BB12-E7C7D63719EC}" presName="sibTrans" presStyleLbl="sibTrans2D1" presStyleIdx="4" presStyleCnt="6"/>
      <dgm:spPr/>
      <dgm:t>
        <a:bodyPr/>
        <a:lstStyle/>
        <a:p>
          <a:endParaRPr lang="en-US"/>
        </a:p>
      </dgm:t>
    </dgm:pt>
    <dgm:pt modelId="{F2A5A175-C597-453E-857A-B55885958703}" type="pres">
      <dgm:prSet presAssocID="{EB9EB59D-AC8A-4457-B5A1-53E388748A48}" presName="node" presStyleLbl="node1" presStyleIdx="5" presStyleCnt="6">
        <dgm:presLayoutVars>
          <dgm:bulletEnabled val="1"/>
        </dgm:presLayoutVars>
      </dgm:prSet>
      <dgm:spPr/>
      <dgm:t>
        <a:bodyPr/>
        <a:lstStyle/>
        <a:p>
          <a:endParaRPr lang="en-US"/>
        </a:p>
      </dgm:t>
    </dgm:pt>
    <dgm:pt modelId="{576D4D14-EE01-4989-8099-CA2F6596BB97}" type="pres">
      <dgm:prSet presAssocID="{EB9EB59D-AC8A-4457-B5A1-53E388748A48}" presName="dummy" presStyleCnt="0"/>
      <dgm:spPr/>
    </dgm:pt>
    <dgm:pt modelId="{CE6214BB-F213-47B4-89C5-A8D0D4E916E4}" type="pres">
      <dgm:prSet presAssocID="{4600548E-F611-4682-8CB1-306A30F89ED0}" presName="sibTrans" presStyleLbl="sibTrans2D1" presStyleIdx="5" presStyleCnt="6"/>
      <dgm:spPr/>
      <dgm:t>
        <a:bodyPr/>
        <a:lstStyle/>
        <a:p>
          <a:endParaRPr lang="en-US"/>
        </a:p>
      </dgm:t>
    </dgm:pt>
  </dgm:ptLst>
  <dgm:cxnLst>
    <dgm:cxn modelId="{0FC36DA3-830E-497D-9CC9-D9A8F8F59351}" type="presOf" srcId="{753EAEAD-B941-4073-97F8-4D290AD47181}" destId="{7A363109-2C9B-4FD6-BEBF-AF5A0F5E1D06}" srcOrd="0" destOrd="0" presId="urn:microsoft.com/office/officeart/2005/8/layout/radial6"/>
    <dgm:cxn modelId="{656384CE-E5C0-4685-9502-CD733D07558D}" type="presOf" srcId="{4600548E-F611-4682-8CB1-306A30F89ED0}" destId="{CE6214BB-F213-47B4-89C5-A8D0D4E916E4}" srcOrd="0" destOrd="0" presId="urn:microsoft.com/office/officeart/2005/8/layout/radial6"/>
    <dgm:cxn modelId="{37FE7302-68D1-45B4-B1CB-0FDB6D3FC519}" srcId="{5EE120D8-D8EB-4C54-9948-7DF188472917}" destId="{AF37EEBB-3AAA-4F5A-8E03-8D05E16106BB}" srcOrd="1" destOrd="0" parTransId="{D5C56F29-28FF-4566-A2AE-ACDED7F89899}" sibTransId="{E659668B-E27A-4280-8B0D-3B119B5FA604}"/>
    <dgm:cxn modelId="{109F6252-D420-45F2-A25C-C9DE6347AD74}" srcId="{5EE120D8-D8EB-4C54-9948-7DF188472917}" destId="{753EAEAD-B941-4073-97F8-4D290AD47181}" srcOrd="0" destOrd="0" parTransId="{B943D191-9C9A-4EC1-9395-29A8693F7985}" sibTransId="{898C542B-4D3C-48AC-B2B2-3C978FB7005B}"/>
    <dgm:cxn modelId="{1CB58A2C-2BC1-431C-A9BC-8DC735E8470C}" type="presOf" srcId="{4971F84E-51CC-49F2-938C-634A47B66D65}" destId="{58617D46-9EA0-4003-88AC-1F95C55179CD}" srcOrd="0" destOrd="0" presId="urn:microsoft.com/office/officeart/2005/8/layout/radial6"/>
    <dgm:cxn modelId="{B8CBDACE-7B3E-4EE1-B013-6386F367F3CB}" type="presOf" srcId="{2A5022ED-7DAF-4774-9C3F-5BFCD830A14B}" destId="{99BCD41D-177F-4138-93A4-82EF3D710538}" srcOrd="0" destOrd="0" presId="urn:microsoft.com/office/officeart/2005/8/layout/radial6"/>
    <dgm:cxn modelId="{1A0BB674-9CB2-44B7-A26E-FDFDE94D51D9}" srcId="{5EE120D8-D8EB-4C54-9948-7DF188472917}" destId="{2A5022ED-7DAF-4774-9C3F-5BFCD830A14B}" srcOrd="4" destOrd="0" parTransId="{0F53B8B4-F00B-4832-A2D0-999921CE2EAE}" sibTransId="{AC619146-9900-4D31-BB12-E7C7D63719EC}"/>
    <dgm:cxn modelId="{525831A4-3A9F-47CD-A4B6-8F4EC0BB4E66}" type="presOf" srcId="{5EE120D8-D8EB-4C54-9948-7DF188472917}" destId="{C31A2610-C366-4842-9A70-A7127F9FC93B}" srcOrd="0" destOrd="0" presId="urn:microsoft.com/office/officeart/2005/8/layout/radial6"/>
    <dgm:cxn modelId="{C69C35E5-7E7A-40DD-804B-47B630EAD062}" type="presOf" srcId="{67601F97-74BA-467A-8BA0-838B04C5CC5A}" destId="{96559532-434B-4B4B-8C38-5D2AF5CC91BB}" srcOrd="0" destOrd="0" presId="urn:microsoft.com/office/officeart/2005/8/layout/radial6"/>
    <dgm:cxn modelId="{C8FE58B5-0FCC-43BB-AF6E-1D197069B6CA}" type="presOf" srcId="{EB9EB59D-AC8A-4457-B5A1-53E388748A48}" destId="{F2A5A175-C597-453E-857A-B55885958703}" srcOrd="0" destOrd="0" presId="urn:microsoft.com/office/officeart/2005/8/layout/radial6"/>
    <dgm:cxn modelId="{51985493-186B-4BF5-BB75-3E5C621287EC}" type="presOf" srcId="{AF37EEBB-3AAA-4F5A-8E03-8D05E16106BB}" destId="{95A825D8-0EDE-469E-B41F-D78B7F7720DB}" srcOrd="0" destOrd="0" presId="urn:microsoft.com/office/officeart/2005/8/layout/radial6"/>
    <dgm:cxn modelId="{CAEE2118-1DA6-425A-894A-370EEEC45A79}" srcId="{5EE120D8-D8EB-4C54-9948-7DF188472917}" destId="{612B789F-548F-4560-AB79-6C6047C183C7}" srcOrd="3" destOrd="0" parTransId="{7B9C75C6-4DF7-4D75-BD00-037497DB7199}" sibTransId="{4971F84E-51CC-49F2-938C-634A47B66D65}"/>
    <dgm:cxn modelId="{E80E3D3C-9855-4AEF-A938-3DF88BF59704}" type="presOf" srcId="{F27BE861-E73A-459C-A831-34BDAF10F72B}" destId="{A4925023-F206-46C8-8533-AD04C48EAB38}" srcOrd="0" destOrd="0" presId="urn:microsoft.com/office/officeart/2005/8/layout/radial6"/>
    <dgm:cxn modelId="{205A5664-E28A-454B-988B-6970952C4F85}" srcId="{F27BE861-E73A-459C-A831-34BDAF10F72B}" destId="{5EE120D8-D8EB-4C54-9948-7DF188472917}" srcOrd="0" destOrd="0" parTransId="{868069BE-43FF-411C-B8E5-A1A293452DBB}" sibTransId="{E72BCDAE-D9E2-4897-B6AE-391AC2CAA4DF}"/>
    <dgm:cxn modelId="{96E80436-160E-446F-8923-96541146ABFB}" type="presOf" srcId="{E659668B-E27A-4280-8B0D-3B119B5FA604}" destId="{968CDAE7-BD62-4C25-982B-332BA9B7567B}" srcOrd="0" destOrd="0" presId="urn:microsoft.com/office/officeart/2005/8/layout/radial6"/>
    <dgm:cxn modelId="{15CEBF10-01BA-4E8B-825A-DCED100FF50A}" type="presOf" srcId="{898C542B-4D3C-48AC-B2B2-3C978FB7005B}" destId="{6F7C82F0-F9BC-461F-B77A-84A97B12E07A}" srcOrd="0" destOrd="0" presId="urn:microsoft.com/office/officeart/2005/8/layout/radial6"/>
    <dgm:cxn modelId="{C2DFC1DC-F78D-41AC-8EE6-323AE956B2B8}" type="presOf" srcId="{5F4FD45D-BDB4-48AF-958B-85C0EFF909E3}" destId="{9DD02D2B-30D8-4533-924F-216AC0FF96F5}" srcOrd="0" destOrd="0" presId="urn:microsoft.com/office/officeart/2005/8/layout/radial6"/>
    <dgm:cxn modelId="{89CD0CA4-D013-474A-B324-ECE8981BB721}" type="presOf" srcId="{612B789F-548F-4560-AB79-6C6047C183C7}" destId="{5B0005C3-8DB9-43EE-BBFD-517F5DE22E1D}" srcOrd="0" destOrd="0" presId="urn:microsoft.com/office/officeart/2005/8/layout/radial6"/>
    <dgm:cxn modelId="{882AC136-CE45-402B-9844-BF4C6B53575D}" srcId="{5EE120D8-D8EB-4C54-9948-7DF188472917}" destId="{67601F97-74BA-467A-8BA0-838B04C5CC5A}" srcOrd="2" destOrd="0" parTransId="{FDD5204B-3DC7-4141-AA14-18DBF14E1FCE}" sibTransId="{5F4FD45D-BDB4-48AF-958B-85C0EFF909E3}"/>
    <dgm:cxn modelId="{DC594F8C-280D-428E-B1B7-4E7FBF26C0E7}" type="presOf" srcId="{AC619146-9900-4D31-BB12-E7C7D63719EC}" destId="{6D81E686-4CDD-4768-A3F1-AB9B42DA1109}" srcOrd="0" destOrd="0" presId="urn:microsoft.com/office/officeart/2005/8/layout/radial6"/>
    <dgm:cxn modelId="{6417E584-202F-48A5-A511-A3780199FD45}" srcId="{5EE120D8-D8EB-4C54-9948-7DF188472917}" destId="{EB9EB59D-AC8A-4457-B5A1-53E388748A48}" srcOrd="5" destOrd="0" parTransId="{3052A564-C3AA-4924-8F7A-D3DE28BA361D}" sibTransId="{4600548E-F611-4682-8CB1-306A30F89ED0}"/>
    <dgm:cxn modelId="{78BBBA7A-6B07-4843-A543-13A053757903}" type="presParOf" srcId="{A4925023-F206-46C8-8533-AD04C48EAB38}" destId="{C31A2610-C366-4842-9A70-A7127F9FC93B}" srcOrd="0" destOrd="0" presId="urn:microsoft.com/office/officeart/2005/8/layout/radial6"/>
    <dgm:cxn modelId="{16782274-C540-465E-81A0-9F509BB0A024}" type="presParOf" srcId="{A4925023-F206-46C8-8533-AD04C48EAB38}" destId="{7A363109-2C9B-4FD6-BEBF-AF5A0F5E1D06}" srcOrd="1" destOrd="0" presId="urn:microsoft.com/office/officeart/2005/8/layout/radial6"/>
    <dgm:cxn modelId="{7E41FCC3-1206-43BD-BE69-91B6852BC33B}" type="presParOf" srcId="{A4925023-F206-46C8-8533-AD04C48EAB38}" destId="{57A11F78-0AA1-4668-8C2A-38FA22372A34}" srcOrd="2" destOrd="0" presId="urn:microsoft.com/office/officeart/2005/8/layout/radial6"/>
    <dgm:cxn modelId="{C4A2F025-522C-4780-B1C2-BAF21C63DE0B}" type="presParOf" srcId="{A4925023-F206-46C8-8533-AD04C48EAB38}" destId="{6F7C82F0-F9BC-461F-B77A-84A97B12E07A}" srcOrd="3" destOrd="0" presId="urn:microsoft.com/office/officeart/2005/8/layout/radial6"/>
    <dgm:cxn modelId="{529CBB48-DC6E-4403-A0F7-E622CBD083CE}" type="presParOf" srcId="{A4925023-F206-46C8-8533-AD04C48EAB38}" destId="{95A825D8-0EDE-469E-B41F-D78B7F7720DB}" srcOrd="4" destOrd="0" presId="urn:microsoft.com/office/officeart/2005/8/layout/radial6"/>
    <dgm:cxn modelId="{0472C645-79D0-4A0E-9908-AC15B84F30F2}" type="presParOf" srcId="{A4925023-F206-46C8-8533-AD04C48EAB38}" destId="{D2D622B1-FB67-4201-A83D-A56D129A53D4}" srcOrd="5" destOrd="0" presId="urn:microsoft.com/office/officeart/2005/8/layout/radial6"/>
    <dgm:cxn modelId="{3DE8BCDA-98A3-400B-98EF-CEF6CAE88E90}" type="presParOf" srcId="{A4925023-F206-46C8-8533-AD04C48EAB38}" destId="{968CDAE7-BD62-4C25-982B-332BA9B7567B}" srcOrd="6" destOrd="0" presId="urn:microsoft.com/office/officeart/2005/8/layout/radial6"/>
    <dgm:cxn modelId="{242A5F32-BA9F-4751-991A-08A432E8F495}" type="presParOf" srcId="{A4925023-F206-46C8-8533-AD04C48EAB38}" destId="{96559532-434B-4B4B-8C38-5D2AF5CC91BB}" srcOrd="7" destOrd="0" presId="urn:microsoft.com/office/officeart/2005/8/layout/radial6"/>
    <dgm:cxn modelId="{E388D746-8E8F-48EF-9D8A-5B221F59AD46}" type="presParOf" srcId="{A4925023-F206-46C8-8533-AD04C48EAB38}" destId="{A52DF3B0-9E46-46ED-BB86-9DA9F0D31183}" srcOrd="8" destOrd="0" presId="urn:microsoft.com/office/officeart/2005/8/layout/radial6"/>
    <dgm:cxn modelId="{0A5854F5-944A-447A-AE9F-C182C5C53B05}" type="presParOf" srcId="{A4925023-F206-46C8-8533-AD04C48EAB38}" destId="{9DD02D2B-30D8-4533-924F-216AC0FF96F5}" srcOrd="9" destOrd="0" presId="urn:microsoft.com/office/officeart/2005/8/layout/radial6"/>
    <dgm:cxn modelId="{2D29481D-A904-4876-82A6-F0844AF9A667}" type="presParOf" srcId="{A4925023-F206-46C8-8533-AD04C48EAB38}" destId="{5B0005C3-8DB9-43EE-BBFD-517F5DE22E1D}" srcOrd="10" destOrd="0" presId="urn:microsoft.com/office/officeart/2005/8/layout/radial6"/>
    <dgm:cxn modelId="{46BC0C95-02BD-435F-921B-F5B324E29BC5}" type="presParOf" srcId="{A4925023-F206-46C8-8533-AD04C48EAB38}" destId="{08C7C6B7-BDB5-41DB-AD40-AA39A3459497}" srcOrd="11" destOrd="0" presId="urn:microsoft.com/office/officeart/2005/8/layout/radial6"/>
    <dgm:cxn modelId="{69687994-817E-4138-9DBF-03E9362A88A5}" type="presParOf" srcId="{A4925023-F206-46C8-8533-AD04C48EAB38}" destId="{58617D46-9EA0-4003-88AC-1F95C55179CD}" srcOrd="12" destOrd="0" presId="urn:microsoft.com/office/officeart/2005/8/layout/radial6"/>
    <dgm:cxn modelId="{BFDFCF92-56CD-4028-877C-8AD05432125C}" type="presParOf" srcId="{A4925023-F206-46C8-8533-AD04C48EAB38}" destId="{99BCD41D-177F-4138-93A4-82EF3D710538}" srcOrd="13" destOrd="0" presId="urn:microsoft.com/office/officeart/2005/8/layout/radial6"/>
    <dgm:cxn modelId="{2296974B-8F7B-474E-86F4-434C2AFEA502}" type="presParOf" srcId="{A4925023-F206-46C8-8533-AD04C48EAB38}" destId="{BAFD508E-7490-41EF-8241-B52900DDAFE5}" srcOrd="14" destOrd="0" presId="urn:microsoft.com/office/officeart/2005/8/layout/radial6"/>
    <dgm:cxn modelId="{DC0356DD-69DE-447E-A570-B82279F9303A}" type="presParOf" srcId="{A4925023-F206-46C8-8533-AD04C48EAB38}" destId="{6D81E686-4CDD-4768-A3F1-AB9B42DA1109}" srcOrd="15" destOrd="0" presId="urn:microsoft.com/office/officeart/2005/8/layout/radial6"/>
    <dgm:cxn modelId="{CE437D86-C367-42A4-A193-1970E3CE7938}" type="presParOf" srcId="{A4925023-F206-46C8-8533-AD04C48EAB38}" destId="{F2A5A175-C597-453E-857A-B55885958703}" srcOrd="16" destOrd="0" presId="urn:microsoft.com/office/officeart/2005/8/layout/radial6"/>
    <dgm:cxn modelId="{EAEE10D7-A36A-4CE4-971A-18FE67F77E2B}" type="presParOf" srcId="{A4925023-F206-46C8-8533-AD04C48EAB38}" destId="{576D4D14-EE01-4989-8099-CA2F6596BB97}" srcOrd="17" destOrd="0" presId="urn:microsoft.com/office/officeart/2005/8/layout/radial6"/>
    <dgm:cxn modelId="{41A8749D-F9E3-4B40-88CE-30750151B1D5}" type="presParOf" srcId="{A4925023-F206-46C8-8533-AD04C48EAB38}" destId="{CE6214BB-F213-47B4-89C5-A8D0D4E916E4}"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37113-D81A-42B2-B8D6-E44BF01B70BC}"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2E25E5DD-20CA-4C4C-AEA4-149993708061}" type="asst">
      <dgm:prSet phldrT="[Text]"/>
      <dgm:spPr/>
      <dgm:t>
        <a:bodyPr/>
        <a:lstStyle/>
        <a:p>
          <a:pPr algn="ctr"/>
          <a:r>
            <a:rPr lang="en-US" dirty="0" smtClean="0"/>
            <a:t>Catalyst</a:t>
          </a:r>
          <a:endParaRPr lang="en-US" dirty="0"/>
        </a:p>
      </dgm:t>
    </dgm:pt>
    <dgm:pt modelId="{7D04C6F2-F8ED-435B-8DEF-B2293EE0086F}" type="parTrans" cxnId="{BC90FB05-1D52-4125-9466-4E0C9C8BCC14}">
      <dgm:prSet/>
      <dgm:spPr/>
      <dgm:t>
        <a:bodyPr/>
        <a:lstStyle/>
        <a:p>
          <a:pPr algn="ctr"/>
          <a:endParaRPr lang="en-US"/>
        </a:p>
      </dgm:t>
    </dgm:pt>
    <dgm:pt modelId="{62D8C05B-0BCE-425F-9AFB-EC8FC25978E7}" type="sibTrans" cxnId="{BC90FB05-1D52-4125-9466-4E0C9C8BCC14}">
      <dgm:prSet/>
      <dgm:spPr/>
      <dgm:t>
        <a:bodyPr/>
        <a:lstStyle/>
        <a:p>
          <a:pPr algn="ctr"/>
          <a:endParaRPr lang="en-US"/>
        </a:p>
      </dgm:t>
    </dgm:pt>
    <dgm:pt modelId="{69AA5582-41B9-4840-B29C-34C9DAC348C9}">
      <dgm:prSet phldrT="[Text]"/>
      <dgm:spPr/>
      <dgm:t>
        <a:bodyPr/>
        <a:lstStyle/>
        <a:p>
          <a:pPr algn="ctr"/>
          <a:r>
            <a:rPr lang="en-US" dirty="0" smtClean="0"/>
            <a:t>Two-Stage</a:t>
          </a:r>
        </a:p>
        <a:p>
          <a:pPr algn="ctr"/>
          <a:r>
            <a:rPr lang="en-US" dirty="0" smtClean="0"/>
            <a:t>(TPC)</a:t>
          </a:r>
          <a:endParaRPr lang="en-US" dirty="0"/>
        </a:p>
      </dgm:t>
    </dgm:pt>
    <dgm:pt modelId="{6D7B4698-A97B-40AE-A05E-86E3719F84F3}" type="parTrans" cxnId="{F26E9009-E44A-4E9E-B6C1-B4D99839062C}">
      <dgm:prSet/>
      <dgm:spPr/>
      <dgm:t>
        <a:bodyPr/>
        <a:lstStyle/>
        <a:p>
          <a:pPr algn="ctr"/>
          <a:endParaRPr lang="en-US"/>
        </a:p>
      </dgm:t>
    </dgm:pt>
    <dgm:pt modelId="{0FE59C6E-D396-4833-91F3-ADABB5369C9D}" type="sibTrans" cxnId="{F26E9009-E44A-4E9E-B6C1-B4D99839062C}">
      <dgm:prSet/>
      <dgm:spPr/>
      <dgm:t>
        <a:bodyPr/>
        <a:lstStyle/>
        <a:p>
          <a:pPr algn="ctr"/>
          <a:endParaRPr lang="en-US"/>
        </a:p>
      </dgm:t>
    </dgm:pt>
    <dgm:pt modelId="{0EC989B6-8223-401B-8905-27E8A6775439}">
      <dgm:prSet phldrT="[Text]"/>
      <dgm:spPr/>
      <dgm:t>
        <a:bodyPr/>
        <a:lstStyle/>
        <a:p>
          <a:pPr algn="ctr"/>
          <a:r>
            <a:rPr lang="en-US" dirty="0" smtClean="0"/>
            <a:t>Multi-Stage</a:t>
          </a:r>
        </a:p>
        <a:p>
          <a:pPr algn="ctr"/>
          <a:r>
            <a:rPr lang="en-US" dirty="0" smtClean="0"/>
            <a:t>(MPC)</a:t>
          </a:r>
          <a:endParaRPr lang="en-US" dirty="0"/>
        </a:p>
      </dgm:t>
    </dgm:pt>
    <dgm:pt modelId="{C5219205-A0F8-4F47-93B8-C0594D056420}" type="parTrans" cxnId="{567106DF-72CE-4C79-A8A6-18BE87D80596}">
      <dgm:prSet/>
      <dgm:spPr/>
      <dgm:t>
        <a:bodyPr/>
        <a:lstStyle/>
        <a:p>
          <a:pPr algn="ctr"/>
          <a:endParaRPr lang="en-US"/>
        </a:p>
      </dgm:t>
    </dgm:pt>
    <dgm:pt modelId="{3B832B15-0969-4D0E-81DE-D2F33770DE5F}" type="sibTrans" cxnId="{567106DF-72CE-4C79-A8A6-18BE87D80596}">
      <dgm:prSet/>
      <dgm:spPr/>
      <dgm:t>
        <a:bodyPr/>
        <a:lstStyle/>
        <a:p>
          <a:pPr algn="ctr"/>
          <a:endParaRPr lang="en-US"/>
        </a:p>
      </dgm:t>
    </dgm:pt>
    <dgm:pt modelId="{23275C9D-1668-4CA6-845B-C0E803651EDA}">
      <dgm:prSet phldrT="[Text]"/>
      <dgm:spPr/>
      <dgm:t>
        <a:bodyPr/>
        <a:lstStyle/>
        <a:p>
          <a:pPr algn="ctr"/>
          <a:r>
            <a:rPr lang="en-US" dirty="0" smtClean="0"/>
            <a:t>Single-Stage</a:t>
          </a:r>
        </a:p>
        <a:p>
          <a:pPr algn="ctr"/>
          <a:r>
            <a:rPr lang="en-US" dirty="0" smtClean="0"/>
            <a:t>(SPC)</a:t>
          </a:r>
          <a:endParaRPr lang="en-US" dirty="0"/>
        </a:p>
      </dgm:t>
    </dgm:pt>
    <dgm:pt modelId="{7ACDC164-963A-41E8-B227-E3F12C8D37A0}" type="sibTrans" cxnId="{EAE9822A-9E1B-4121-9800-17E7726A97A5}">
      <dgm:prSet/>
      <dgm:spPr/>
      <dgm:t>
        <a:bodyPr/>
        <a:lstStyle/>
        <a:p>
          <a:pPr algn="ctr"/>
          <a:endParaRPr lang="en-US"/>
        </a:p>
      </dgm:t>
    </dgm:pt>
    <dgm:pt modelId="{F7847733-8A63-4615-85D3-951AF7288666}" type="parTrans" cxnId="{EAE9822A-9E1B-4121-9800-17E7726A97A5}">
      <dgm:prSet/>
      <dgm:spPr/>
      <dgm:t>
        <a:bodyPr/>
        <a:lstStyle/>
        <a:p>
          <a:pPr algn="ctr"/>
          <a:endParaRPr lang="en-US"/>
        </a:p>
      </dgm:t>
    </dgm:pt>
    <dgm:pt modelId="{80BA2F6B-7BA3-42E4-BCB7-632AC1733BFF}">
      <dgm:prSet phldrT="[Text]"/>
      <dgm:spPr/>
      <dgm:t>
        <a:bodyPr/>
        <a:lstStyle/>
        <a:p>
          <a:pPr algn="ctr"/>
          <a:r>
            <a:rPr lang="en-US" dirty="0" smtClean="0"/>
            <a:t>PACKED BED Plasma SYSTEMS</a:t>
          </a:r>
          <a:endParaRPr lang="en-US" dirty="0"/>
        </a:p>
      </dgm:t>
    </dgm:pt>
    <dgm:pt modelId="{139E4D9E-BC8E-451A-A316-F6A3B8959682}" type="sibTrans" cxnId="{56E090CC-FD8A-4A64-A08C-31246E393702}">
      <dgm:prSet/>
      <dgm:spPr/>
      <dgm:t>
        <a:bodyPr/>
        <a:lstStyle/>
        <a:p>
          <a:pPr algn="ctr"/>
          <a:endParaRPr lang="en-US"/>
        </a:p>
      </dgm:t>
    </dgm:pt>
    <dgm:pt modelId="{C53CA63A-511C-45D9-956F-30CC2DD6666B}" type="parTrans" cxnId="{56E090CC-FD8A-4A64-A08C-31246E393702}">
      <dgm:prSet/>
      <dgm:spPr/>
      <dgm:t>
        <a:bodyPr/>
        <a:lstStyle/>
        <a:p>
          <a:pPr algn="ctr"/>
          <a:endParaRPr lang="en-US"/>
        </a:p>
      </dgm:t>
    </dgm:pt>
    <dgm:pt modelId="{88B43A9A-CC94-4C06-9F8F-195E0D2CCFEB}" type="pres">
      <dgm:prSet presAssocID="{E6537113-D81A-42B2-B8D6-E44BF01B70BC}" presName="Name0" presStyleCnt="0">
        <dgm:presLayoutVars>
          <dgm:orgChart val="1"/>
          <dgm:chPref val="1"/>
          <dgm:dir/>
          <dgm:animOne val="branch"/>
          <dgm:animLvl val="lvl"/>
          <dgm:resizeHandles/>
        </dgm:presLayoutVars>
      </dgm:prSet>
      <dgm:spPr/>
      <dgm:t>
        <a:bodyPr/>
        <a:lstStyle/>
        <a:p>
          <a:endParaRPr lang="en-US"/>
        </a:p>
      </dgm:t>
    </dgm:pt>
    <dgm:pt modelId="{21227BDA-6243-48C4-8D0C-CE27C2FC4313}" type="pres">
      <dgm:prSet presAssocID="{80BA2F6B-7BA3-42E4-BCB7-632AC1733BFF}" presName="hierRoot1" presStyleCnt="0">
        <dgm:presLayoutVars>
          <dgm:hierBranch val="init"/>
        </dgm:presLayoutVars>
      </dgm:prSet>
      <dgm:spPr/>
    </dgm:pt>
    <dgm:pt modelId="{699672B4-FE47-46D8-BD53-D8F956928F64}" type="pres">
      <dgm:prSet presAssocID="{80BA2F6B-7BA3-42E4-BCB7-632AC1733BFF}" presName="rootComposite1" presStyleCnt="0"/>
      <dgm:spPr/>
    </dgm:pt>
    <dgm:pt modelId="{6B055E1A-4A9B-4058-8234-9CD68608106A}" type="pres">
      <dgm:prSet presAssocID="{80BA2F6B-7BA3-42E4-BCB7-632AC1733BFF}" presName="rootText1" presStyleLbl="alignAcc1" presStyleIdx="0" presStyleCnt="0">
        <dgm:presLayoutVars>
          <dgm:chPref val="3"/>
        </dgm:presLayoutVars>
      </dgm:prSet>
      <dgm:spPr/>
      <dgm:t>
        <a:bodyPr/>
        <a:lstStyle/>
        <a:p>
          <a:endParaRPr lang="en-US"/>
        </a:p>
      </dgm:t>
    </dgm:pt>
    <dgm:pt modelId="{DED25DAF-6CA8-4CDF-9567-536659460FAF}" type="pres">
      <dgm:prSet presAssocID="{80BA2F6B-7BA3-42E4-BCB7-632AC1733BFF}" presName="topArc1" presStyleLbl="parChTrans1D1" presStyleIdx="0" presStyleCnt="10"/>
      <dgm:spPr/>
    </dgm:pt>
    <dgm:pt modelId="{E0EC2607-183E-4569-9EF0-CED873E321E3}" type="pres">
      <dgm:prSet presAssocID="{80BA2F6B-7BA3-42E4-BCB7-632AC1733BFF}" presName="bottomArc1" presStyleLbl="parChTrans1D1" presStyleIdx="1" presStyleCnt="10"/>
      <dgm:spPr/>
    </dgm:pt>
    <dgm:pt modelId="{076A3162-A935-4AA0-B11F-DAFBF4DF1EFC}" type="pres">
      <dgm:prSet presAssocID="{80BA2F6B-7BA3-42E4-BCB7-632AC1733BFF}" presName="topConnNode1" presStyleLbl="node1" presStyleIdx="0" presStyleCnt="0"/>
      <dgm:spPr/>
      <dgm:t>
        <a:bodyPr/>
        <a:lstStyle/>
        <a:p>
          <a:endParaRPr lang="en-US"/>
        </a:p>
      </dgm:t>
    </dgm:pt>
    <dgm:pt modelId="{6C6A4FDB-BC66-4C4E-89C1-52DBD6CA3099}" type="pres">
      <dgm:prSet presAssocID="{80BA2F6B-7BA3-42E4-BCB7-632AC1733BFF}" presName="hierChild2" presStyleCnt="0"/>
      <dgm:spPr/>
    </dgm:pt>
    <dgm:pt modelId="{A7E5AD7F-A03A-4FE4-923E-2A08DF29DF89}" type="pres">
      <dgm:prSet presAssocID="{F7847733-8A63-4615-85D3-951AF7288666}" presName="Name28" presStyleLbl="parChTrans1D2" presStyleIdx="0" presStyleCnt="4"/>
      <dgm:spPr/>
      <dgm:t>
        <a:bodyPr/>
        <a:lstStyle/>
        <a:p>
          <a:endParaRPr lang="en-US"/>
        </a:p>
      </dgm:t>
    </dgm:pt>
    <dgm:pt modelId="{8BCC8765-BD04-464F-A564-789CA23349A6}" type="pres">
      <dgm:prSet presAssocID="{23275C9D-1668-4CA6-845B-C0E803651EDA}" presName="hierRoot2" presStyleCnt="0">
        <dgm:presLayoutVars>
          <dgm:hierBranch val="init"/>
        </dgm:presLayoutVars>
      </dgm:prSet>
      <dgm:spPr/>
    </dgm:pt>
    <dgm:pt modelId="{3A3300BE-EBB7-41DE-A45B-0D7188D0CA41}" type="pres">
      <dgm:prSet presAssocID="{23275C9D-1668-4CA6-845B-C0E803651EDA}" presName="rootComposite2" presStyleCnt="0"/>
      <dgm:spPr/>
    </dgm:pt>
    <dgm:pt modelId="{8726E2DE-3FFB-4C6D-A552-53C098653D71}" type="pres">
      <dgm:prSet presAssocID="{23275C9D-1668-4CA6-845B-C0E803651EDA}" presName="rootText2" presStyleLbl="alignAcc1" presStyleIdx="0" presStyleCnt="0">
        <dgm:presLayoutVars>
          <dgm:chPref val="3"/>
        </dgm:presLayoutVars>
      </dgm:prSet>
      <dgm:spPr/>
      <dgm:t>
        <a:bodyPr/>
        <a:lstStyle/>
        <a:p>
          <a:endParaRPr lang="en-US"/>
        </a:p>
      </dgm:t>
    </dgm:pt>
    <dgm:pt modelId="{8A34C725-A107-4FDE-834D-FBD202118A0C}" type="pres">
      <dgm:prSet presAssocID="{23275C9D-1668-4CA6-845B-C0E803651EDA}" presName="topArc2" presStyleLbl="parChTrans1D1" presStyleIdx="2" presStyleCnt="10"/>
      <dgm:spPr/>
    </dgm:pt>
    <dgm:pt modelId="{C71018DE-DA40-44F8-9916-F0C12A00FA9D}" type="pres">
      <dgm:prSet presAssocID="{23275C9D-1668-4CA6-845B-C0E803651EDA}" presName="bottomArc2" presStyleLbl="parChTrans1D1" presStyleIdx="3" presStyleCnt="10"/>
      <dgm:spPr/>
    </dgm:pt>
    <dgm:pt modelId="{566B5A80-158D-4DDE-A956-BD70769B5F69}" type="pres">
      <dgm:prSet presAssocID="{23275C9D-1668-4CA6-845B-C0E803651EDA}" presName="topConnNode2" presStyleLbl="node2" presStyleIdx="0" presStyleCnt="0"/>
      <dgm:spPr/>
      <dgm:t>
        <a:bodyPr/>
        <a:lstStyle/>
        <a:p>
          <a:endParaRPr lang="en-US"/>
        </a:p>
      </dgm:t>
    </dgm:pt>
    <dgm:pt modelId="{0037B532-6418-42A6-9BB5-D55D688CDE1C}" type="pres">
      <dgm:prSet presAssocID="{23275C9D-1668-4CA6-845B-C0E803651EDA}" presName="hierChild4" presStyleCnt="0"/>
      <dgm:spPr/>
    </dgm:pt>
    <dgm:pt modelId="{24FC64AC-2302-4040-A40C-F6C3F97D31E1}" type="pres">
      <dgm:prSet presAssocID="{23275C9D-1668-4CA6-845B-C0E803651EDA}" presName="hierChild5" presStyleCnt="0"/>
      <dgm:spPr/>
    </dgm:pt>
    <dgm:pt modelId="{9411AB0D-F59B-4D03-8F3B-8168BAA45A4B}" type="pres">
      <dgm:prSet presAssocID="{6D7B4698-A97B-40AE-A05E-86E3719F84F3}" presName="Name28" presStyleLbl="parChTrans1D2" presStyleIdx="1" presStyleCnt="4"/>
      <dgm:spPr/>
      <dgm:t>
        <a:bodyPr/>
        <a:lstStyle/>
        <a:p>
          <a:endParaRPr lang="en-US"/>
        </a:p>
      </dgm:t>
    </dgm:pt>
    <dgm:pt modelId="{D53128B3-F9DB-4B78-A536-EC4CA84B1A28}" type="pres">
      <dgm:prSet presAssocID="{69AA5582-41B9-4840-B29C-34C9DAC348C9}" presName="hierRoot2" presStyleCnt="0">
        <dgm:presLayoutVars>
          <dgm:hierBranch val="init"/>
        </dgm:presLayoutVars>
      </dgm:prSet>
      <dgm:spPr/>
    </dgm:pt>
    <dgm:pt modelId="{18318043-826E-4665-9C1B-95C85A8DFC4C}" type="pres">
      <dgm:prSet presAssocID="{69AA5582-41B9-4840-B29C-34C9DAC348C9}" presName="rootComposite2" presStyleCnt="0"/>
      <dgm:spPr/>
    </dgm:pt>
    <dgm:pt modelId="{89970AA1-A555-4BB7-90D8-71895D66E6FD}" type="pres">
      <dgm:prSet presAssocID="{69AA5582-41B9-4840-B29C-34C9DAC348C9}" presName="rootText2" presStyleLbl="alignAcc1" presStyleIdx="0" presStyleCnt="0">
        <dgm:presLayoutVars>
          <dgm:chPref val="3"/>
        </dgm:presLayoutVars>
      </dgm:prSet>
      <dgm:spPr/>
      <dgm:t>
        <a:bodyPr/>
        <a:lstStyle/>
        <a:p>
          <a:endParaRPr lang="en-US"/>
        </a:p>
      </dgm:t>
    </dgm:pt>
    <dgm:pt modelId="{83DBC098-5488-4516-98CD-D806C134EAC0}" type="pres">
      <dgm:prSet presAssocID="{69AA5582-41B9-4840-B29C-34C9DAC348C9}" presName="topArc2" presStyleLbl="parChTrans1D1" presStyleIdx="4" presStyleCnt="10"/>
      <dgm:spPr/>
    </dgm:pt>
    <dgm:pt modelId="{C5CDFD10-7ECB-43CD-8B77-898691CC4388}" type="pres">
      <dgm:prSet presAssocID="{69AA5582-41B9-4840-B29C-34C9DAC348C9}" presName="bottomArc2" presStyleLbl="parChTrans1D1" presStyleIdx="5" presStyleCnt="10"/>
      <dgm:spPr/>
    </dgm:pt>
    <dgm:pt modelId="{4D53477A-A316-45AF-B657-EA6F67429894}" type="pres">
      <dgm:prSet presAssocID="{69AA5582-41B9-4840-B29C-34C9DAC348C9}" presName="topConnNode2" presStyleLbl="node2" presStyleIdx="0" presStyleCnt="0"/>
      <dgm:spPr/>
      <dgm:t>
        <a:bodyPr/>
        <a:lstStyle/>
        <a:p>
          <a:endParaRPr lang="en-US"/>
        </a:p>
      </dgm:t>
    </dgm:pt>
    <dgm:pt modelId="{0DFE6BD7-0AF9-403C-8907-9CBD070BF134}" type="pres">
      <dgm:prSet presAssocID="{69AA5582-41B9-4840-B29C-34C9DAC348C9}" presName="hierChild4" presStyleCnt="0"/>
      <dgm:spPr/>
    </dgm:pt>
    <dgm:pt modelId="{1148155F-23FD-4E51-91F5-474D96A9C5DD}" type="pres">
      <dgm:prSet presAssocID="{69AA5582-41B9-4840-B29C-34C9DAC348C9}" presName="hierChild5" presStyleCnt="0"/>
      <dgm:spPr/>
    </dgm:pt>
    <dgm:pt modelId="{AB9F289B-07FF-4F3E-B1B1-02D1D5C594F4}" type="pres">
      <dgm:prSet presAssocID="{C5219205-A0F8-4F47-93B8-C0594D056420}" presName="Name28" presStyleLbl="parChTrans1D2" presStyleIdx="2" presStyleCnt="4"/>
      <dgm:spPr/>
      <dgm:t>
        <a:bodyPr/>
        <a:lstStyle/>
        <a:p>
          <a:endParaRPr lang="en-US"/>
        </a:p>
      </dgm:t>
    </dgm:pt>
    <dgm:pt modelId="{81B5E5BB-80FB-4823-92A6-1EF72DD2CA01}" type="pres">
      <dgm:prSet presAssocID="{0EC989B6-8223-401B-8905-27E8A6775439}" presName="hierRoot2" presStyleCnt="0">
        <dgm:presLayoutVars>
          <dgm:hierBranch val="init"/>
        </dgm:presLayoutVars>
      </dgm:prSet>
      <dgm:spPr/>
    </dgm:pt>
    <dgm:pt modelId="{77E9A86A-B7C7-4B9B-9D9C-5E8EB8F7F8E0}" type="pres">
      <dgm:prSet presAssocID="{0EC989B6-8223-401B-8905-27E8A6775439}" presName="rootComposite2" presStyleCnt="0"/>
      <dgm:spPr/>
    </dgm:pt>
    <dgm:pt modelId="{84AEFEDB-806A-48E1-8884-142DE8C2414C}" type="pres">
      <dgm:prSet presAssocID="{0EC989B6-8223-401B-8905-27E8A6775439}" presName="rootText2" presStyleLbl="alignAcc1" presStyleIdx="0" presStyleCnt="0">
        <dgm:presLayoutVars>
          <dgm:chPref val="3"/>
        </dgm:presLayoutVars>
      </dgm:prSet>
      <dgm:spPr/>
      <dgm:t>
        <a:bodyPr/>
        <a:lstStyle/>
        <a:p>
          <a:endParaRPr lang="en-US"/>
        </a:p>
      </dgm:t>
    </dgm:pt>
    <dgm:pt modelId="{800926F5-7D99-4861-8275-E9A2147A9024}" type="pres">
      <dgm:prSet presAssocID="{0EC989B6-8223-401B-8905-27E8A6775439}" presName="topArc2" presStyleLbl="parChTrans1D1" presStyleIdx="6" presStyleCnt="10"/>
      <dgm:spPr/>
    </dgm:pt>
    <dgm:pt modelId="{94678DB4-7B72-4BB5-8BBD-413147BD6721}" type="pres">
      <dgm:prSet presAssocID="{0EC989B6-8223-401B-8905-27E8A6775439}" presName="bottomArc2" presStyleLbl="parChTrans1D1" presStyleIdx="7" presStyleCnt="10"/>
      <dgm:spPr/>
    </dgm:pt>
    <dgm:pt modelId="{EBA518B1-4363-4115-BAD3-D708F4DC1A54}" type="pres">
      <dgm:prSet presAssocID="{0EC989B6-8223-401B-8905-27E8A6775439}" presName="topConnNode2" presStyleLbl="node2" presStyleIdx="0" presStyleCnt="0"/>
      <dgm:spPr/>
      <dgm:t>
        <a:bodyPr/>
        <a:lstStyle/>
        <a:p>
          <a:endParaRPr lang="en-US"/>
        </a:p>
      </dgm:t>
    </dgm:pt>
    <dgm:pt modelId="{5E5C985A-6113-4F52-8A6E-0598AAC6195B}" type="pres">
      <dgm:prSet presAssocID="{0EC989B6-8223-401B-8905-27E8A6775439}" presName="hierChild4" presStyleCnt="0"/>
      <dgm:spPr/>
    </dgm:pt>
    <dgm:pt modelId="{7EDA5D8B-947E-40BB-940C-7D5DF36A36A1}" type="pres">
      <dgm:prSet presAssocID="{0EC989B6-8223-401B-8905-27E8A6775439}" presName="hierChild5" presStyleCnt="0"/>
      <dgm:spPr/>
    </dgm:pt>
    <dgm:pt modelId="{4B22A4E1-7723-4ABB-8D44-F960B0C92C25}" type="pres">
      <dgm:prSet presAssocID="{80BA2F6B-7BA3-42E4-BCB7-632AC1733BFF}" presName="hierChild3" presStyleCnt="0"/>
      <dgm:spPr/>
    </dgm:pt>
    <dgm:pt modelId="{B8C1D9AB-8A58-45A1-B2D0-2A769B2957EA}" type="pres">
      <dgm:prSet presAssocID="{7D04C6F2-F8ED-435B-8DEF-B2293EE0086F}" presName="Name101" presStyleLbl="parChTrans1D2" presStyleIdx="3" presStyleCnt="4"/>
      <dgm:spPr/>
      <dgm:t>
        <a:bodyPr/>
        <a:lstStyle/>
        <a:p>
          <a:endParaRPr lang="en-US"/>
        </a:p>
      </dgm:t>
    </dgm:pt>
    <dgm:pt modelId="{F0C18E70-A4F3-4969-BB8F-00D59F36DAE1}" type="pres">
      <dgm:prSet presAssocID="{2E25E5DD-20CA-4C4C-AEA4-149993708061}" presName="hierRoot3" presStyleCnt="0">
        <dgm:presLayoutVars>
          <dgm:hierBranch val="init"/>
        </dgm:presLayoutVars>
      </dgm:prSet>
      <dgm:spPr/>
    </dgm:pt>
    <dgm:pt modelId="{E04F9FF5-2D39-4A64-B10F-4179AB0607DC}" type="pres">
      <dgm:prSet presAssocID="{2E25E5DD-20CA-4C4C-AEA4-149993708061}" presName="rootComposite3" presStyleCnt="0"/>
      <dgm:spPr/>
    </dgm:pt>
    <dgm:pt modelId="{1666F24A-2EE2-40DB-A5AF-5D7D972E3FA2}" type="pres">
      <dgm:prSet presAssocID="{2E25E5DD-20CA-4C4C-AEA4-149993708061}" presName="rootText3" presStyleLbl="alignAcc1" presStyleIdx="0" presStyleCnt="0">
        <dgm:presLayoutVars>
          <dgm:chPref val="3"/>
        </dgm:presLayoutVars>
      </dgm:prSet>
      <dgm:spPr/>
      <dgm:t>
        <a:bodyPr/>
        <a:lstStyle/>
        <a:p>
          <a:endParaRPr lang="en-US"/>
        </a:p>
      </dgm:t>
    </dgm:pt>
    <dgm:pt modelId="{8FC6EE58-310A-43EA-80FF-4677B75656E9}" type="pres">
      <dgm:prSet presAssocID="{2E25E5DD-20CA-4C4C-AEA4-149993708061}" presName="topArc3" presStyleLbl="parChTrans1D1" presStyleIdx="8" presStyleCnt="10"/>
      <dgm:spPr/>
    </dgm:pt>
    <dgm:pt modelId="{A2E4535D-BE25-4E03-97A2-1480DF089D96}" type="pres">
      <dgm:prSet presAssocID="{2E25E5DD-20CA-4C4C-AEA4-149993708061}" presName="bottomArc3" presStyleLbl="parChTrans1D1" presStyleIdx="9" presStyleCnt="10"/>
      <dgm:spPr/>
    </dgm:pt>
    <dgm:pt modelId="{5998915C-A5C8-4540-B067-B8D02667C12B}" type="pres">
      <dgm:prSet presAssocID="{2E25E5DD-20CA-4C4C-AEA4-149993708061}" presName="topConnNode3" presStyleLbl="asst1" presStyleIdx="0" presStyleCnt="0"/>
      <dgm:spPr/>
      <dgm:t>
        <a:bodyPr/>
        <a:lstStyle/>
        <a:p>
          <a:endParaRPr lang="en-US"/>
        </a:p>
      </dgm:t>
    </dgm:pt>
    <dgm:pt modelId="{019B1004-6FA7-40BC-84B2-9649AAF577EF}" type="pres">
      <dgm:prSet presAssocID="{2E25E5DD-20CA-4C4C-AEA4-149993708061}" presName="hierChild6" presStyleCnt="0"/>
      <dgm:spPr/>
    </dgm:pt>
    <dgm:pt modelId="{3D206F9B-9985-452C-8EB5-0F7F0994C003}" type="pres">
      <dgm:prSet presAssocID="{2E25E5DD-20CA-4C4C-AEA4-149993708061}" presName="hierChild7" presStyleCnt="0"/>
      <dgm:spPr/>
    </dgm:pt>
  </dgm:ptLst>
  <dgm:cxnLst>
    <dgm:cxn modelId="{169661D7-8162-4F78-B647-AB33F6EE3102}" type="presOf" srcId="{2E25E5DD-20CA-4C4C-AEA4-149993708061}" destId="{1666F24A-2EE2-40DB-A5AF-5D7D972E3FA2}" srcOrd="0" destOrd="0" presId="urn:microsoft.com/office/officeart/2008/layout/HalfCircleOrganizationChart"/>
    <dgm:cxn modelId="{52066778-E324-4212-A103-3ACB22795276}" type="presOf" srcId="{6D7B4698-A97B-40AE-A05E-86E3719F84F3}" destId="{9411AB0D-F59B-4D03-8F3B-8168BAA45A4B}" srcOrd="0" destOrd="0" presId="urn:microsoft.com/office/officeart/2008/layout/HalfCircleOrganizationChart"/>
    <dgm:cxn modelId="{A7DE9D78-7453-4FE7-A0EB-1C1C765F0D0B}" type="presOf" srcId="{2E25E5DD-20CA-4C4C-AEA4-149993708061}" destId="{5998915C-A5C8-4540-B067-B8D02667C12B}" srcOrd="1" destOrd="0" presId="urn:microsoft.com/office/officeart/2008/layout/HalfCircleOrganizationChart"/>
    <dgm:cxn modelId="{0FB91509-69A9-453A-BEC9-3622BB9061E4}" type="presOf" srcId="{80BA2F6B-7BA3-42E4-BCB7-632AC1733BFF}" destId="{6B055E1A-4A9B-4058-8234-9CD68608106A}" srcOrd="0" destOrd="0" presId="urn:microsoft.com/office/officeart/2008/layout/HalfCircleOrganizationChart"/>
    <dgm:cxn modelId="{6DFA22C0-2905-4111-BC44-E1770DFA271B}" type="presOf" srcId="{0EC989B6-8223-401B-8905-27E8A6775439}" destId="{84AEFEDB-806A-48E1-8884-142DE8C2414C}" srcOrd="0" destOrd="0" presId="urn:microsoft.com/office/officeart/2008/layout/HalfCircleOrganizationChart"/>
    <dgm:cxn modelId="{4279249B-1E3C-4DEE-B5D8-E7EA07EA7D93}" type="presOf" srcId="{C5219205-A0F8-4F47-93B8-C0594D056420}" destId="{AB9F289B-07FF-4F3E-B1B1-02D1D5C594F4}" srcOrd="0" destOrd="0" presId="urn:microsoft.com/office/officeart/2008/layout/HalfCircleOrganizationChart"/>
    <dgm:cxn modelId="{F26E9009-E44A-4E9E-B6C1-B4D99839062C}" srcId="{80BA2F6B-7BA3-42E4-BCB7-632AC1733BFF}" destId="{69AA5582-41B9-4840-B29C-34C9DAC348C9}" srcOrd="2" destOrd="0" parTransId="{6D7B4698-A97B-40AE-A05E-86E3719F84F3}" sibTransId="{0FE59C6E-D396-4833-91F3-ADABB5369C9D}"/>
    <dgm:cxn modelId="{7CA984B1-9FB7-4349-BD86-8D60AD9A8CD8}" type="presOf" srcId="{69AA5582-41B9-4840-B29C-34C9DAC348C9}" destId="{89970AA1-A555-4BB7-90D8-71895D66E6FD}" srcOrd="0" destOrd="0" presId="urn:microsoft.com/office/officeart/2008/layout/HalfCircleOrganizationChart"/>
    <dgm:cxn modelId="{56007CAA-BE08-4F3B-A8F4-B89E273D0464}" type="presOf" srcId="{E6537113-D81A-42B2-B8D6-E44BF01B70BC}" destId="{88B43A9A-CC94-4C06-9F8F-195E0D2CCFEB}" srcOrd="0" destOrd="0" presId="urn:microsoft.com/office/officeart/2008/layout/HalfCircleOrganizationChart"/>
    <dgm:cxn modelId="{56E090CC-FD8A-4A64-A08C-31246E393702}" srcId="{E6537113-D81A-42B2-B8D6-E44BF01B70BC}" destId="{80BA2F6B-7BA3-42E4-BCB7-632AC1733BFF}" srcOrd="0" destOrd="0" parTransId="{C53CA63A-511C-45D9-956F-30CC2DD6666B}" sibTransId="{139E4D9E-BC8E-451A-A316-F6A3B8959682}"/>
    <dgm:cxn modelId="{7BB1A73C-B87F-45DA-85D8-B84E99BD048B}" type="presOf" srcId="{23275C9D-1668-4CA6-845B-C0E803651EDA}" destId="{566B5A80-158D-4DDE-A956-BD70769B5F69}" srcOrd="1" destOrd="0" presId="urn:microsoft.com/office/officeart/2008/layout/HalfCircleOrganizationChart"/>
    <dgm:cxn modelId="{567106DF-72CE-4C79-A8A6-18BE87D80596}" srcId="{80BA2F6B-7BA3-42E4-BCB7-632AC1733BFF}" destId="{0EC989B6-8223-401B-8905-27E8A6775439}" srcOrd="3" destOrd="0" parTransId="{C5219205-A0F8-4F47-93B8-C0594D056420}" sibTransId="{3B832B15-0969-4D0E-81DE-D2F33770DE5F}"/>
    <dgm:cxn modelId="{E04C6283-B281-474B-8F26-8B17DD20EC69}" type="presOf" srcId="{0EC989B6-8223-401B-8905-27E8A6775439}" destId="{EBA518B1-4363-4115-BAD3-D708F4DC1A54}" srcOrd="1" destOrd="0" presId="urn:microsoft.com/office/officeart/2008/layout/HalfCircleOrganizationChart"/>
    <dgm:cxn modelId="{D4DCF030-8604-4D6F-8C0E-33D54D5AD988}" type="presOf" srcId="{F7847733-8A63-4615-85D3-951AF7288666}" destId="{A7E5AD7F-A03A-4FE4-923E-2A08DF29DF89}" srcOrd="0" destOrd="0" presId="urn:microsoft.com/office/officeart/2008/layout/HalfCircleOrganizationChart"/>
    <dgm:cxn modelId="{BC90FB05-1D52-4125-9466-4E0C9C8BCC14}" srcId="{80BA2F6B-7BA3-42E4-BCB7-632AC1733BFF}" destId="{2E25E5DD-20CA-4C4C-AEA4-149993708061}" srcOrd="0" destOrd="0" parTransId="{7D04C6F2-F8ED-435B-8DEF-B2293EE0086F}" sibTransId="{62D8C05B-0BCE-425F-9AFB-EC8FC25978E7}"/>
    <dgm:cxn modelId="{EAE9822A-9E1B-4121-9800-17E7726A97A5}" srcId="{80BA2F6B-7BA3-42E4-BCB7-632AC1733BFF}" destId="{23275C9D-1668-4CA6-845B-C0E803651EDA}" srcOrd="1" destOrd="0" parTransId="{F7847733-8A63-4615-85D3-951AF7288666}" sibTransId="{7ACDC164-963A-41E8-B227-E3F12C8D37A0}"/>
    <dgm:cxn modelId="{6C8F0B47-F717-4688-B97E-0DCEB8852C0E}" type="presOf" srcId="{7D04C6F2-F8ED-435B-8DEF-B2293EE0086F}" destId="{B8C1D9AB-8A58-45A1-B2D0-2A769B2957EA}" srcOrd="0" destOrd="0" presId="urn:microsoft.com/office/officeart/2008/layout/HalfCircleOrganizationChart"/>
    <dgm:cxn modelId="{02ED8F53-9DCD-4A26-860E-28EFF0591A83}" type="presOf" srcId="{69AA5582-41B9-4840-B29C-34C9DAC348C9}" destId="{4D53477A-A316-45AF-B657-EA6F67429894}" srcOrd="1" destOrd="0" presId="urn:microsoft.com/office/officeart/2008/layout/HalfCircleOrganizationChart"/>
    <dgm:cxn modelId="{4DC10826-03B8-4ED3-8AA1-47863264DDD3}" type="presOf" srcId="{23275C9D-1668-4CA6-845B-C0E803651EDA}" destId="{8726E2DE-3FFB-4C6D-A552-53C098653D71}" srcOrd="0" destOrd="0" presId="urn:microsoft.com/office/officeart/2008/layout/HalfCircleOrganizationChart"/>
    <dgm:cxn modelId="{2590896B-6037-4D06-AC4D-5F21755617A2}" type="presOf" srcId="{80BA2F6B-7BA3-42E4-BCB7-632AC1733BFF}" destId="{076A3162-A935-4AA0-B11F-DAFBF4DF1EFC}" srcOrd="1" destOrd="0" presId="urn:microsoft.com/office/officeart/2008/layout/HalfCircleOrganizationChart"/>
    <dgm:cxn modelId="{0AED5D7C-2F12-4AB5-96B8-16E230DCA066}" type="presParOf" srcId="{88B43A9A-CC94-4C06-9F8F-195E0D2CCFEB}" destId="{21227BDA-6243-48C4-8D0C-CE27C2FC4313}" srcOrd="0" destOrd="0" presId="urn:microsoft.com/office/officeart/2008/layout/HalfCircleOrganizationChart"/>
    <dgm:cxn modelId="{44438469-7E91-42FC-9DC8-9C0AE1B12574}" type="presParOf" srcId="{21227BDA-6243-48C4-8D0C-CE27C2FC4313}" destId="{699672B4-FE47-46D8-BD53-D8F956928F64}" srcOrd="0" destOrd="0" presId="urn:microsoft.com/office/officeart/2008/layout/HalfCircleOrganizationChart"/>
    <dgm:cxn modelId="{14D85A33-B4B4-49BB-A5C9-962C43DBD486}" type="presParOf" srcId="{699672B4-FE47-46D8-BD53-D8F956928F64}" destId="{6B055E1A-4A9B-4058-8234-9CD68608106A}" srcOrd="0" destOrd="0" presId="urn:microsoft.com/office/officeart/2008/layout/HalfCircleOrganizationChart"/>
    <dgm:cxn modelId="{11AA669B-266D-4484-B0F6-51246431F69D}" type="presParOf" srcId="{699672B4-FE47-46D8-BD53-D8F956928F64}" destId="{DED25DAF-6CA8-4CDF-9567-536659460FAF}" srcOrd="1" destOrd="0" presId="urn:microsoft.com/office/officeart/2008/layout/HalfCircleOrganizationChart"/>
    <dgm:cxn modelId="{96C63726-B577-4051-A860-119A00A79881}" type="presParOf" srcId="{699672B4-FE47-46D8-BD53-D8F956928F64}" destId="{E0EC2607-183E-4569-9EF0-CED873E321E3}" srcOrd="2" destOrd="0" presId="urn:microsoft.com/office/officeart/2008/layout/HalfCircleOrganizationChart"/>
    <dgm:cxn modelId="{6BA6639D-ED26-45BB-9982-982DE87D2EC6}" type="presParOf" srcId="{699672B4-FE47-46D8-BD53-D8F956928F64}" destId="{076A3162-A935-4AA0-B11F-DAFBF4DF1EFC}" srcOrd="3" destOrd="0" presId="urn:microsoft.com/office/officeart/2008/layout/HalfCircleOrganizationChart"/>
    <dgm:cxn modelId="{3779890E-5AE6-4264-948C-1F11FF951538}" type="presParOf" srcId="{21227BDA-6243-48C4-8D0C-CE27C2FC4313}" destId="{6C6A4FDB-BC66-4C4E-89C1-52DBD6CA3099}" srcOrd="1" destOrd="0" presId="urn:microsoft.com/office/officeart/2008/layout/HalfCircleOrganizationChart"/>
    <dgm:cxn modelId="{9283EF1C-8342-4D70-8878-61C46E082171}" type="presParOf" srcId="{6C6A4FDB-BC66-4C4E-89C1-52DBD6CA3099}" destId="{A7E5AD7F-A03A-4FE4-923E-2A08DF29DF89}" srcOrd="0" destOrd="0" presId="urn:microsoft.com/office/officeart/2008/layout/HalfCircleOrganizationChart"/>
    <dgm:cxn modelId="{84A4EF42-21E9-4BB4-A1ED-28152D0DC140}" type="presParOf" srcId="{6C6A4FDB-BC66-4C4E-89C1-52DBD6CA3099}" destId="{8BCC8765-BD04-464F-A564-789CA23349A6}" srcOrd="1" destOrd="0" presId="urn:microsoft.com/office/officeart/2008/layout/HalfCircleOrganizationChart"/>
    <dgm:cxn modelId="{A52068D0-2FB7-4127-81D8-BD01A3C0E7F9}" type="presParOf" srcId="{8BCC8765-BD04-464F-A564-789CA23349A6}" destId="{3A3300BE-EBB7-41DE-A45B-0D7188D0CA41}" srcOrd="0" destOrd="0" presId="urn:microsoft.com/office/officeart/2008/layout/HalfCircleOrganizationChart"/>
    <dgm:cxn modelId="{B9BB92FC-5059-4A9B-888C-FE50CD0FE137}" type="presParOf" srcId="{3A3300BE-EBB7-41DE-A45B-0D7188D0CA41}" destId="{8726E2DE-3FFB-4C6D-A552-53C098653D71}" srcOrd="0" destOrd="0" presId="urn:microsoft.com/office/officeart/2008/layout/HalfCircleOrganizationChart"/>
    <dgm:cxn modelId="{62C59E2C-42D0-4CBF-A9E0-62B4466F8BFD}" type="presParOf" srcId="{3A3300BE-EBB7-41DE-A45B-0D7188D0CA41}" destId="{8A34C725-A107-4FDE-834D-FBD202118A0C}" srcOrd="1" destOrd="0" presId="urn:microsoft.com/office/officeart/2008/layout/HalfCircleOrganizationChart"/>
    <dgm:cxn modelId="{0B462141-AA6C-4073-8034-AD71F7A1D860}" type="presParOf" srcId="{3A3300BE-EBB7-41DE-A45B-0D7188D0CA41}" destId="{C71018DE-DA40-44F8-9916-F0C12A00FA9D}" srcOrd="2" destOrd="0" presId="urn:microsoft.com/office/officeart/2008/layout/HalfCircleOrganizationChart"/>
    <dgm:cxn modelId="{82EF5C5F-A7DD-4F07-B85E-3059E770DAB3}" type="presParOf" srcId="{3A3300BE-EBB7-41DE-A45B-0D7188D0CA41}" destId="{566B5A80-158D-4DDE-A956-BD70769B5F69}" srcOrd="3" destOrd="0" presId="urn:microsoft.com/office/officeart/2008/layout/HalfCircleOrganizationChart"/>
    <dgm:cxn modelId="{D36E204D-2D0E-41F5-8489-91072A5925B7}" type="presParOf" srcId="{8BCC8765-BD04-464F-A564-789CA23349A6}" destId="{0037B532-6418-42A6-9BB5-D55D688CDE1C}" srcOrd="1" destOrd="0" presId="urn:microsoft.com/office/officeart/2008/layout/HalfCircleOrganizationChart"/>
    <dgm:cxn modelId="{4696748B-B428-47B7-A4C4-5D58F877B0A0}" type="presParOf" srcId="{8BCC8765-BD04-464F-A564-789CA23349A6}" destId="{24FC64AC-2302-4040-A40C-F6C3F97D31E1}" srcOrd="2" destOrd="0" presId="urn:microsoft.com/office/officeart/2008/layout/HalfCircleOrganizationChart"/>
    <dgm:cxn modelId="{511EBFA4-3B93-4F31-81D5-6DA33DFBE80B}" type="presParOf" srcId="{6C6A4FDB-BC66-4C4E-89C1-52DBD6CA3099}" destId="{9411AB0D-F59B-4D03-8F3B-8168BAA45A4B}" srcOrd="2" destOrd="0" presId="urn:microsoft.com/office/officeart/2008/layout/HalfCircleOrganizationChart"/>
    <dgm:cxn modelId="{2E702080-8CC8-4048-BF04-D0B8531D4B8D}" type="presParOf" srcId="{6C6A4FDB-BC66-4C4E-89C1-52DBD6CA3099}" destId="{D53128B3-F9DB-4B78-A536-EC4CA84B1A28}" srcOrd="3" destOrd="0" presId="urn:microsoft.com/office/officeart/2008/layout/HalfCircleOrganizationChart"/>
    <dgm:cxn modelId="{68D2DB8C-2296-4981-8C62-AFC248E5A4AA}" type="presParOf" srcId="{D53128B3-F9DB-4B78-A536-EC4CA84B1A28}" destId="{18318043-826E-4665-9C1B-95C85A8DFC4C}" srcOrd="0" destOrd="0" presId="urn:microsoft.com/office/officeart/2008/layout/HalfCircleOrganizationChart"/>
    <dgm:cxn modelId="{6A4C4917-DD11-4081-AF9F-82E652F289A6}" type="presParOf" srcId="{18318043-826E-4665-9C1B-95C85A8DFC4C}" destId="{89970AA1-A555-4BB7-90D8-71895D66E6FD}" srcOrd="0" destOrd="0" presId="urn:microsoft.com/office/officeart/2008/layout/HalfCircleOrganizationChart"/>
    <dgm:cxn modelId="{B91A33D5-F3E4-4F8B-9948-28FF2B6AD539}" type="presParOf" srcId="{18318043-826E-4665-9C1B-95C85A8DFC4C}" destId="{83DBC098-5488-4516-98CD-D806C134EAC0}" srcOrd="1" destOrd="0" presId="urn:microsoft.com/office/officeart/2008/layout/HalfCircleOrganizationChart"/>
    <dgm:cxn modelId="{EBAF9ADD-AB07-4238-8D82-672E2F2BC48C}" type="presParOf" srcId="{18318043-826E-4665-9C1B-95C85A8DFC4C}" destId="{C5CDFD10-7ECB-43CD-8B77-898691CC4388}" srcOrd="2" destOrd="0" presId="urn:microsoft.com/office/officeart/2008/layout/HalfCircleOrganizationChart"/>
    <dgm:cxn modelId="{1F281DEF-B425-4702-B703-507428662CB0}" type="presParOf" srcId="{18318043-826E-4665-9C1B-95C85A8DFC4C}" destId="{4D53477A-A316-45AF-B657-EA6F67429894}" srcOrd="3" destOrd="0" presId="urn:microsoft.com/office/officeart/2008/layout/HalfCircleOrganizationChart"/>
    <dgm:cxn modelId="{A352B7EB-F3BB-46A3-886A-1A359A5519CC}" type="presParOf" srcId="{D53128B3-F9DB-4B78-A536-EC4CA84B1A28}" destId="{0DFE6BD7-0AF9-403C-8907-9CBD070BF134}" srcOrd="1" destOrd="0" presId="urn:microsoft.com/office/officeart/2008/layout/HalfCircleOrganizationChart"/>
    <dgm:cxn modelId="{E9C657DB-A626-42DB-B1EC-C5C1A2DD687B}" type="presParOf" srcId="{D53128B3-F9DB-4B78-A536-EC4CA84B1A28}" destId="{1148155F-23FD-4E51-91F5-474D96A9C5DD}" srcOrd="2" destOrd="0" presId="urn:microsoft.com/office/officeart/2008/layout/HalfCircleOrganizationChart"/>
    <dgm:cxn modelId="{5D56306B-2370-4B97-BFC9-F83ED7D05922}" type="presParOf" srcId="{6C6A4FDB-BC66-4C4E-89C1-52DBD6CA3099}" destId="{AB9F289B-07FF-4F3E-B1B1-02D1D5C594F4}" srcOrd="4" destOrd="0" presId="urn:microsoft.com/office/officeart/2008/layout/HalfCircleOrganizationChart"/>
    <dgm:cxn modelId="{AF3F7D3F-EF79-46F3-81B3-EA30C40044BC}" type="presParOf" srcId="{6C6A4FDB-BC66-4C4E-89C1-52DBD6CA3099}" destId="{81B5E5BB-80FB-4823-92A6-1EF72DD2CA01}" srcOrd="5" destOrd="0" presId="urn:microsoft.com/office/officeart/2008/layout/HalfCircleOrganizationChart"/>
    <dgm:cxn modelId="{13B21814-E610-462B-8E45-BC9E04806907}" type="presParOf" srcId="{81B5E5BB-80FB-4823-92A6-1EF72DD2CA01}" destId="{77E9A86A-B7C7-4B9B-9D9C-5E8EB8F7F8E0}" srcOrd="0" destOrd="0" presId="urn:microsoft.com/office/officeart/2008/layout/HalfCircleOrganizationChart"/>
    <dgm:cxn modelId="{BADFA26B-A1A6-482B-9FF6-43F00A62874C}" type="presParOf" srcId="{77E9A86A-B7C7-4B9B-9D9C-5E8EB8F7F8E0}" destId="{84AEFEDB-806A-48E1-8884-142DE8C2414C}" srcOrd="0" destOrd="0" presId="urn:microsoft.com/office/officeart/2008/layout/HalfCircleOrganizationChart"/>
    <dgm:cxn modelId="{E8D7F0F4-B41B-4991-A2DB-484936C6356B}" type="presParOf" srcId="{77E9A86A-B7C7-4B9B-9D9C-5E8EB8F7F8E0}" destId="{800926F5-7D99-4861-8275-E9A2147A9024}" srcOrd="1" destOrd="0" presId="urn:microsoft.com/office/officeart/2008/layout/HalfCircleOrganizationChart"/>
    <dgm:cxn modelId="{F47E71DE-FF4A-40BF-B6C1-4B701E6180E2}" type="presParOf" srcId="{77E9A86A-B7C7-4B9B-9D9C-5E8EB8F7F8E0}" destId="{94678DB4-7B72-4BB5-8BBD-413147BD6721}" srcOrd="2" destOrd="0" presId="urn:microsoft.com/office/officeart/2008/layout/HalfCircleOrganizationChart"/>
    <dgm:cxn modelId="{CF2EE4CC-B5F3-44ED-BDB2-B584148FB89A}" type="presParOf" srcId="{77E9A86A-B7C7-4B9B-9D9C-5E8EB8F7F8E0}" destId="{EBA518B1-4363-4115-BAD3-D708F4DC1A54}" srcOrd="3" destOrd="0" presId="urn:microsoft.com/office/officeart/2008/layout/HalfCircleOrganizationChart"/>
    <dgm:cxn modelId="{FA3687D8-EB4D-404D-8D84-C156D960526E}" type="presParOf" srcId="{81B5E5BB-80FB-4823-92A6-1EF72DD2CA01}" destId="{5E5C985A-6113-4F52-8A6E-0598AAC6195B}" srcOrd="1" destOrd="0" presId="urn:microsoft.com/office/officeart/2008/layout/HalfCircleOrganizationChart"/>
    <dgm:cxn modelId="{D9C14402-4BD9-4999-A562-8EF4F7417705}" type="presParOf" srcId="{81B5E5BB-80FB-4823-92A6-1EF72DD2CA01}" destId="{7EDA5D8B-947E-40BB-940C-7D5DF36A36A1}" srcOrd="2" destOrd="0" presId="urn:microsoft.com/office/officeart/2008/layout/HalfCircleOrganizationChart"/>
    <dgm:cxn modelId="{38D746A6-C397-4166-AC25-B0D8247A79DF}" type="presParOf" srcId="{21227BDA-6243-48C4-8D0C-CE27C2FC4313}" destId="{4B22A4E1-7723-4ABB-8D44-F960B0C92C25}" srcOrd="2" destOrd="0" presId="urn:microsoft.com/office/officeart/2008/layout/HalfCircleOrganizationChart"/>
    <dgm:cxn modelId="{C10683B9-20EB-4DA8-8760-3AAA96AC6382}" type="presParOf" srcId="{4B22A4E1-7723-4ABB-8D44-F960B0C92C25}" destId="{B8C1D9AB-8A58-45A1-B2D0-2A769B2957EA}" srcOrd="0" destOrd="0" presId="urn:microsoft.com/office/officeart/2008/layout/HalfCircleOrganizationChart"/>
    <dgm:cxn modelId="{CCD3496E-FD9B-4A0B-96F7-5CC6F1A542B8}" type="presParOf" srcId="{4B22A4E1-7723-4ABB-8D44-F960B0C92C25}" destId="{F0C18E70-A4F3-4969-BB8F-00D59F36DAE1}" srcOrd="1" destOrd="0" presId="urn:microsoft.com/office/officeart/2008/layout/HalfCircleOrganizationChart"/>
    <dgm:cxn modelId="{1AA56BA4-2972-4B09-ADC1-2BF304D8C585}" type="presParOf" srcId="{F0C18E70-A4F3-4969-BB8F-00D59F36DAE1}" destId="{E04F9FF5-2D39-4A64-B10F-4179AB0607DC}" srcOrd="0" destOrd="0" presId="urn:microsoft.com/office/officeart/2008/layout/HalfCircleOrganizationChart"/>
    <dgm:cxn modelId="{E8595EAD-0650-4C6D-9FC5-D17919DC3D3E}" type="presParOf" srcId="{E04F9FF5-2D39-4A64-B10F-4179AB0607DC}" destId="{1666F24A-2EE2-40DB-A5AF-5D7D972E3FA2}" srcOrd="0" destOrd="0" presId="urn:microsoft.com/office/officeart/2008/layout/HalfCircleOrganizationChart"/>
    <dgm:cxn modelId="{6CD73954-F6C2-43B4-9A88-BEBB8E77CA20}" type="presParOf" srcId="{E04F9FF5-2D39-4A64-B10F-4179AB0607DC}" destId="{8FC6EE58-310A-43EA-80FF-4677B75656E9}" srcOrd="1" destOrd="0" presId="urn:microsoft.com/office/officeart/2008/layout/HalfCircleOrganizationChart"/>
    <dgm:cxn modelId="{6A47B0E1-7DE5-43AD-A736-5AB3156BED68}" type="presParOf" srcId="{E04F9FF5-2D39-4A64-B10F-4179AB0607DC}" destId="{A2E4535D-BE25-4E03-97A2-1480DF089D96}" srcOrd="2" destOrd="0" presId="urn:microsoft.com/office/officeart/2008/layout/HalfCircleOrganizationChart"/>
    <dgm:cxn modelId="{10FB6C85-3CF0-434C-B4A2-5625CB34F2FB}" type="presParOf" srcId="{E04F9FF5-2D39-4A64-B10F-4179AB0607DC}" destId="{5998915C-A5C8-4540-B067-B8D02667C12B}" srcOrd="3" destOrd="0" presId="urn:microsoft.com/office/officeart/2008/layout/HalfCircleOrganizationChart"/>
    <dgm:cxn modelId="{A1635F7E-E9F3-4D11-93F4-26A17EB451F6}" type="presParOf" srcId="{F0C18E70-A4F3-4969-BB8F-00D59F36DAE1}" destId="{019B1004-6FA7-40BC-84B2-9649AAF577EF}" srcOrd="1" destOrd="0" presId="urn:microsoft.com/office/officeart/2008/layout/HalfCircleOrganizationChart"/>
    <dgm:cxn modelId="{1E4DD403-09CE-412C-807C-443CC70D3A60}" type="presParOf" srcId="{F0C18E70-A4F3-4969-BB8F-00D59F36DAE1}" destId="{3D206F9B-9985-452C-8EB5-0F7F0994C003}"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3C7D38C-E3BC-49FF-B78A-1476988E8B64}" type="datetime1">
              <a:rPr lang="en-US"/>
              <a:pPr/>
              <a:t>5/2/2011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E56B6B0-E094-4116-B640-9C9E95EDD858}" type="slidenum">
              <a:rPr lang="en-US"/>
              <a:pPr/>
              <a:t>‹#›</a:t>
            </a:fld>
            <a:endParaRPr lang="en-US" dirty="0"/>
          </a:p>
        </p:txBody>
      </p:sp>
    </p:spTree>
    <p:extLst>
      <p:ext uri="{BB962C8B-B14F-4D97-AF65-F5344CB8AC3E}">
        <p14:creationId xmlns:p14="http://schemas.microsoft.com/office/powerpoint/2010/main" val="2270303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0"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0"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0"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en-US" dirty="0">
              <a:ea typeface="ＭＳ Ｐゴシック" pitchFamily="-60" charset="-128"/>
              <a:cs typeface="ＭＳ Ｐゴシック" pitchFamily="-60"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8541C431-EF9A-401B-BD36-E55670A38F31}" type="slidenum">
              <a:rPr lang="en-US">
                <a:solidFill>
                  <a:srgbClr val="000000"/>
                </a:solidFill>
              </a:rPr>
              <a:pPr/>
              <a:t>1</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60" charset="-128"/>
              <a:cs typeface="ＭＳ Ｐゴシック" pitchFamily="-60" charset="-128"/>
            </a:endParaRPr>
          </a:p>
        </p:txBody>
      </p:sp>
      <p:sp>
        <p:nvSpPr>
          <p:cNvPr id="97284" name="Slide Number Placeholder 3"/>
          <p:cNvSpPr>
            <a:spLocks noGrp="1"/>
          </p:cNvSpPr>
          <p:nvPr>
            <p:ph type="sldNum" sz="quarter" idx="5"/>
          </p:nvPr>
        </p:nvSpPr>
        <p:spPr bwMode="auto">
          <a:noFill/>
          <a:ln>
            <a:miter lim="800000"/>
            <a:headEnd/>
            <a:tailEnd/>
          </a:ln>
        </p:spPr>
        <p:txBody>
          <a:bodyPr/>
          <a:lstStyle/>
          <a:p>
            <a:fld id="{CEBAB8B4-B23D-450E-8557-6700D21F59C0}" type="slidenum">
              <a:rPr lang="en-US">
                <a:solidFill>
                  <a:srgbClr val="000000"/>
                </a:solidFill>
              </a:rPr>
              <a:pPr/>
              <a:t>75</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60" charset="-128"/>
              <a:cs typeface="ＭＳ Ｐゴシック" pitchFamily="-60" charset="-128"/>
            </a:endParaRPr>
          </a:p>
        </p:txBody>
      </p:sp>
      <p:sp>
        <p:nvSpPr>
          <p:cNvPr id="97284" name="Slide Number Placeholder 3"/>
          <p:cNvSpPr>
            <a:spLocks noGrp="1"/>
          </p:cNvSpPr>
          <p:nvPr>
            <p:ph type="sldNum" sz="quarter" idx="5"/>
          </p:nvPr>
        </p:nvSpPr>
        <p:spPr bwMode="auto">
          <a:noFill/>
          <a:ln>
            <a:miter lim="800000"/>
            <a:headEnd/>
            <a:tailEnd/>
          </a:ln>
        </p:spPr>
        <p:txBody>
          <a:bodyPr/>
          <a:lstStyle/>
          <a:p>
            <a:fld id="{CEBAB8B4-B23D-450E-8557-6700D21F59C0}" type="slidenum">
              <a:rPr lang="en-US">
                <a:solidFill>
                  <a:srgbClr val="000000"/>
                </a:solidFill>
              </a:rPr>
              <a:pPr/>
              <a:t>76</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60" charset="-128"/>
              <a:cs typeface="ＭＳ Ｐゴシック" pitchFamily="-60" charset="-128"/>
            </a:endParaRPr>
          </a:p>
        </p:txBody>
      </p:sp>
      <p:sp>
        <p:nvSpPr>
          <p:cNvPr id="128004" name="Slide Number Placeholder 3"/>
          <p:cNvSpPr>
            <a:spLocks noGrp="1"/>
          </p:cNvSpPr>
          <p:nvPr>
            <p:ph type="sldNum" sz="quarter" idx="5"/>
          </p:nvPr>
        </p:nvSpPr>
        <p:spPr bwMode="auto">
          <a:noFill/>
          <a:ln>
            <a:miter lim="800000"/>
            <a:headEnd/>
            <a:tailEnd/>
          </a:ln>
        </p:spPr>
        <p:txBody>
          <a:bodyPr/>
          <a:lstStyle/>
          <a:p>
            <a:fld id="{60E8CC3D-ED45-4F0C-9F8D-1412BADC14D6}" type="slidenum">
              <a:rPr lang="en-US">
                <a:solidFill>
                  <a:srgbClr val="000000"/>
                </a:solidFill>
              </a:rPr>
              <a:pPr/>
              <a:t>77</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a:stretch>
            <a:fillRect/>
          </a:stretch>
        </p:blipFill>
        <p:spPr bwMode="auto">
          <a:xfrm>
            <a:off x="20638" y="20638"/>
            <a:ext cx="3498850" cy="2825750"/>
          </a:xfrm>
          <a:prstGeom prst="rect">
            <a:avLst/>
          </a:prstGeom>
          <a:noFill/>
          <a:ln w="9525">
            <a:noFill/>
            <a:miter lim="800000"/>
            <a:headEnd/>
            <a:tailEnd/>
          </a:ln>
        </p:spPr>
      </p:pic>
      <p:pic>
        <p:nvPicPr>
          <p:cNvPr id="5" name="Picture 4"/>
          <p:cNvPicPr>
            <a:picLocks noChangeAspect="1"/>
          </p:cNvPicPr>
          <p:nvPr userDrawn="1"/>
        </p:nvPicPr>
        <p:blipFill>
          <a:blip r:embed="rId3" cstate="print"/>
          <a:srcRect/>
          <a:stretch>
            <a:fillRect/>
          </a:stretch>
        </p:blipFill>
        <p:spPr bwMode="auto">
          <a:xfrm>
            <a:off x="3503613" y="20638"/>
            <a:ext cx="5624512" cy="2825750"/>
          </a:xfrm>
          <a:prstGeom prst="rect">
            <a:avLst/>
          </a:prstGeom>
          <a:noFill/>
          <a:ln w="9525">
            <a:noFill/>
            <a:miter lim="800000"/>
            <a:headEnd/>
            <a:tailEnd/>
          </a:ln>
        </p:spPr>
      </p:pic>
      <p:pic>
        <p:nvPicPr>
          <p:cNvPr id="6" name="Picture 5"/>
          <p:cNvPicPr>
            <a:picLocks noChangeAspect="1"/>
          </p:cNvPicPr>
          <p:nvPr userDrawn="1"/>
        </p:nvPicPr>
        <p:blipFill>
          <a:blip r:embed="rId4" cstate="print"/>
          <a:srcRect/>
          <a:stretch>
            <a:fillRect/>
          </a:stretch>
        </p:blipFill>
        <p:spPr bwMode="auto">
          <a:xfrm>
            <a:off x="20638" y="2817813"/>
            <a:ext cx="7669212" cy="2297112"/>
          </a:xfrm>
          <a:prstGeom prst="rect">
            <a:avLst/>
          </a:prstGeom>
          <a:noFill/>
          <a:ln w="9525">
            <a:noFill/>
            <a:miter lim="800000"/>
            <a:headEnd/>
            <a:tailEnd/>
          </a:ln>
        </p:spPr>
      </p:pic>
      <p:pic>
        <p:nvPicPr>
          <p:cNvPr id="7" name="Picture 6"/>
          <p:cNvPicPr>
            <a:picLocks noChangeAspect="1"/>
          </p:cNvPicPr>
          <p:nvPr userDrawn="1"/>
        </p:nvPicPr>
        <p:blipFill>
          <a:blip r:embed="rId5" cstate="print"/>
          <a:srcRect/>
          <a:stretch>
            <a:fillRect/>
          </a:stretch>
        </p:blipFill>
        <p:spPr bwMode="auto">
          <a:xfrm>
            <a:off x="7662863" y="2819400"/>
            <a:ext cx="1460500" cy="2293938"/>
          </a:xfrm>
          <a:prstGeom prst="rect">
            <a:avLst/>
          </a:prstGeom>
          <a:noFill/>
          <a:ln w="9525">
            <a:noFill/>
            <a:miter lim="800000"/>
            <a:headEnd/>
            <a:tailEnd/>
          </a:ln>
        </p:spPr>
      </p:pic>
      <p:pic>
        <p:nvPicPr>
          <p:cNvPr id="8" name="Picture 7"/>
          <p:cNvPicPr>
            <a:picLocks/>
          </p:cNvPicPr>
          <p:nvPr userDrawn="1"/>
        </p:nvPicPr>
        <p:blipFill>
          <a:blip r:embed="rId6" cstate="print"/>
          <a:srcRect/>
          <a:stretch>
            <a:fillRect/>
          </a:stretch>
        </p:blipFill>
        <p:spPr bwMode="auto">
          <a:xfrm>
            <a:off x="20638" y="5089525"/>
            <a:ext cx="9097962" cy="1738313"/>
          </a:xfrm>
          <a:prstGeom prst="rect">
            <a:avLst/>
          </a:prstGeom>
          <a:noFill/>
          <a:ln w="9525">
            <a:noFill/>
            <a:miter lim="800000"/>
            <a:headEnd/>
            <a:tailEnd/>
          </a:ln>
        </p:spPr>
      </p:pic>
      <p:sp>
        <p:nvSpPr>
          <p:cNvPr id="9" name="Rectangle 8"/>
          <p:cNvSpPr/>
          <p:nvPr userDrawn="1"/>
        </p:nvSpPr>
        <p:spPr>
          <a:xfrm>
            <a:off x="8755063" y="2470150"/>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47F28"/>
              </a:solidFill>
              <a:ea typeface="Arial" pitchFamily="-60" charset="0"/>
              <a:cs typeface="Arial" pitchFamily="-60" charset="0"/>
            </a:endParaRPr>
          </a:p>
        </p:txBody>
      </p:sp>
      <p:sp>
        <p:nvSpPr>
          <p:cNvPr id="15" name="Text Placeholder 15"/>
          <p:cNvSpPr>
            <a:spLocks noGrp="1"/>
          </p:cNvSpPr>
          <p:nvPr>
            <p:ph type="body" sz="quarter" idx="14"/>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smtClean="0"/>
              <a:t>Click to edit Master text styles</a:t>
            </a:r>
          </a:p>
        </p:txBody>
      </p:sp>
      <p:sp>
        <p:nvSpPr>
          <p:cNvPr id="2" name="Title 1"/>
          <p:cNvSpPr>
            <a:spLocks noGrp="1"/>
          </p:cNvSpPr>
          <p:nvPr>
            <p:ph type="title"/>
          </p:nvPr>
        </p:nvSpPr>
        <p:spPr>
          <a:xfrm>
            <a:off x="106344" y="4114800"/>
            <a:ext cx="7315200" cy="914400"/>
          </a:xfrm>
        </p:spPr>
        <p:txBody>
          <a:bodyPr anchor="b">
            <a:normAutofit/>
          </a:bodyPr>
          <a:lstStyle>
            <a:lvl1pPr marL="0" indent="0">
              <a:defRPr lang="en-US" sz="3600" b="1" kern="1200" baseline="0">
                <a:solidFill>
                  <a:schemeClr val="bg1"/>
                </a:solidFill>
                <a:latin typeface="Arial" pitchFamily="34" charset="0"/>
                <a:ea typeface="+mn-ea"/>
                <a:cs typeface="Arial" pitchFamily="34" charset="0"/>
              </a:defRPr>
            </a:lvl1pPr>
          </a:lstStyle>
          <a:p>
            <a:pPr lvl="0"/>
            <a:r>
              <a:rPr lang="en-US" smtClean="0"/>
              <a:t>Click to edit Master title style</a:t>
            </a:r>
            <a:endParaRPr lang="en-US" dirty="0"/>
          </a:p>
        </p:txBody>
      </p:sp>
      <p:sp>
        <p:nvSpPr>
          <p:cNvPr id="10" name="Date Placeholder 3"/>
          <p:cNvSpPr>
            <a:spLocks noGrp="1"/>
          </p:cNvSpPr>
          <p:nvPr>
            <p:ph type="dt" sz="half" idx="15"/>
          </p:nvPr>
        </p:nvSpPr>
        <p:spPr/>
        <p:txBody>
          <a:bodyPr/>
          <a:lstStyle>
            <a:lvl1pPr>
              <a:defRPr>
                <a:solidFill>
                  <a:srgbClr val="FFFFFF"/>
                </a:solidFill>
              </a:defRPr>
            </a:lvl1pPr>
          </a:lstStyle>
          <a:p>
            <a:fld id="{3DDC4564-F020-4706-BAB5-EA09B7323EFE}" type="datetime1">
              <a:rPr lang="en-US"/>
              <a:pPr/>
              <a:t>5/2/2011</a:t>
            </a:fld>
            <a:endParaRPr lang="en-US" dirty="0"/>
          </a:p>
        </p:txBody>
      </p:sp>
      <p:sp>
        <p:nvSpPr>
          <p:cNvPr id="11" name="Footer Placeholder 4"/>
          <p:cNvSpPr>
            <a:spLocks noGrp="1"/>
          </p:cNvSpPr>
          <p:nvPr>
            <p:ph type="ftr" sz="quarter" idx="16"/>
          </p:nvPr>
        </p:nvSpPr>
        <p:spPr/>
        <p:txBody>
          <a:bodyPr/>
          <a:lstStyle>
            <a:lvl1pPr>
              <a:defRPr>
                <a:solidFill>
                  <a:srgbClr val="FFFFFF"/>
                </a:solidFill>
              </a:defRPr>
            </a:lvl1pPr>
          </a:lstStyle>
          <a:p>
            <a:endParaRPr lang="en-US" dirty="0"/>
          </a:p>
        </p:txBody>
      </p:sp>
      <p:sp>
        <p:nvSpPr>
          <p:cNvPr id="12" name="Slide Number Placeholder 5"/>
          <p:cNvSpPr>
            <a:spLocks noGrp="1"/>
          </p:cNvSpPr>
          <p:nvPr>
            <p:ph type="sldNum" sz="quarter" idx="17"/>
          </p:nvPr>
        </p:nvSpPr>
        <p:spPr/>
        <p:txBody>
          <a:bodyPr/>
          <a:lstStyle>
            <a:lvl1pPr>
              <a:defRPr>
                <a:solidFill>
                  <a:srgbClr val="FFFFFF"/>
                </a:solidFill>
              </a:defRPr>
            </a:lvl1pPr>
          </a:lstStyle>
          <a:p>
            <a:fld id="{6EB3E964-4928-4D6A-AFC2-B0545FD9B236}" type="slidenum">
              <a:rPr lang="en-US"/>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595313" y="4800600"/>
            <a:ext cx="4873625"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b="1" dirty="0">
              <a:solidFill>
                <a:srgbClr val="FFFFFF"/>
              </a:solidFill>
              <a:latin typeface="Georgia" pitchFamily="-60" charset="0"/>
              <a:ea typeface="Arial" pitchFamily="-60" charset="0"/>
              <a:cs typeface="Arial" pitchFamily="-60"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rtlCol="0">
            <a:normAutofit/>
          </a:bodyPr>
          <a:lstStyle>
            <a:lvl1pPr>
              <a:buNone/>
              <a:defRPr/>
            </a:lvl1pPr>
          </a:lstStyle>
          <a:p>
            <a:pPr lvl="0"/>
            <a:r>
              <a:rPr lang="en-US" noProof="0" dirty="0" smtClean="0"/>
              <a:t>Click icon to add media</a:t>
            </a:r>
            <a:endParaRPr lang="en-US" noProof="0"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
        <p:nvSpPr>
          <p:cNvPr id="6" name="Date Placeholder 2"/>
          <p:cNvSpPr>
            <a:spLocks noGrp="1"/>
          </p:cNvSpPr>
          <p:nvPr>
            <p:ph type="dt" sz="half" idx="15"/>
          </p:nvPr>
        </p:nvSpPr>
        <p:spPr/>
        <p:txBody>
          <a:bodyPr/>
          <a:lstStyle>
            <a:lvl1pPr>
              <a:defRPr>
                <a:solidFill>
                  <a:srgbClr val="FFFFFF"/>
                </a:solidFill>
              </a:defRPr>
            </a:lvl1pPr>
          </a:lstStyle>
          <a:p>
            <a:fld id="{19C2E70C-833E-419A-B09C-5F7DA457DFAA}" type="datetime1">
              <a:rPr lang="en-US"/>
              <a:pPr/>
              <a:t>5/2/2011</a:t>
            </a:fld>
            <a:endParaRPr lang="en-US" dirty="0"/>
          </a:p>
        </p:txBody>
      </p:sp>
      <p:sp>
        <p:nvSpPr>
          <p:cNvPr id="8" name="Footer Placeholder 3"/>
          <p:cNvSpPr>
            <a:spLocks noGrp="1"/>
          </p:cNvSpPr>
          <p:nvPr>
            <p:ph type="ftr" sz="quarter" idx="16"/>
          </p:nvPr>
        </p:nvSpPr>
        <p:spPr/>
        <p:txBody>
          <a:bodyPr/>
          <a:lstStyle>
            <a:lvl1pPr>
              <a:defRPr>
                <a:solidFill>
                  <a:srgbClr val="FFFFFF"/>
                </a:solidFill>
              </a:defRPr>
            </a:lvl1pPr>
          </a:lstStyle>
          <a:p>
            <a:endParaRPr lang="en-US" dirty="0"/>
          </a:p>
        </p:txBody>
      </p:sp>
      <p:sp>
        <p:nvSpPr>
          <p:cNvPr id="10" name="Slide Number Placeholder 4"/>
          <p:cNvSpPr>
            <a:spLocks noGrp="1"/>
          </p:cNvSpPr>
          <p:nvPr>
            <p:ph type="sldNum" sz="quarter" idx="17"/>
          </p:nvPr>
        </p:nvSpPr>
        <p:spPr/>
        <p:txBody>
          <a:bodyPr/>
          <a:lstStyle>
            <a:lvl1pPr>
              <a:defRPr>
                <a:solidFill>
                  <a:srgbClr val="FFFFFF"/>
                </a:solidFill>
              </a:defRPr>
            </a:lvl1pPr>
          </a:lstStyle>
          <a:p>
            <a:fld id="{18EF597D-4FBF-479E-90E8-55A7DDE26798}" type="slidenum">
              <a:rPr lang="en-US"/>
              <a:pPr/>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792288" y="4800600"/>
            <a:ext cx="5500687"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b="1" dirty="0">
              <a:solidFill>
                <a:srgbClr val="FFFFFF"/>
              </a:solidFill>
              <a:latin typeface="Georgia" pitchFamily="-60" charset="0"/>
              <a:ea typeface="Arial" pitchFamily="-60" charset="0"/>
              <a:cs typeface="Arial" pitchFamily="-60"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solidFill>
                  <a:srgbClr val="FFFFFF"/>
                </a:solidFill>
              </a:defRPr>
            </a:lvl1pPr>
          </a:lstStyle>
          <a:p>
            <a:fld id="{35C47456-D9C2-4DE1-97B2-AEC97E64F9DE}" type="datetime1">
              <a:rPr lang="en-US"/>
              <a:pPr/>
              <a:t>5/2/2011</a:t>
            </a:fld>
            <a:endParaRPr lang="en-US" dirty="0"/>
          </a:p>
        </p:txBody>
      </p:sp>
      <p:sp>
        <p:nvSpPr>
          <p:cNvPr id="7" name="Footer Placeholder 5"/>
          <p:cNvSpPr>
            <a:spLocks noGrp="1"/>
          </p:cNvSpPr>
          <p:nvPr>
            <p:ph type="ftr" sz="quarter" idx="11"/>
          </p:nvPr>
        </p:nvSpPr>
        <p:spPr/>
        <p:txBody>
          <a:bodyPr/>
          <a:lstStyle>
            <a:lvl1pPr>
              <a:defRPr>
                <a:solidFill>
                  <a:srgbClr val="FFFFFF"/>
                </a:solidFill>
              </a:defRPr>
            </a:lvl1pPr>
          </a:lstStyle>
          <a:p>
            <a:endParaRPr lang="en-US" dirty="0"/>
          </a:p>
        </p:txBody>
      </p:sp>
      <p:sp>
        <p:nvSpPr>
          <p:cNvPr id="8" name="Slide Number Placeholder 6"/>
          <p:cNvSpPr>
            <a:spLocks noGrp="1"/>
          </p:cNvSpPr>
          <p:nvPr>
            <p:ph type="sldNum" sz="quarter" idx="12"/>
          </p:nvPr>
        </p:nvSpPr>
        <p:spPr/>
        <p:txBody>
          <a:bodyPr/>
          <a:lstStyle>
            <a:lvl1pPr>
              <a:defRPr>
                <a:solidFill>
                  <a:srgbClr val="FFFFFF"/>
                </a:solidFill>
              </a:defRPr>
            </a:lvl1pPr>
          </a:lstStyle>
          <a:p>
            <a:fld id="{999F6A2A-1E6F-4CCB-9759-DEAE191B4C40}"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
          <p:cNvSpPr>
            <a:spLocks noGrp="1"/>
          </p:cNvSpPr>
          <p:nvPr>
            <p:ph type="title"/>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6867E36F-AD44-479D-845F-FCA59D48B999}" type="datetime1">
              <a:rPr lang="en-US"/>
              <a:pPr/>
              <a:t>5/2/2011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EFCBF93-58B4-48AF-BCE4-6AD05588E4D2}"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rgbClr val="474747"/>
                </a:solidFill>
              </a:defRPr>
            </a:lvl1pPr>
          </a:lstStyle>
          <a:p>
            <a:fld id="{7578DE88-088B-47E9-B703-0AFE3E72CA1F}" type="datetime1">
              <a:rPr lang="en-US"/>
              <a:pPr/>
              <a:t>5/2/2011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474747"/>
                </a:solidFill>
              </a:defRPr>
            </a:lvl1pPr>
          </a:lstStyle>
          <a:p>
            <a:fld id="{96E80F28-FB0B-48AC-B703-E819E7AFED6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Oval 3"/>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dirty="0">
                <a:solidFill>
                  <a:srgbClr val="FFFFFF"/>
                </a:solidFill>
                <a:ea typeface="Arial" pitchFamily="-60" charset="0"/>
                <a:cs typeface="Arial" pitchFamily="-60" charset="0"/>
              </a:rPr>
              <a:t>             </a:t>
            </a:r>
          </a:p>
        </p:txBody>
      </p:sp>
      <p:sp>
        <p:nvSpPr>
          <p:cNvPr id="5" name="Rectangle 4"/>
          <p:cNvSpPr/>
          <p:nvPr userDrawn="1"/>
        </p:nvSpPr>
        <p:spPr>
          <a:xfrm>
            <a:off x="8686800" y="526573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dirty="0">
                <a:solidFill>
                  <a:srgbClr val="FF6600"/>
                </a:solidFill>
                <a:ea typeface="Arial" pitchFamily="-60" charset="0"/>
                <a:cs typeface="Arial" pitchFamily="-60" charset="0"/>
              </a:rPr>
              <a:t>           </a:t>
            </a:r>
          </a:p>
        </p:txBody>
      </p:sp>
      <p:sp>
        <p:nvSpPr>
          <p:cNvPr id="6" name="Oval 5"/>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dirty="0">
                <a:solidFill>
                  <a:srgbClr val="FFFFFF"/>
                </a:solidFill>
                <a:ea typeface="Arial" pitchFamily="-60" charset="0"/>
                <a:cs typeface="Arial" pitchFamily="-60" charset="0"/>
              </a:rPr>
              <a:t>       </a:t>
            </a:r>
          </a:p>
        </p:txBody>
      </p:sp>
      <p:sp>
        <p:nvSpPr>
          <p:cNvPr id="2" name="Title 1"/>
          <p:cNvSpPr>
            <a:spLocks noGrp="1"/>
          </p:cNvSpPr>
          <p:nvPr>
            <p:ph type="title"/>
          </p:nvPr>
        </p:nvSpPr>
        <p:spPr>
          <a:xfrm>
            <a:off x="2971800" y="1992354"/>
            <a:ext cx="5867400" cy="1970046"/>
          </a:xfrm>
        </p:spPr>
        <p:txBody>
          <a:bodyP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0"/>
          </p:nvPr>
        </p:nvSpPr>
        <p:spPr/>
        <p:txBody>
          <a:bodyPr/>
          <a:lstStyle>
            <a:lvl1pPr>
              <a:defRPr>
                <a:solidFill>
                  <a:srgbClr val="474747"/>
                </a:solidFill>
              </a:defRPr>
            </a:lvl1pPr>
          </a:lstStyle>
          <a:p>
            <a:endParaRPr lang="en-US" dirty="0"/>
          </a:p>
        </p:txBody>
      </p:sp>
      <p:sp>
        <p:nvSpPr>
          <p:cNvPr id="8" name="Slide Number Placeholder 5"/>
          <p:cNvSpPr>
            <a:spLocks noGrp="1"/>
          </p:cNvSpPr>
          <p:nvPr>
            <p:ph type="sldNum" sz="quarter" idx="11"/>
          </p:nvPr>
        </p:nvSpPr>
        <p:spPr/>
        <p:txBody>
          <a:bodyPr/>
          <a:lstStyle>
            <a:lvl1pPr>
              <a:defRPr>
                <a:solidFill>
                  <a:srgbClr val="474747"/>
                </a:solidFill>
              </a:defRPr>
            </a:lvl1pPr>
          </a:lstStyle>
          <a:p>
            <a:fld id="{94CFAE16-9F35-446F-988F-BEEB9DABAA9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2" name="Title 1"/>
          <p:cNvSpPr>
            <a:spLocks noGrp="1"/>
          </p:cNvSpPr>
          <p:nvPr>
            <p:ph type="title"/>
          </p:nvPr>
        </p:nvSpPr>
        <p:spPr>
          <a:xfrm>
            <a:off x="436180" y="76200"/>
            <a:ext cx="8403020" cy="685800"/>
          </a:xfrm>
        </p:spPr>
        <p:txBody>
          <a:bodyPr>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solidFill>
                  <a:srgbClr val="474747"/>
                </a:solidFill>
              </a:defRPr>
            </a:lvl1pPr>
          </a:lstStyle>
          <a:p>
            <a:fld id="{75641767-0A4D-4554-BE2F-6F1926224FC5}" type="datetime1">
              <a:rPr lang="en-US"/>
              <a:pPr/>
              <a:t>5/2/2011</a:t>
            </a:fld>
            <a:endParaRPr lang="en-US" dirty="0"/>
          </a:p>
        </p:txBody>
      </p:sp>
      <p:sp>
        <p:nvSpPr>
          <p:cNvPr id="6" name="Footer Placeholder 4"/>
          <p:cNvSpPr>
            <a:spLocks noGrp="1"/>
          </p:cNvSpPr>
          <p:nvPr>
            <p:ph type="ftr" sz="quarter" idx="11"/>
          </p:nvPr>
        </p:nvSpPr>
        <p:spPr/>
        <p:txBody>
          <a:bodyPr/>
          <a:lstStyle>
            <a:lvl1pPr>
              <a:defRPr>
                <a:solidFill>
                  <a:srgbClr val="474747"/>
                </a:solidFill>
              </a:defRPr>
            </a:lvl1pPr>
          </a:lstStyle>
          <a:p>
            <a:endParaRPr lang="en-US" dirty="0"/>
          </a:p>
        </p:txBody>
      </p:sp>
      <p:sp>
        <p:nvSpPr>
          <p:cNvPr id="7" name="Slide Number Placeholder 5"/>
          <p:cNvSpPr>
            <a:spLocks noGrp="1"/>
          </p:cNvSpPr>
          <p:nvPr>
            <p:ph type="sldNum" sz="quarter" idx="12"/>
          </p:nvPr>
        </p:nvSpPr>
        <p:spPr/>
        <p:txBody>
          <a:bodyPr/>
          <a:lstStyle>
            <a:lvl1pPr>
              <a:defRPr>
                <a:solidFill>
                  <a:srgbClr val="474747"/>
                </a:solidFill>
              </a:defRPr>
            </a:lvl1pPr>
          </a:lstStyle>
          <a:p>
            <a:fld id="{FECC6CA4-3FB9-496D-8092-28ACBE523776}" type="slidenum">
              <a:rPr lang="en-US"/>
              <a:pPr/>
              <a:t>‹#›</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solidFill>
                  <a:srgbClr val="474747"/>
                </a:solidFill>
              </a:defRPr>
            </a:lvl1pPr>
          </a:lstStyle>
          <a:p>
            <a:fld id="{320A2777-B202-4398-833A-70CC755F2BA2}" type="datetime1">
              <a:rPr lang="en-US"/>
              <a:pPr/>
              <a:t>5/2/2011</a:t>
            </a:fld>
            <a:endParaRPr lang="en-US" dirty="0"/>
          </a:p>
        </p:txBody>
      </p:sp>
      <p:sp>
        <p:nvSpPr>
          <p:cNvPr id="5" name="Footer Placeholder 3"/>
          <p:cNvSpPr>
            <a:spLocks noGrp="1"/>
          </p:cNvSpPr>
          <p:nvPr>
            <p:ph type="ftr" sz="quarter" idx="11"/>
          </p:nvPr>
        </p:nvSpPr>
        <p:spPr/>
        <p:txBody>
          <a:bodyPr/>
          <a:lstStyle>
            <a:lvl1pPr>
              <a:defRPr>
                <a:solidFill>
                  <a:srgbClr val="474747"/>
                </a:solidFill>
              </a:defRPr>
            </a:lvl1pPr>
          </a:lstStyle>
          <a:p>
            <a:endParaRPr lang="en-US" dirty="0"/>
          </a:p>
        </p:txBody>
      </p:sp>
      <p:sp>
        <p:nvSpPr>
          <p:cNvPr id="7" name="Slide Number Placeholder 4"/>
          <p:cNvSpPr>
            <a:spLocks noGrp="1"/>
          </p:cNvSpPr>
          <p:nvPr>
            <p:ph type="sldNum" sz="quarter" idx="12"/>
          </p:nvPr>
        </p:nvSpPr>
        <p:spPr/>
        <p:txBody>
          <a:bodyPr/>
          <a:lstStyle>
            <a:lvl1pPr>
              <a:defRPr>
                <a:solidFill>
                  <a:srgbClr val="474747"/>
                </a:solidFill>
              </a:defRPr>
            </a:lvl1pPr>
          </a:lstStyle>
          <a:p>
            <a:fld id="{F685F39F-0092-412C-AD7F-3DB425DBA05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893E412B-535B-4DFE-99F7-9A227AA526C1}" type="datetime1">
              <a:rPr lang="en-US"/>
              <a:pPr/>
              <a:t>5/2/2011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224CBCF-12A0-40A7-A786-DF8F6235EF6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srcRect/>
          <a:stretch>
            <a:fillRect/>
          </a:stretch>
        </p:blipFill>
        <p:spPr bwMode="auto">
          <a:xfrm>
            <a:off x="0" y="762000"/>
            <a:ext cx="2444750" cy="2286000"/>
          </a:xfrm>
          <a:prstGeom prst="rect">
            <a:avLst/>
          </a:prstGeom>
          <a:noFill/>
          <a:ln w="9525">
            <a:noFill/>
            <a:miter lim="800000"/>
            <a:headEnd/>
            <a:tailEnd/>
          </a:ln>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solidFill>
                  <a:srgbClr val="FFFFFF"/>
                </a:solidFill>
              </a:defRPr>
            </a:lvl1pPr>
          </a:lstStyle>
          <a:p>
            <a:fld id="{AD125526-EBA6-42EF-A022-B4DFEFAE696E}" type="datetime1">
              <a:rPr lang="en-US"/>
              <a:pPr/>
              <a:t>5/2/2011</a:t>
            </a:fld>
            <a:endParaRPr lang="en-US" dirty="0"/>
          </a:p>
        </p:txBody>
      </p:sp>
      <p:sp>
        <p:nvSpPr>
          <p:cNvPr id="5" name="Footer Placeholder 3"/>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4"/>
          <p:cNvSpPr>
            <a:spLocks noGrp="1"/>
          </p:cNvSpPr>
          <p:nvPr>
            <p:ph type="sldNum" sz="quarter" idx="12"/>
          </p:nvPr>
        </p:nvSpPr>
        <p:spPr/>
        <p:txBody>
          <a:bodyPr/>
          <a:lstStyle>
            <a:lvl1pPr>
              <a:defRPr>
                <a:solidFill>
                  <a:srgbClr val="FFFFFF"/>
                </a:solidFill>
              </a:defRPr>
            </a:lvl1pPr>
          </a:lstStyle>
          <a:p>
            <a:fld id="{F069F8C8-2189-451C-B508-720FA9E30856}" type="slidenum">
              <a:rPr lang="en-US"/>
              <a:pPr/>
              <a:t>‹#›</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AB7E9591-0832-4652-B2C1-C69817286FA6}" type="datetime1">
              <a:rPr lang="en-US"/>
              <a:pPr/>
              <a:t>5/2/2011</a:t>
            </a:fld>
            <a:endParaRPr lang="en-US" dirty="0"/>
          </a:p>
        </p:txBody>
      </p:sp>
      <p:sp>
        <p:nvSpPr>
          <p:cNvPr id="5" name="Footer Placeholder 2"/>
          <p:cNvSpPr>
            <a:spLocks noGrp="1"/>
          </p:cNvSpPr>
          <p:nvPr>
            <p:ph type="ftr" sz="quarter" idx="11"/>
          </p:nvPr>
        </p:nvSpPr>
        <p:spPr/>
        <p:txBody>
          <a:bodyPr/>
          <a:lstStyle>
            <a:lvl1pPr>
              <a:defRPr/>
            </a:lvl1pPr>
          </a:lstStyle>
          <a:p>
            <a:endParaRPr lang="en-US" dirty="0"/>
          </a:p>
        </p:txBody>
      </p:sp>
      <p:sp>
        <p:nvSpPr>
          <p:cNvPr id="8" name="Slide Number Placeholder 3"/>
          <p:cNvSpPr>
            <a:spLocks noGrp="1"/>
          </p:cNvSpPr>
          <p:nvPr>
            <p:ph type="sldNum" sz="quarter" idx="12"/>
          </p:nvPr>
        </p:nvSpPr>
        <p:spPr/>
        <p:txBody>
          <a:bodyPr/>
          <a:lstStyle>
            <a:lvl1pPr>
              <a:defRPr/>
            </a:lvl1pPr>
          </a:lstStyle>
          <a:p>
            <a:fld id="{D8EF1926-F9BB-42F7-8A8D-8F86DCE78B3F}" type="slidenum">
              <a:rPr lang="en-US"/>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dirty="0">
              <a:solidFill>
                <a:srgbClr val="FFFFFF"/>
              </a:solidFill>
              <a:ea typeface="Arial" pitchFamily="-60" charset="0"/>
              <a:cs typeface="Arial" pitchFamily="-60" charset="0"/>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smtClean="0"/>
              <a:t>Click to edit Master text styles</a:t>
            </a:r>
          </a:p>
        </p:txBody>
      </p:sp>
      <p:sp>
        <p:nvSpPr>
          <p:cNvPr id="5" name="Date Placeholder 2"/>
          <p:cNvSpPr>
            <a:spLocks noGrp="1"/>
          </p:cNvSpPr>
          <p:nvPr>
            <p:ph type="dt" sz="half" idx="15"/>
          </p:nvPr>
        </p:nvSpPr>
        <p:spPr/>
        <p:txBody>
          <a:bodyPr/>
          <a:lstStyle>
            <a:lvl1pPr>
              <a:defRPr>
                <a:solidFill>
                  <a:srgbClr val="FFFFFF"/>
                </a:solidFill>
              </a:defRPr>
            </a:lvl1pPr>
          </a:lstStyle>
          <a:p>
            <a:fld id="{D54AD77A-A4DF-45D9-9BE2-B328BA7E69E3}" type="datetime1">
              <a:rPr lang="en-US"/>
              <a:pPr/>
              <a:t>5/2/2011</a:t>
            </a:fld>
            <a:endParaRPr lang="en-US" dirty="0"/>
          </a:p>
        </p:txBody>
      </p:sp>
      <p:sp>
        <p:nvSpPr>
          <p:cNvPr id="6" name="Footer Placeholder 3"/>
          <p:cNvSpPr>
            <a:spLocks noGrp="1"/>
          </p:cNvSpPr>
          <p:nvPr>
            <p:ph type="ftr" sz="quarter" idx="16"/>
          </p:nvPr>
        </p:nvSpPr>
        <p:spPr/>
        <p:txBody>
          <a:bodyPr/>
          <a:lstStyle>
            <a:lvl1pPr>
              <a:defRPr>
                <a:solidFill>
                  <a:srgbClr val="FFFFFF"/>
                </a:solidFill>
              </a:defRPr>
            </a:lvl1pPr>
          </a:lstStyle>
          <a:p>
            <a:endParaRPr lang="en-US" dirty="0"/>
          </a:p>
        </p:txBody>
      </p:sp>
      <p:sp>
        <p:nvSpPr>
          <p:cNvPr id="7" name="Slide Number Placeholder 4"/>
          <p:cNvSpPr>
            <a:spLocks noGrp="1"/>
          </p:cNvSpPr>
          <p:nvPr>
            <p:ph type="sldNum" sz="quarter" idx="17"/>
          </p:nvPr>
        </p:nvSpPr>
        <p:spPr/>
        <p:txBody>
          <a:bodyPr/>
          <a:lstStyle>
            <a:lvl1pPr>
              <a:defRPr>
                <a:solidFill>
                  <a:srgbClr val="FFFFFF"/>
                </a:solidFill>
              </a:defRPr>
            </a:lvl1pPr>
          </a:lstStyle>
          <a:p>
            <a:fld id="{EEB575FB-6428-480E-887B-3B3035AB866B}" type="slidenum">
              <a:rPr lang="en-US"/>
              <a:pPr/>
              <a:t>‹#›</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defRPr>
            </a:lvl1pPr>
          </a:lstStyle>
          <a:p>
            <a:fld id="{64CC3D7B-E1B4-4715-9008-AAB6BB5F5079}" type="datetime1">
              <a:rPr lang="en-US"/>
              <a:pPr/>
              <a:t>5/2/2011</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83784E6-F7DB-48F6-A16E-D33AFE49DF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5" cstate="print"/>
          <a:srcRect l="2599" r="5875" b="5263"/>
          <a:stretch>
            <a:fillRect/>
          </a:stretch>
        </p:blipFill>
        <p:spPr bwMode="auto">
          <a:xfrm>
            <a:off x="3175" y="5867400"/>
            <a:ext cx="9144000" cy="10541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D8D8D"/>
                </a:solidFill>
              </a:defRPr>
            </a:lvl1pPr>
          </a:lstStyle>
          <a:p>
            <a:fld id="{716BC463-2935-43FF-BC2D-4112C38A1E6B}" type="datetime1">
              <a:rPr lang="en-US"/>
              <a:pPr/>
              <a:t>5/2/2011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D8D8D"/>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D8D8D"/>
                </a:solidFill>
              </a:defRPr>
            </a:lvl1pPr>
          </a:lstStyle>
          <a:p>
            <a:fld id="{F683A520-4EF2-44CE-8532-39D7F004EDF5}" type="slidenum">
              <a:rPr lang="en-US"/>
              <a:pPr/>
              <a:t>‹#›</a:t>
            </a:fld>
            <a:endParaRPr lang="en-US" dirty="0"/>
          </a:p>
        </p:txBody>
      </p:sp>
      <p:sp>
        <p:nvSpPr>
          <p:cNvPr id="10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60" charset="0"/>
        </a:defRPr>
      </a:lvl6pPr>
      <a:lvl7pPr marL="914400" algn="ctr" rtl="0" fontAlgn="base">
        <a:spcBef>
          <a:spcPct val="0"/>
        </a:spcBef>
        <a:spcAft>
          <a:spcPct val="0"/>
        </a:spcAft>
        <a:defRPr sz="4400">
          <a:solidFill>
            <a:schemeClr val="tx1"/>
          </a:solidFill>
          <a:latin typeface="Calibri" pitchFamily="-60" charset="0"/>
        </a:defRPr>
      </a:lvl7pPr>
      <a:lvl8pPr marL="1371600" algn="ctr" rtl="0" fontAlgn="base">
        <a:spcBef>
          <a:spcPct val="0"/>
        </a:spcBef>
        <a:spcAft>
          <a:spcPct val="0"/>
        </a:spcAft>
        <a:defRPr sz="4400">
          <a:solidFill>
            <a:schemeClr val="tx1"/>
          </a:solidFill>
          <a:latin typeface="Calibri" pitchFamily="-60" charset="0"/>
        </a:defRPr>
      </a:lvl8pPr>
      <a:lvl9pPr marL="1828800" algn="ctr" rtl="0" fontAlgn="base">
        <a:spcBef>
          <a:spcPct val="0"/>
        </a:spcBef>
        <a:spcAft>
          <a:spcPct val="0"/>
        </a:spcAft>
        <a:defRPr sz="4400">
          <a:solidFill>
            <a:schemeClr val="tx1"/>
          </a:solidFill>
          <a:latin typeface="Calibri" pitchFamily="-60" charset="0"/>
        </a:defRPr>
      </a:lvl9pPr>
    </p:titleStyle>
    <p:bodyStyle>
      <a:lvl1pPr marL="342900" indent="-342900" algn="l" rtl="0" eaLnBrk="0" fontAlgn="base" hangingPunct="0">
        <a:spcBef>
          <a:spcPct val="20000"/>
        </a:spcBef>
        <a:spcAft>
          <a:spcPct val="0"/>
        </a:spcAft>
        <a:buFont typeface="Arial" pitchFamily="-60"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60" charset="0"/>
        <a:buChar char="–"/>
        <a:defRPr sz="2800" kern="1200">
          <a:solidFill>
            <a:schemeClr val="tx1"/>
          </a:solidFill>
          <a:latin typeface="+mn-lt"/>
          <a:ea typeface="ＭＳ Ｐゴシック" pitchFamily="-60" charset="-128"/>
          <a:cs typeface="+mn-cs"/>
        </a:defRPr>
      </a:lvl2pPr>
      <a:lvl3pPr marL="1143000" indent="-228600" algn="l" rtl="0" eaLnBrk="0" fontAlgn="base" hangingPunct="0">
        <a:spcBef>
          <a:spcPct val="20000"/>
        </a:spcBef>
        <a:spcAft>
          <a:spcPct val="0"/>
        </a:spcAft>
        <a:buFont typeface="Arial" pitchFamily="-60" charset="0"/>
        <a:buChar char="•"/>
        <a:defRPr sz="2400" kern="1200">
          <a:solidFill>
            <a:schemeClr val="tx1"/>
          </a:solidFill>
          <a:latin typeface="+mn-lt"/>
          <a:ea typeface="ＭＳ Ｐゴシック" pitchFamily="-60" charset="-128"/>
          <a:cs typeface="+mn-cs"/>
        </a:defRPr>
      </a:lvl3pPr>
      <a:lvl4pPr marL="1600200" indent="-228600" algn="l" rtl="0" eaLnBrk="0" fontAlgn="base" hangingPunct="0">
        <a:spcBef>
          <a:spcPct val="20000"/>
        </a:spcBef>
        <a:spcAft>
          <a:spcPct val="0"/>
        </a:spcAft>
        <a:buFont typeface="Arial" pitchFamily="-60" charset="0"/>
        <a:buChar char="–"/>
        <a:defRPr sz="2000" kern="1200">
          <a:solidFill>
            <a:schemeClr val="tx1"/>
          </a:solidFill>
          <a:latin typeface="+mn-lt"/>
          <a:ea typeface="ＭＳ Ｐゴシック" pitchFamily="-60" charset="-128"/>
          <a:cs typeface="+mn-cs"/>
        </a:defRPr>
      </a:lvl4pPr>
      <a:lvl5pPr marL="2057400" indent="-228600" algn="l" rtl="0" eaLnBrk="0" fontAlgn="base" hangingPunct="0">
        <a:spcBef>
          <a:spcPct val="20000"/>
        </a:spcBef>
        <a:spcAft>
          <a:spcPct val="0"/>
        </a:spcAft>
        <a:buFont typeface="Arial" pitchFamily="-60" charset="0"/>
        <a:buChar char="»"/>
        <a:defRPr sz="2000" kern="1200">
          <a:solidFill>
            <a:schemeClr val="tx1"/>
          </a:solidFill>
          <a:latin typeface="+mn-lt"/>
          <a:ea typeface="ＭＳ Ｐゴシック" pitchFamily="-6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Electron_ionization" TargetMode="External"/><Relationship Id="rId2" Type="http://schemas.openxmlformats.org/officeDocument/2006/relationships/image" Target="../media/image27.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Placeholder 2"/>
          <p:cNvSpPr>
            <a:spLocks noGrp="1"/>
          </p:cNvSpPr>
          <p:nvPr>
            <p:ph type="body" sz="quarter" idx="14"/>
          </p:nvPr>
        </p:nvSpPr>
        <p:spPr>
          <a:xfrm>
            <a:off x="3657600" y="1143000"/>
            <a:ext cx="5029200" cy="1600200"/>
          </a:xfrm>
        </p:spPr>
        <p:txBody>
          <a:bodyPr>
            <a:normAutofit lnSpcReduction="10000"/>
          </a:bodyPr>
          <a:lstStyle/>
          <a:p>
            <a:pPr eaLnBrk="1" hangingPunct="1"/>
            <a:r>
              <a:rPr lang="en-US" b="1" dirty="0" err="1">
                <a:solidFill>
                  <a:srgbClr val="5C5C5C"/>
                </a:solidFill>
                <a:latin typeface="Arial" pitchFamily="34" charset="0"/>
                <a:ea typeface="ＭＳ Ｐゴシック" pitchFamily="-60" charset="-128"/>
                <a:cs typeface="Arial" pitchFamily="34" charset="0"/>
              </a:rPr>
              <a:t>Debanjan</a:t>
            </a:r>
            <a:r>
              <a:rPr lang="en-US" b="1" dirty="0">
                <a:solidFill>
                  <a:srgbClr val="5C5C5C"/>
                </a:solidFill>
                <a:latin typeface="Arial" pitchFamily="34" charset="0"/>
                <a:ea typeface="ＭＳ Ｐゴシック" pitchFamily="-60" charset="-128"/>
                <a:cs typeface="Arial" pitchFamily="34" charset="0"/>
              </a:rPr>
              <a:t> </a:t>
            </a:r>
            <a:r>
              <a:rPr lang="en-US" dirty="0" smtClean="0">
                <a:solidFill>
                  <a:srgbClr val="5C5C5C"/>
                </a:solidFill>
                <a:latin typeface="Arial" pitchFamily="34" charset="0"/>
                <a:ea typeface="ＭＳ Ｐゴシック" pitchFamily="-60" charset="-128"/>
                <a:cs typeface="Arial" pitchFamily="34" charset="0"/>
              </a:rPr>
              <a:t>Das</a:t>
            </a:r>
            <a:endParaRPr lang="en-US" b="1" dirty="0" smtClean="0">
              <a:solidFill>
                <a:srgbClr val="5C5C5C"/>
              </a:solidFill>
              <a:latin typeface="Arial" pitchFamily="34" charset="0"/>
              <a:ea typeface="ＭＳ Ｐゴシック" pitchFamily="-60" charset="-128"/>
              <a:cs typeface="Arial" pitchFamily="34" charset="0"/>
            </a:endParaRPr>
          </a:p>
          <a:p>
            <a:pPr eaLnBrk="1" hangingPunct="1"/>
            <a:r>
              <a:rPr lang="en-US" b="1" dirty="0" smtClean="0">
                <a:solidFill>
                  <a:srgbClr val="5C5C5C"/>
                </a:solidFill>
                <a:latin typeface="Arial" pitchFamily="34" charset="0"/>
                <a:ea typeface="ＭＳ Ｐゴシック" pitchFamily="-60" charset="-128"/>
                <a:cs typeface="Arial" pitchFamily="34" charset="0"/>
              </a:rPr>
              <a:t>Amrita </a:t>
            </a:r>
            <a:r>
              <a:rPr lang="en-US" dirty="0" smtClean="0">
                <a:solidFill>
                  <a:srgbClr val="5C5C5C"/>
                </a:solidFill>
                <a:latin typeface="Arial" pitchFamily="34" charset="0"/>
                <a:ea typeface="ＭＳ Ｐゴシック" pitchFamily="-60" charset="-128"/>
                <a:cs typeface="Arial" pitchFamily="34" charset="0"/>
              </a:rPr>
              <a:t>Mukherjee</a:t>
            </a:r>
            <a:endParaRPr lang="en-US" b="1" dirty="0" smtClean="0">
              <a:solidFill>
                <a:srgbClr val="5C5C5C"/>
              </a:solidFill>
              <a:latin typeface="Arial" pitchFamily="34" charset="0"/>
              <a:ea typeface="ＭＳ Ｐゴシック" pitchFamily="-60" charset="-128"/>
              <a:cs typeface="Arial" pitchFamily="34" charset="0"/>
            </a:endParaRPr>
          </a:p>
          <a:p>
            <a:pPr eaLnBrk="1" hangingPunct="1"/>
            <a:r>
              <a:rPr lang="en-US" b="1" dirty="0" smtClean="0">
                <a:solidFill>
                  <a:srgbClr val="5C5C5C"/>
                </a:solidFill>
                <a:latin typeface="Arial" pitchFamily="34" charset="0"/>
                <a:ea typeface="ＭＳ Ｐゴシック" pitchFamily="-60" charset="-128"/>
                <a:cs typeface="Arial" pitchFamily="34" charset="0"/>
              </a:rPr>
              <a:t>Chethan </a:t>
            </a:r>
            <a:r>
              <a:rPr lang="en-US" dirty="0">
                <a:solidFill>
                  <a:srgbClr val="5C5C5C"/>
                </a:solidFill>
                <a:latin typeface="Arial" pitchFamily="34" charset="0"/>
                <a:ea typeface="ＭＳ Ｐゴシック" pitchFamily="-60" charset="-128"/>
                <a:cs typeface="Arial" pitchFamily="34" charset="0"/>
              </a:rPr>
              <a:t>Kumar </a:t>
            </a:r>
            <a:r>
              <a:rPr lang="en-US" dirty="0" smtClean="0">
                <a:solidFill>
                  <a:srgbClr val="5C5C5C"/>
                </a:solidFill>
                <a:latin typeface="Arial" pitchFamily="34" charset="0"/>
                <a:ea typeface="ＭＳ Ｐゴシック" pitchFamily="-60" charset="-128"/>
                <a:cs typeface="Arial" pitchFamily="34" charset="0"/>
              </a:rPr>
              <a:t>Gaddam</a:t>
            </a:r>
          </a:p>
          <a:p>
            <a:pPr eaLnBrk="1" hangingPunct="1"/>
            <a:r>
              <a:rPr lang="en-US" b="1" dirty="0">
                <a:solidFill>
                  <a:srgbClr val="5C5C5C"/>
                </a:solidFill>
                <a:latin typeface="Arial" pitchFamily="34" charset="0"/>
                <a:ea typeface="ＭＳ Ｐゴシック" pitchFamily="-60" charset="-128"/>
                <a:cs typeface="Arial" pitchFamily="34" charset="0"/>
              </a:rPr>
              <a:t>Ganesh </a:t>
            </a:r>
            <a:r>
              <a:rPr lang="en-US" dirty="0">
                <a:solidFill>
                  <a:srgbClr val="5C5C5C"/>
                </a:solidFill>
                <a:latin typeface="Arial" pitchFamily="34" charset="0"/>
                <a:ea typeface="ＭＳ Ｐゴシック" pitchFamily="-60" charset="-128"/>
                <a:cs typeface="Arial" pitchFamily="34" charset="0"/>
              </a:rPr>
              <a:t>Rahul </a:t>
            </a:r>
            <a:r>
              <a:rPr lang="en-US" dirty="0" smtClean="0">
                <a:solidFill>
                  <a:srgbClr val="5C5C5C"/>
                </a:solidFill>
                <a:latin typeface="Arial" pitchFamily="34" charset="0"/>
                <a:ea typeface="ＭＳ Ｐゴシック" pitchFamily="-60" charset="-128"/>
                <a:cs typeface="Arial" pitchFamily="34" charset="0"/>
              </a:rPr>
              <a:t>Bhimanapati</a:t>
            </a:r>
            <a:endParaRPr lang="en-US" dirty="0">
              <a:solidFill>
                <a:srgbClr val="5C5C5C"/>
              </a:solidFill>
              <a:latin typeface="Arial" pitchFamily="34" charset="0"/>
              <a:ea typeface="ＭＳ Ｐゴシック" pitchFamily="-60" charset="-128"/>
              <a:cs typeface="Arial" pitchFamily="34" charset="0"/>
            </a:endParaRPr>
          </a:p>
        </p:txBody>
      </p:sp>
      <p:sp>
        <p:nvSpPr>
          <p:cNvPr id="94211" name="Title 4"/>
          <p:cNvSpPr>
            <a:spLocks noGrp="1"/>
          </p:cNvSpPr>
          <p:nvPr>
            <p:ph type="title"/>
          </p:nvPr>
        </p:nvSpPr>
        <p:spPr>
          <a:xfrm>
            <a:off x="35257" y="3124200"/>
            <a:ext cx="7543800" cy="1447800"/>
          </a:xfrm>
        </p:spPr>
        <p:txBody>
          <a:bodyPr>
            <a:normAutofit/>
          </a:bodyPr>
          <a:lstStyle/>
          <a:p>
            <a:pPr eaLnBrk="1" hangingPunct="1"/>
            <a:r>
              <a:rPr sz="2200" b="0" dirty="0" smtClean="0">
                <a:solidFill>
                  <a:srgbClr val="262626"/>
                </a:solidFill>
                <a:latin typeface="Arial" pitchFamily="-60" charset="0"/>
                <a:ea typeface="Arial" pitchFamily="-60" charset="0"/>
                <a:cs typeface="Arial" pitchFamily="-60" charset="0"/>
              </a:rPr>
              <a:t/>
            </a:r>
            <a:br>
              <a:rPr sz="2200" b="0" dirty="0" smtClean="0">
                <a:solidFill>
                  <a:srgbClr val="262626"/>
                </a:solidFill>
                <a:latin typeface="Arial" pitchFamily="-60" charset="0"/>
                <a:ea typeface="Arial" pitchFamily="-60" charset="0"/>
                <a:cs typeface="Arial" pitchFamily="-60" charset="0"/>
              </a:rPr>
            </a:br>
            <a:r>
              <a:rPr sz="3111" b="0" dirty="0" smtClean="0">
                <a:solidFill>
                  <a:srgbClr val="FFFFFF"/>
                </a:solidFill>
                <a:latin typeface="Arial" pitchFamily="-60" charset="0"/>
                <a:ea typeface="Arial" pitchFamily="-60" charset="0"/>
                <a:cs typeface="Arial" pitchFamily="-60" charset="0"/>
              </a:rPr>
              <a:t>PLASMA GASIFICATION FOR VOC DESTRUCTION </a:t>
            </a:r>
            <a:endParaRPr sz="3111" b="0" dirty="0">
              <a:latin typeface="Arial" pitchFamily="-60" charset="0"/>
              <a:ea typeface="Arial" pitchFamily="-60" charset="0"/>
              <a:cs typeface="Arial" pitchFamily="-60" charset="0"/>
            </a:endParaRPr>
          </a:p>
        </p:txBody>
      </p:sp>
    </p:spTree>
    <p:extLst>
      <p:ext uri="{BB962C8B-B14F-4D97-AF65-F5344CB8AC3E}">
        <p14:creationId xmlns:p14="http://schemas.microsoft.com/office/powerpoint/2010/main" val="285780676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Non-Thermal Plasma</a:t>
            </a:r>
            <a:endParaRPr lang="en-US" dirty="0"/>
          </a:p>
        </p:txBody>
      </p:sp>
      <p:sp>
        <p:nvSpPr>
          <p:cNvPr id="4" name="Content Placeholder 1"/>
          <p:cNvSpPr>
            <a:spLocks noGrp="1"/>
          </p:cNvSpPr>
          <p:nvPr>
            <p:ph sz="half" idx="1"/>
          </p:nvPr>
        </p:nvSpPr>
        <p:spPr>
          <a:xfrm>
            <a:off x="304800" y="1066800"/>
            <a:ext cx="8610600" cy="5562600"/>
          </a:xfrm>
        </p:spPr>
        <p:txBody>
          <a:bodyPr/>
          <a:lstStyle/>
          <a:p>
            <a:pPr algn="just">
              <a:lnSpc>
                <a:spcPct val="150000"/>
              </a:lnSpc>
            </a:pPr>
            <a:r>
              <a:rPr lang="en-US" sz="1800" dirty="0"/>
              <a:t>In this environment, in addition to electrons flying about, atoms are being separated </a:t>
            </a:r>
            <a:r>
              <a:rPr lang="en-US" sz="1800" dirty="0" smtClean="0"/>
              <a:t>from their </a:t>
            </a:r>
            <a:r>
              <a:rPr lang="en-US" sz="1800" dirty="0"/>
              <a:t>molecules to become free radicals. </a:t>
            </a:r>
            <a:endParaRPr lang="en-US" sz="1800" dirty="0" smtClean="0"/>
          </a:p>
          <a:p>
            <a:pPr algn="just">
              <a:lnSpc>
                <a:spcPct val="150000"/>
              </a:lnSpc>
            </a:pPr>
            <a:r>
              <a:rPr lang="en-US" sz="1800" dirty="0" smtClean="0"/>
              <a:t>Since </a:t>
            </a:r>
            <a:r>
              <a:rPr lang="en-US" sz="1800" dirty="0"/>
              <a:t>free radicals are </a:t>
            </a:r>
            <a:r>
              <a:rPr lang="en-US" sz="1800" b="1" dirty="0"/>
              <a:t>highly reactive</a:t>
            </a:r>
            <a:r>
              <a:rPr lang="en-US" sz="1800" dirty="0"/>
              <a:t>, they quickly </a:t>
            </a:r>
            <a:r>
              <a:rPr lang="en-US" sz="1800" dirty="0" smtClean="0"/>
              <a:t>recombine with </a:t>
            </a:r>
            <a:r>
              <a:rPr lang="en-US" sz="1800" dirty="0"/>
              <a:t>other atoms and/or molecules to form new compounds. </a:t>
            </a:r>
            <a:endParaRPr lang="en-US" sz="1800" dirty="0" smtClean="0"/>
          </a:p>
          <a:p>
            <a:pPr algn="just">
              <a:lnSpc>
                <a:spcPct val="150000"/>
              </a:lnSpc>
            </a:pPr>
            <a:r>
              <a:rPr lang="en-US" sz="1800" dirty="0" smtClean="0"/>
              <a:t>Using </a:t>
            </a:r>
            <a:r>
              <a:rPr lang="en-US" sz="1800" b="1" dirty="0"/>
              <a:t>oxygen</a:t>
            </a:r>
            <a:r>
              <a:rPr lang="en-US" sz="1800" dirty="0"/>
              <a:t> as </a:t>
            </a:r>
            <a:r>
              <a:rPr lang="en-US" sz="1800" dirty="0" smtClean="0"/>
              <a:t>an example</a:t>
            </a:r>
            <a:r>
              <a:rPr lang="en-US" sz="1800" dirty="0"/>
              <a:t>, the normal state of oxygen is a molecule containing two oxygen atoms. Thus, it </a:t>
            </a:r>
            <a:r>
              <a:rPr lang="en-US" sz="1800" dirty="0" smtClean="0"/>
              <a:t>is written </a:t>
            </a:r>
            <a:r>
              <a:rPr lang="en-US" sz="1800" dirty="0"/>
              <a:t>as O</a:t>
            </a:r>
            <a:r>
              <a:rPr lang="en-US" sz="1800" baseline="-25000" dirty="0"/>
              <a:t>2</a:t>
            </a:r>
            <a:r>
              <a:rPr lang="en-US" sz="1800" dirty="0"/>
              <a:t>. </a:t>
            </a:r>
            <a:endParaRPr lang="en-US" sz="1800" dirty="0" smtClean="0"/>
          </a:p>
          <a:p>
            <a:pPr algn="just">
              <a:lnSpc>
                <a:spcPct val="150000"/>
              </a:lnSpc>
            </a:pPr>
            <a:r>
              <a:rPr lang="en-US" sz="1800" dirty="0" smtClean="0"/>
              <a:t>In </a:t>
            </a:r>
            <a:r>
              <a:rPr lang="en-US" sz="1800" dirty="0"/>
              <a:t>a DBD field, the oxygen molecules splits into two atoms of oxygen, O </a:t>
            </a:r>
            <a:r>
              <a:rPr lang="en-US" sz="1800" baseline="30000" dirty="0"/>
              <a:t>+</a:t>
            </a:r>
            <a:r>
              <a:rPr lang="en-US" sz="1800" dirty="0"/>
              <a:t> and O </a:t>
            </a:r>
            <a:r>
              <a:rPr lang="en-US" sz="1800" baseline="30000" dirty="0" smtClean="0"/>
              <a:t>+</a:t>
            </a:r>
            <a:r>
              <a:rPr lang="en-US" sz="1800" dirty="0" smtClean="0"/>
              <a:t>. The </a:t>
            </a:r>
            <a:r>
              <a:rPr lang="en-US" sz="1800" dirty="0"/>
              <a:t>elemental oxygen radical, being very reactive, will form </a:t>
            </a:r>
            <a:r>
              <a:rPr lang="en-US" sz="1800" b="1" dirty="0"/>
              <a:t>ozone, O</a:t>
            </a:r>
            <a:r>
              <a:rPr lang="en-US" sz="1800" b="1" baseline="-25000" dirty="0"/>
              <a:t>3</a:t>
            </a:r>
            <a:r>
              <a:rPr lang="en-US" sz="1800" dirty="0"/>
              <a:t>, when the radical </a:t>
            </a:r>
            <a:r>
              <a:rPr lang="en-US" sz="1800" dirty="0" smtClean="0"/>
              <a:t>oxygen </a:t>
            </a:r>
            <a:r>
              <a:rPr lang="en-US" sz="1800" dirty="0"/>
              <a:t>atom reacts with a normal molecule of oxygen (O</a:t>
            </a:r>
            <a:r>
              <a:rPr lang="en-US" sz="1800" baseline="-25000" dirty="0"/>
              <a:t>2</a:t>
            </a:r>
            <a:r>
              <a:rPr lang="en-US" sz="1800" dirty="0" smtClean="0"/>
              <a:t>).</a:t>
            </a:r>
          </a:p>
          <a:p>
            <a:pPr marL="0" indent="0">
              <a:buNone/>
            </a:pPr>
            <a:endParaRPr lang="en-US"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082159"/>
            <a:ext cx="1610871" cy="1629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dirty="0">
                <a:solidFill>
                  <a:srgbClr val="FFFFFF"/>
                </a:solidFill>
                <a:ea typeface="Arial" pitchFamily="-60" charset="0"/>
                <a:cs typeface="Arial" pitchFamily="-60" charset="0"/>
              </a:rPr>
              <a:t>       </a:t>
            </a:r>
          </a:p>
        </p:txBody>
      </p:sp>
      <p:sp>
        <p:nvSpPr>
          <p:cNvPr id="14"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15" name="TextBox 14"/>
          <p:cNvSpPr txBox="1"/>
          <p:nvPr/>
        </p:nvSpPr>
        <p:spPr>
          <a:xfrm>
            <a:off x="609600" y="381000"/>
            <a:ext cx="7924800" cy="708025"/>
          </a:xfrm>
          <a:prstGeom prst="rect">
            <a:avLst/>
          </a:prstGeom>
          <a:noFill/>
        </p:spPr>
        <p:txBody>
          <a:bodyPr>
            <a:prstTxWarp prst="textNoShape">
              <a:avLst/>
            </a:prstTxWarp>
            <a:normAutofit/>
          </a:bodyPr>
          <a:lstStyle/>
          <a:p>
            <a:endParaRPr lang="en-US" sz="4000">
              <a:effectLst>
                <a:outerShdw blurRad="38100" dist="38100" dir="2700000" algn="tl">
                  <a:srgbClr val="DDDDDD"/>
                </a:outerShdw>
              </a:effectLst>
            </a:endParaRPr>
          </a:p>
        </p:txBody>
      </p:sp>
      <p:sp>
        <p:nvSpPr>
          <p:cNvPr id="16" name="TextBox 10"/>
          <p:cNvSpPr txBox="1">
            <a:spLocks noChangeArrowheads="1"/>
          </p:cNvSpPr>
          <p:nvPr/>
        </p:nvSpPr>
        <p:spPr bwMode="auto">
          <a:xfrm>
            <a:off x="750888" y="5127625"/>
            <a:ext cx="7974012" cy="400050"/>
          </a:xfrm>
          <a:prstGeom prst="rect">
            <a:avLst/>
          </a:prstGeom>
          <a:noFill/>
          <a:ln w="9525">
            <a:noFill/>
            <a:miter lim="800000"/>
            <a:headEnd/>
            <a:tailEnd/>
          </a:ln>
        </p:spPr>
        <p:txBody>
          <a:bodyPr wrap="none">
            <a:prstTxWarp prst="textNoShape">
              <a:avLst/>
            </a:prstTxWarp>
          </a:bodyPr>
          <a:lstStyle/>
          <a:p>
            <a:pPr algn="r"/>
            <a:r>
              <a:rPr lang="en-US" sz="2000" b="1" dirty="0" smtClean="0">
                <a:solidFill>
                  <a:srgbClr val="5C5C5C"/>
                </a:solidFill>
              </a:rPr>
              <a:t>Summary of </a:t>
            </a:r>
            <a:r>
              <a:rPr lang="en-US" sz="2000" b="1" dirty="0">
                <a:solidFill>
                  <a:srgbClr val="5C5C5C"/>
                </a:solidFill>
              </a:rPr>
              <a:t>s</a:t>
            </a:r>
            <a:r>
              <a:rPr lang="en-US" sz="2000" b="1" dirty="0" smtClean="0">
                <a:solidFill>
                  <a:srgbClr val="5C5C5C"/>
                </a:solidFill>
              </a:rPr>
              <a:t>pectral transitions, </a:t>
            </a:r>
            <a:r>
              <a:rPr lang="en-US" sz="2000" dirty="0" smtClean="0">
                <a:solidFill>
                  <a:srgbClr val="5C5C5C"/>
                </a:solidFill>
              </a:rPr>
              <a:t>chemistry equations</a:t>
            </a:r>
            <a:endParaRPr lang="en-US" sz="2000" dirty="0">
              <a:solidFill>
                <a:srgbClr val="5C5C5C"/>
              </a:solidFill>
            </a:endParaRPr>
          </a:p>
        </p:txBody>
      </p:sp>
      <p:sp>
        <p:nvSpPr>
          <p:cNvPr id="17" name="Rectangle 16"/>
          <p:cNvSpPr/>
          <p:nvPr/>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rgbClr val="FF6600"/>
                </a:solidFill>
                <a:ea typeface="Arial" pitchFamily="-60" charset="0"/>
                <a:cs typeface="Arial" pitchFamily="-60" charset="0"/>
              </a:rPr>
              <a:t>           </a:t>
            </a:r>
          </a:p>
        </p:txBody>
      </p:sp>
      <p:grpSp>
        <p:nvGrpSpPr>
          <p:cNvPr id="18" name="Group 25"/>
          <p:cNvGrpSpPr>
            <a:grpSpLocks/>
          </p:cNvGrpSpPr>
          <p:nvPr/>
        </p:nvGrpSpPr>
        <p:grpSpPr bwMode="auto">
          <a:xfrm>
            <a:off x="914400" y="1524000"/>
            <a:ext cx="7315200" cy="2708275"/>
            <a:chOff x="762000" y="1557456"/>
            <a:chExt cx="7315200" cy="2708434"/>
          </a:xfrm>
        </p:grpSpPr>
        <p:sp>
          <p:nvSpPr>
            <p:cNvPr id="19" name="Oval 18"/>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rgbClr val="FFFFFF"/>
                  </a:solidFill>
                  <a:ea typeface="Arial" pitchFamily="-60" charset="0"/>
                  <a:cs typeface="Arial" pitchFamily="-60" charset="0"/>
                </a:rPr>
                <a:t>             </a:t>
              </a:r>
            </a:p>
          </p:txBody>
        </p:sp>
        <p:sp>
          <p:nvSpPr>
            <p:cNvPr id="20" name="TextBox 19"/>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en-US" sz="17000" b="1" dirty="0">
                  <a:solidFill>
                    <a:srgbClr val="F26200">
                      <a:alpha val="40000"/>
                    </a:srgbClr>
                  </a:solidFill>
                  <a:latin typeface="+mn-lt"/>
                  <a:ea typeface="+mn-ea"/>
                  <a:cs typeface="Arial" pitchFamily="34" charset="0"/>
                </a:rPr>
                <a:t>1</a:t>
              </a:r>
            </a:p>
          </p:txBody>
        </p:sp>
        <p:sp>
          <p:nvSpPr>
            <p:cNvPr id="21" name="TextBox 20"/>
            <p:cNvSpPr txBox="1"/>
            <p:nvPr/>
          </p:nvSpPr>
          <p:spPr>
            <a:xfrm>
              <a:off x="3048000" y="2471910"/>
              <a:ext cx="5029200" cy="990658"/>
            </a:xfrm>
            <a:prstGeom prst="rect">
              <a:avLst/>
            </a:prstGeom>
            <a:noFill/>
          </p:spPr>
          <p:txBody>
            <a:bodyPr>
              <a:prstTxWarp prst="textNoShape">
                <a:avLst/>
              </a:prstTxWarp>
              <a:normAutofit/>
            </a:bodyPr>
            <a:lstStyle/>
            <a:p>
              <a:pPr algn="ctr">
                <a:lnSpc>
                  <a:spcPct val="80000"/>
                </a:lnSpc>
              </a:pPr>
              <a:endParaRPr lang="en-US" sz="2200" b="1" dirty="0" smtClean="0">
                <a:effectLst>
                  <a:outerShdw blurRad="38100" dist="38100" dir="2700000" algn="tl">
                    <a:srgbClr val="DDDDDD"/>
                  </a:outerShdw>
                </a:effectLst>
              </a:endParaRPr>
            </a:p>
            <a:p>
              <a:pPr algn="ctr">
                <a:lnSpc>
                  <a:spcPct val="80000"/>
                </a:lnSpc>
              </a:pPr>
              <a:r>
                <a:rPr lang="en-US" sz="2200" b="1" dirty="0" smtClean="0">
                  <a:effectLst>
                    <a:outerShdw blurRad="38100" dist="38100" dir="2700000" algn="tl">
                      <a:srgbClr val="DDDDDD"/>
                    </a:outerShdw>
                  </a:effectLst>
                </a:rPr>
                <a:t>Chemistry</a:t>
              </a:r>
              <a:endParaRPr lang="en-US" sz="2200" dirty="0">
                <a:effectLst>
                  <a:outerShdw blurRad="38100" dist="38100" dir="2700000" algn="tl">
                    <a:srgbClr val="DDDDDD"/>
                  </a:outerShdw>
                </a:effectLst>
              </a:endParaRPr>
            </a:p>
          </p:txBody>
        </p:sp>
        <p:sp>
          <p:nvSpPr>
            <p:cNvPr id="22" name="Oval 21"/>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rgbClr val="FFFFFF"/>
                  </a:solidFill>
                  <a:ea typeface="Arial" pitchFamily="-60" charset="0"/>
                  <a:cs typeface="Arial" pitchFamily="-60" charset="0"/>
                </a:rPr>
                <a:t>       </a:t>
              </a:r>
            </a:p>
          </p:txBody>
        </p:sp>
      </p:grpSp>
    </p:spTree>
    <p:extLst>
      <p:ext uri="{BB962C8B-B14F-4D97-AF65-F5344CB8AC3E}">
        <p14:creationId xmlns:p14="http://schemas.microsoft.com/office/powerpoint/2010/main" val="2372873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Impact Ionization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847" y="3733800"/>
            <a:ext cx="2595564" cy="2851086"/>
          </a:xfrm>
          <a:prstGeom prst="rect">
            <a:avLst/>
          </a:prstGeom>
        </p:spPr>
      </p:pic>
      <p:sp>
        <p:nvSpPr>
          <p:cNvPr id="5" name="Content Placeholder 2"/>
          <p:cNvSpPr>
            <a:spLocks noGrp="1"/>
          </p:cNvSpPr>
          <p:nvPr>
            <p:ph idx="1"/>
          </p:nvPr>
        </p:nvSpPr>
        <p:spPr>
          <a:xfrm>
            <a:off x="304800" y="1600200"/>
            <a:ext cx="8686800" cy="4525963"/>
          </a:xfrm>
        </p:spPr>
        <p:txBody>
          <a:bodyPr/>
          <a:lstStyle/>
          <a:p>
            <a:pPr>
              <a:spcBef>
                <a:spcPts val="0"/>
              </a:spcBef>
            </a:pPr>
            <a:r>
              <a:rPr lang="en-US" sz="1800" b="1" dirty="0">
                <a:solidFill>
                  <a:prstClr val="black"/>
                </a:solidFill>
              </a:rPr>
              <a:t>Electron ionization</a:t>
            </a:r>
            <a:r>
              <a:rPr lang="en-US" sz="1800" dirty="0">
                <a:solidFill>
                  <a:prstClr val="black"/>
                </a:solidFill>
              </a:rPr>
              <a:t> (EI, formerly known as electron impact) is an ionization method in which energetic electrons interact with gas phase atoms or molecules to produce ions</a:t>
            </a:r>
            <a:r>
              <a:rPr lang="en-US" sz="1800" dirty="0" smtClean="0">
                <a:solidFill>
                  <a:prstClr val="black"/>
                </a:solidFill>
              </a:rPr>
              <a:t>.</a:t>
            </a:r>
          </a:p>
          <a:p>
            <a:pPr marL="0" indent="0">
              <a:spcBef>
                <a:spcPts val="0"/>
              </a:spcBef>
              <a:buNone/>
            </a:pPr>
            <a:endParaRPr lang="en-US" sz="1800" dirty="0">
              <a:solidFill>
                <a:prstClr val="black"/>
              </a:solidFill>
            </a:endParaRPr>
          </a:p>
          <a:p>
            <a:pPr>
              <a:spcBef>
                <a:spcPts val="0"/>
              </a:spcBef>
            </a:pPr>
            <a:r>
              <a:rPr lang="en-US" sz="1800" dirty="0" smtClean="0">
                <a:solidFill>
                  <a:prstClr val="black"/>
                </a:solidFill>
              </a:rPr>
              <a:t>The </a:t>
            </a:r>
            <a:r>
              <a:rPr lang="en-US" sz="1800" dirty="0">
                <a:solidFill>
                  <a:prstClr val="black"/>
                </a:solidFill>
              </a:rPr>
              <a:t>following gas phase reaction describes the electron ionization process:</a:t>
            </a:r>
          </a:p>
          <a:p>
            <a:pPr marL="0" lvl="0" indent="0">
              <a:spcBef>
                <a:spcPts val="0"/>
              </a:spcBef>
              <a:buNone/>
            </a:pPr>
            <a:r>
              <a:rPr lang="en-US" sz="1800" dirty="0">
                <a:solidFill>
                  <a:prstClr val="black"/>
                </a:solidFill>
              </a:rPr>
              <a:t>	</a:t>
            </a:r>
            <a:r>
              <a:rPr lang="en-US" sz="1800" dirty="0" smtClean="0">
                <a:solidFill>
                  <a:prstClr val="black"/>
                </a:solidFill>
              </a:rPr>
              <a:t>		M </a:t>
            </a:r>
            <a:r>
              <a:rPr lang="en-US" sz="1800" dirty="0">
                <a:solidFill>
                  <a:prstClr val="black"/>
                </a:solidFill>
              </a:rPr>
              <a:t>+ e</a:t>
            </a:r>
            <a:r>
              <a:rPr lang="en-US" sz="1800" baseline="30000" dirty="0">
                <a:solidFill>
                  <a:prstClr val="black"/>
                </a:solidFill>
              </a:rPr>
              <a:t>-</a:t>
            </a:r>
            <a:r>
              <a:rPr lang="en-US" sz="1800" dirty="0">
                <a:solidFill>
                  <a:prstClr val="black"/>
                </a:solidFill>
              </a:rPr>
              <a:t> → M</a:t>
            </a:r>
            <a:r>
              <a:rPr lang="en-US" sz="1800" baseline="30000" dirty="0">
                <a:solidFill>
                  <a:prstClr val="black"/>
                </a:solidFill>
              </a:rPr>
              <a:t>+● </a:t>
            </a:r>
            <a:r>
              <a:rPr lang="en-US" sz="1800" dirty="0">
                <a:solidFill>
                  <a:prstClr val="black"/>
                </a:solidFill>
              </a:rPr>
              <a:t>+ 2e</a:t>
            </a:r>
            <a:r>
              <a:rPr lang="en-US" sz="1800" baseline="30000" dirty="0">
                <a:solidFill>
                  <a:prstClr val="black"/>
                </a:solidFill>
              </a:rPr>
              <a:t>-</a:t>
            </a:r>
            <a:r>
              <a:rPr lang="en-US" sz="1800" dirty="0">
                <a:solidFill>
                  <a:prstClr val="black"/>
                </a:solidFill>
              </a:rPr>
              <a:t>	  </a:t>
            </a:r>
            <a:endParaRPr lang="en-US" sz="1800" dirty="0" smtClean="0">
              <a:solidFill>
                <a:prstClr val="black"/>
              </a:solidFill>
            </a:endParaRPr>
          </a:p>
          <a:p>
            <a:pPr marL="0" lvl="0" indent="0">
              <a:spcBef>
                <a:spcPts val="0"/>
              </a:spcBef>
              <a:buNone/>
            </a:pPr>
            <a:r>
              <a:rPr lang="en-US" sz="1800" dirty="0" smtClean="0">
                <a:solidFill>
                  <a:prstClr val="black"/>
                </a:solidFill>
              </a:rPr>
              <a:t>   </a:t>
            </a:r>
            <a:endParaRPr lang="en-US" sz="1800" dirty="0">
              <a:solidFill>
                <a:prstClr val="black"/>
              </a:solidFill>
            </a:endParaRPr>
          </a:p>
          <a:p>
            <a:pPr lvl="1">
              <a:spcBef>
                <a:spcPts val="0"/>
              </a:spcBef>
            </a:pPr>
            <a:r>
              <a:rPr lang="en-US" sz="1600" dirty="0">
                <a:solidFill>
                  <a:prstClr val="black"/>
                </a:solidFill>
              </a:rPr>
              <a:t>where M is the </a:t>
            </a:r>
            <a:r>
              <a:rPr lang="en-US" sz="1600" dirty="0" err="1">
                <a:solidFill>
                  <a:prstClr val="black"/>
                </a:solidFill>
              </a:rPr>
              <a:t>analyte</a:t>
            </a:r>
            <a:r>
              <a:rPr lang="en-US" sz="1600" dirty="0">
                <a:solidFill>
                  <a:prstClr val="black"/>
                </a:solidFill>
              </a:rPr>
              <a:t> molecule being ionized, e− is the electron and M+• is the resulting ion.</a:t>
            </a:r>
          </a:p>
          <a:p>
            <a:endParaRPr lang="en-US" dirty="0"/>
          </a:p>
        </p:txBody>
      </p:sp>
      <p:sp>
        <p:nvSpPr>
          <p:cNvPr id="6" name="Rectangle 5"/>
          <p:cNvSpPr/>
          <p:nvPr/>
        </p:nvSpPr>
        <p:spPr>
          <a:xfrm>
            <a:off x="4166697" y="6488668"/>
            <a:ext cx="4989829" cy="276999"/>
          </a:xfrm>
          <a:prstGeom prst="rect">
            <a:avLst/>
          </a:prstGeom>
        </p:spPr>
        <p:txBody>
          <a:bodyPr wrap="square">
            <a:spAutoFit/>
          </a:bodyPr>
          <a:lstStyle/>
          <a:p>
            <a:pPr algn="r"/>
            <a:r>
              <a:rPr lang="en-US" sz="1200" i="1" dirty="0">
                <a:solidFill>
                  <a:srgbClr val="262626"/>
                </a:solidFill>
                <a:hlinkClick r:id="rId3"/>
              </a:rPr>
              <a:t>http://en.wikipedia.org/wiki/Electron_ionization</a:t>
            </a:r>
            <a:endParaRPr lang="en-US" sz="1200" i="1" dirty="0">
              <a:solidFill>
                <a:srgbClr val="262626"/>
              </a:solidFill>
            </a:endParaRPr>
          </a:p>
        </p:txBody>
      </p:sp>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Impact Processes</a:t>
            </a:r>
            <a:endParaRPr lang="en-US" dirty="0"/>
          </a:p>
        </p:txBody>
      </p:sp>
      <mc:AlternateContent xmlns:mc="http://schemas.openxmlformats.org/markup-compatibility/2006" xmlns:a14="http://schemas.microsoft.com/office/drawing/2010/main">
        <mc:Choice Requires="a14">
          <p:sp>
            <p:nvSpPr>
              <p:cNvPr id="4"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r>
                  <a:rPr lang="en-US" b="1" dirty="0">
                    <a:solidFill>
                      <a:srgbClr val="262626"/>
                    </a:solidFill>
                  </a:rPr>
                  <a:t>Electron-impact dissociation </a:t>
                </a:r>
                <a:r>
                  <a:rPr lang="en-US" dirty="0">
                    <a:solidFill>
                      <a:srgbClr val="262626"/>
                    </a:solidFill>
                  </a:rPr>
                  <a:t>of molecular oxygen produces the ground state atomic oxygen O(</a:t>
                </a:r>
                <a:r>
                  <a:rPr lang="en-US" baseline="30000" dirty="0">
                    <a:solidFill>
                      <a:srgbClr val="262626"/>
                    </a:solidFill>
                  </a:rPr>
                  <a:t>3</a:t>
                </a:r>
                <a:r>
                  <a:rPr lang="en-US" dirty="0">
                    <a:solidFill>
                      <a:srgbClr val="262626"/>
                    </a:solidFill>
                  </a:rPr>
                  <a:t>P) and excited atomic O(</a:t>
                </a:r>
                <a:r>
                  <a:rPr lang="en-US" baseline="30000" dirty="0">
                    <a:solidFill>
                      <a:srgbClr val="262626"/>
                    </a:solidFill>
                  </a:rPr>
                  <a:t>1</a:t>
                </a:r>
                <a:r>
                  <a:rPr lang="en-US" dirty="0">
                    <a:solidFill>
                      <a:srgbClr val="262626"/>
                    </a:solidFill>
                  </a:rPr>
                  <a:t>D):</a:t>
                </a:r>
              </a:p>
              <a:p>
                <a:pPr/>
                <a14:m>
                  <m:oMathPara xmlns:m="http://schemas.openxmlformats.org/officeDocument/2006/math">
                    <m:oMathParaPr>
                      <m:jc m:val="centerGroup"/>
                    </m:oMathParaPr>
                    <m:oMath xmlns:m="http://schemas.openxmlformats.org/officeDocument/2006/math">
                      <m:r>
                        <a:rPr lang="en-US" i="1">
                          <a:solidFill>
                            <a:srgbClr val="262626"/>
                          </a:solidFill>
                          <a:latin typeface="Cambria Math"/>
                        </a:rPr>
                        <m:t>𝑒</m:t>
                      </m:r>
                      <m:r>
                        <a:rPr lang="en-US" i="1">
                          <a:solidFill>
                            <a:srgbClr val="262626"/>
                          </a:solidFill>
                          <a:latin typeface="Cambria Math"/>
                        </a:rPr>
                        <m:t>+</m:t>
                      </m:r>
                      <m:r>
                        <a:rPr lang="en-US" i="1">
                          <a:solidFill>
                            <a:srgbClr val="262626"/>
                          </a:solidFill>
                          <a:latin typeface="Cambria Math"/>
                        </a:rPr>
                        <m:t>𝑂</m:t>
                      </m:r>
                      <m:r>
                        <a:rPr lang="en-US" i="1">
                          <a:solidFill>
                            <a:srgbClr val="262626"/>
                          </a:solidFill>
                          <a:latin typeface="Cambria Math"/>
                        </a:rPr>
                        <m:t>2 →</m:t>
                      </m:r>
                      <m:r>
                        <a:rPr lang="en-US" i="1">
                          <a:solidFill>
                            <a:srgbClr val="262626"/>
                          </a:solidFill>
                          <a:latin typeface="Cambria Math"/>
                          <a:ea typeface="Cambria Math"/>
                        </a:rPr>
                        <m:t>𝑒</m:t>
                      </m:r>
                      <m:r>
                        <a:rPr lang="en-US" i="1">
                          <a:solidFill>
                            <a:srgbClr val="262626"/>
                          </a:solidFill>
                          <a:latin typeface="Cambria Math"/>
                          <a:ea typeface="Cambria Math"/>
                        </a:rPr>
                        <m:t>+</m:t>
                      </m:r>
                      <m:r>
                        <a:rPr lang="en-US" i="1">
                          <a:solidFill>
                            <a:srgbClr val="262626"/>
                          </a:solidFill>
                          <a:latin typeface="Cambria Math"/>
                          <a:ea typeface="Cambria Math"/>
                        </a:rPr>
                        <m:t>𝑂</m:t>
                      </m:r>
                      <m:sSup>
                        <m:sSupPr>
                          <m:ctrlPr>
                            <a:rPr lang="en-US" i="1">
                              <a:solidFill>
                                <a:srgbClr val="262626"/>
                              </a:solidFill>
                              <a:latin typeface="Cambria Math"/>
                              <a:ea typeface="Cambria Math"/>
                            </a:rPr>
                          </m:ctrlPr>
                        </m:sSupPr>
                        <m:e>
                          <m:r>
                            <a:rPr lang="en-US" i="1">
                              <a:solidFill>
                                <a:srgbClr val="262626"/>
                              </a:solidFill>
                              <a:latin typeface="Cambria Math"/>
                              <a:ea typeface="Cambria Math"/>
                            </a:rPr>
                            <m:t>(</m:t>
                          </m:r>
                        </m:e>
                        <m:sup>
                          <m:r>
                            <a:rPr lang="en-US" i="1">
                              <a:solidFill>
                                <a:srgbClr val="262626"/>
                              </a:solidFill>
                              <a:latin typeface="Cambria Math"/>
                              <a:ea typeface="Cambria Math"/>
                            </a:rPr>
                            <m:t>3</m:t>
                          </m:r>
                        </m:sup>
                      </m:sSup>
                      <m:r>
                        <a:rPr lang="en-US" i="1">
                          <a:solidFill>
                            <a:srgbClr val="262626"/>
                          </a:solidFill>
                          <a:latin typeface="Cambria Math"/>
                          <a:ea typeface="Cambria Math"/>
                        </a:rPr>
                        <m:t>𝑃</m:t>
                      </m:r>
                      <m:r>
                        <a:rPr lang="en-US" i="1">
                          <a:solidFill>
                            <a:srgbClr val="262626"/>
                          </a:solidFill>
                          <a:latin typeface="Cambria Math"/>
                          <a:ea typeface="Cambria Math"/>
                        </a:rPr>
                        <m:t>)+</m:t>
                      </m:r>
                      <m:r>
                        <a:rPr lang="en-US" i="1">
                          <a:solidFill>
                            <a:srgbClr val="262626"/>
                          </a:solidFill>
                          <a:latin typeface="Cambria Math"/>
                          <a:ea typeface="Cambria Math"/>
                        </a:rPr>
                        <m:t>𝑂</m:t>
                      </m:r>
                      <m:sSup>
                        <m:sSupPr>
                          <m:ctrlPr>
                            <a:rPr lang="en-US" i="1">
                              <a:solidFill>
                                <a:srgbClr val="262626"/>
                              </a:solidFill>
                              <a:latin typeface="Cambria Math"/>
                              <a:ea typeface="Cambria Math"/>
                            </a:rPr>
                          </m:ctrlPr>
                        </m:sSupPr>
                        <m:e>
                          <m:r>
                            <a:rPr lang="en-US" i="1">
                              <a:solidFill>
                                <a:srgbClr val="262626"/>
                              </a:solidFill>
                              <a:latin typeface="Cambria Math"/>
                              <a:ea typeface="Cambria Math"/>
                            </a:rPr>
                            <m:t>(</m:t>
                          </m:r>
                        </m:e>
                        <m:sup>
                          <m:r>
                            <a:rPr lang="en-US" i="1">
                              <a:solidFill>
                                <a:srgbClr val="262626"/>
                              </a:solidFill>
                              <a:latin typeface="Cambria Math"/>
                              <a:ea typeface="Cambria Math"/>
                            </a:rPr>
                            <m:t>3</m:t>
                          </m:r>
                        </m:sup>
                      </m:sSup>
                      <m:r>
                        <a:rPr lang="en-US" i="1">
                          <a:solidFill>
                            <a:srgbClr val="262626"/>
                          </a:solidFill>
                          <a:latin typeface="Cambria Math"/>
                          <a:ea typeface="Cambria Math"/>
                        </a:rPr>
                        <m:t>𝑃</m:t>
                      </m:r>
                      <m:r>
                        <a:rPr lang="en-US" i="1">
                          <a:solidFill>
                            <a:srgbClr val="262626"/>
                          </a:solidFill>
                          <a:latin typeface="Cambria Math"/>
                          <a:ea typeface="Cambria Math"/>
                        </a:rPr>
                        <m:t>)</m:t>
                      </m:r>
                    </m:oMath>
                  </m:oMathPara>
                </a14:m>
                <a:endParaRPr lang="en-US" dirty="0">
                  <a:solidFill>
                    <a:srgbClr val="262626"/>
                  </a:solidFill>
                  <a:ea typeface="Cambria Math"/>
                </a:endParaRPr>
              </a:p>
              <a:p>
                <a:pPr/>
                <a14:m>
                  <m:oMathPara xmlns:m="http://schemas.openxmlformats.org/officeDocument/2006/math">
                    <m:oMathParaPr>
                      <m:jc m:val="centerGroup"/>
                    </m:oMathParaPr>
                    <m:oMath xmlns:m="http://schemas.openxmlformats.org/officeDocument/2006/math">
                      <m:r>
                        <a:rPr lang="en-US" i="1">
                          <a:solidFill>
                            <a:srgbClr val="262626"/>
                          </a:solidFill>
                          <a:latin typeface="Cambria Math"/>
                        </a:rPr>
                        <m:t>𝑒</m:t>
                      </m:r>
                      <m:r>
                        <a:rPr lang="en-US" i="1">
                          <a:solidFill>
                            <a:srgbClr val="262626"/>
                          </a:solidFill>
                          <a:latin typeface="Cambria Math"/>
                        </a:rPr>
                        <m:t>+</m:t>
                      </m:r>
                      <m:r>
                        <a:rPr lang="en-US" i="1">
                          <a:solidFill>
                            <a:srgbClr val="262626"/>
                          </a:solidFill>
                          <a:latin typeface="Cambria Math"/>
                        </a:rPr>
                        <m:t>𝑂</m:t>
                      </m:r>
                      <m:r>
                        <a:rPr lang="en-US" i="1">
                          <a:solidFill>
                            <a:srgbClr val="262626"/>
                          </a:solidFill>
                          <a:latin typeface="Cambria Math"/>
                        </a:rPr>
                        <m:t>2 →</m:t>
                      </m:r>
                      <m:r>
                        <a:rPr lang="en-US" i="1">
                          <a:solidFill>
                            <a:srgbClr val="262626"/>
                          </a:solidFill>
                          <a:latin typeface="Cambria Math"/>
                          <a:ea typeface="Cambria Math"/>
                        </a:rPr>
                        <m:t>𝑒</m:t>
                      </m:r>
                      <m:r>
                        <a:rPr lang="en-US" i="1">
                          <a:solidFill>
                            <a:srgbClr val="262626"/>
                          </a:solidFill>
                          <a:latin typeface="Cambria Math"/>
                          <a:ea typeface="Cambria Math"/>
                        </a:rPr>
                        <m:t>+</m:t>
                      </m:r>
                      <m:r>
                        <a:rPr lang="en-US" i="1">
                          <a:solidFill>
                            <a:srgbClr val="262626"/>
                          </a:solidFill>
                          <a:latin typeface="Cambria Math"/>
                          <a:ea typeface="Cambria Math"/>
                        </a:rPr>
                        <m:t>𝑂</m:t>
                      </m:r>
                      <m:sSup>
                        <m:sSupPr>
                          <m:ctrlPr>
                            <a:rPr lang="en-US" i="1">
                              <a:solidFill>
                                <a:srgbClr val="262626"/>
                              </a:solidFill>
                              <a:latin typeface="Cambria Math"/>
                              <a:ea typeface="Cambria Math"/>
                            </a:rPr>
                          </m:ctrlPr>
                        </m:sSupPr>
                        <m:e>
                          <m:r>
                            <a:rPr lang="en-US" i="1">
                              <a:solidFill>
                                <a:srgbClr val="262626"/>
                              </a:solidFill>
                              <a:latin typeface="Cambria Math"/>
                              <a:ea typeface="Cambria Math"/>
                            </a:rPr>
                            <m:t>(</m:t>
                          </m:r>
                        </m:e>
                        <m:sup>
                          <m:r>
                            <a:rPr lang="en-US" i="1">
                              <a:solidFill>
                                <a:srgbClr val="262626"/>
                              </a:solidFill>
                              <a:latin typeface="Cambria Math"/>
                              <a:ea typeface="Cambria Math"/>
                            </a:rPr>
                            <m:t>3</m:t>
                          </m:r>
                        </m:sup>
                      </m:sSup>
                      <m:r>
                        <a:rPr lang="en-US" i="1">
                          <a:solidFill>
                            <a:srgbClr val="262626"/>
                          </a:solidFill>
                          <a:latin typeface="Cambria Math"/>
                          <a:ea typeface="Cambria Math"/>
                        </a:rPr>
                        <m:t>𝑃</m:t>
                      </m:r>
                      <m:r>
                        <a:rPr lang="en-US" i="1">
                          <a:solidFill>
                            <a:srgbClr val="262626"/>
                          </a:solidFill>
                          <a:latin typeface="Cambria Math"/>
                          <a:ea typeface="Cambria Math"/>
                        </a:rPr>
                        <m:t>)+</m:t>
                      </m:r>
                      <m:r>
                        <a:rPr lang="en-US" i="1">
                          <a:solidFill>
                            <a:srgbClr val="262626"/>
                          </a:solidFill>
                          <a:latin typeface="Cambria Math"/>
                          <a:ea typeface="Cambria Math"/>
                        </a:rPr>
                        <m:t>𝑂</m:t>
                      </m:r>
                      <m:sSup>
                        <m:sSupPr>
                          <m:ctrlPr>
                            <a:rPr lang="en-US" i="1">
                              <a:solidFill>
                                <a:srgbClr val="262626"/>
                              </a:solidFill>
                              <a:latin typeface="Cambria Math"/>
                              <a:ea typeface="Cambria Math"/>
                            </a:rPr>
                          </m:ctrlPr>
                        </m:sSupPr>
                        <m:e>
                          <m:r>
                            <a:rPr lang="en-US" i="1">
                              <a:solidFill>
                                <a:srgbClr val="262626"/>
                              </a:solidFill>
                              <a:latin typeface="Cambria Math"/>
                              <a:ea typeface="Cambria Math"/>
                            </a:rPr>
                            <m:t>(</m:t>
                          </m:r>
                        </m:e>
                        <m:sup>
                          <m:r>
                            <a:rPr lang="en-US" i="1">
                              <a:solidFill>
                                <a:srgbClr val="262626"/>
                              </a:solidFill>
                              <a:latin typeface="Cambria Math"/>
                              <a:ea typeface="Cambria Math"/>
                            </a:rPr>
                            <m:t>1</m:t>
                          </m:r>
                        </m:sup>
                      </m:sSup>
                      <m:r>
                        <a:rPr lang="en-US" i="1">
                          <a:solidFill>
                            <a:srgbClr val="262626"/>
                          </a:solidFill>
                          <a:latin typeface="Cambria Math"/>
                          <a:ea typeface="Cambria Math"/>
                        </a:rPr>
                        <m:t>𝐷</m:t>
                      </m:r>
                      <m:r>
                        <a:rPr lang="en-US" i="1">
                          <a:solidFill>
                            <a:srgbClr val="262626"/>
                          </a:solidFill>
                          <a:latin typeface="Cambria Math"/>
                          <a:ea typeface="Cambria Math"/>
                        </a:rPr>
                        <m:t>)</m:t>
                      </m:r>
                    </m:oMath>
                  </m:oMathPara>
                </a14:m>
                <a:endParaRPr lang="en-US" dirty="0">
                  <a:solidFill>
                    <a:srgbClr val="262626"/>
                  </a:solidFill>
                </a:endParaRPr>
              </a:p>
              <a:p>
                <a:endParaRPr lang="en-US" dirty="0">
                  <a:solidFill>
                    <a:srgbClr val="262626"/>
                  </a:solidFill>
                </a:endParaRPr>
              </a:p>
              <a:p>
                <a:r>
                  <a:rPr lang="en-US" b="1" dirty="0">
                    <a:solidFill>
                      <a:srgbClr val="262626"/>
                    </a:solidFill>
                  </a:rPr>
                  <a:t>Electron Attachment</a:t>
                </a:r>
              </a:p>
              <a:p>
                <a:pPr/>
                <a14:m>
                  <m:oMathPara xmlns:m="http://schemas.openxmlformats.org/officeDocument/2006/math">
                    <m:oMathParaPr>
                      <m:jc m:val="centerGroup"/>
                    </m:oMathParaPr>
                    <m:oMath xmlns:m="http://schemas.openxmlformats.org/officeDocument/2006/math">
                      <m:r>
                        <a:rPr lang="en-US" i="1">
                          <a:solidFill>
                            <a:srgbClr val="262626"/>
                          </a:solidFill>
                          <a:latin typeface="Cambria Math"/>
                        </a:rPr>
                        <m:t>𝑒</m:t>
                      </m:r>
                      <m:r>
                        <a:rPr lang="en-US" i="1">
                          <a:solidFill>
                            <a:srgbClr val="262626"/>
                          </a:solidFill>
                          <a:latin typeface="Cambria Math"/>
                        </a:rPr>
                        <m:t>+</m:t>
                      </m:r>
                      <m:r>
                        <a:rPr lang="en-US" i="1">
                          <a:solidFill>
                            <a:srgbClr val="262626"/>
                          </a:solidFill>
                          <a:latin typeface="Cambria Math"/>
                        </a:rPr>
                        <m:t>𝐻</m:t>
                      </m:r>
                      <m:r>
                        <a:rPr lang="en-US" i="1" baseline="-25000">
                          <a:solidFill>
                            <a:srgbClr val="262626"/>
                          </a:solidFill>
                          <a:latin typeface="Cambria Math"/>
                        </a:rPr>
                        <m:t>2</m:t>
                      </m:r>
                      <m:r>
                        <a:rPr lang="en-US" i="1">
                          <a:solidFill>
                            <a:srgbClr val="262626"/>
                          </a:solidFill>
                          <a:latin typeface="Cambria Math"/>
                        </a:rPr>
                        <m:t>𝑂</m:t>
                      </m:r>
                      <m:r>
                        <a:rPr lang="en-US" i="1">
                          <a:solidFill>
                            <a:srgbClr val="262626"/>
                          </a:solidFill>
                          <a:latin typeface="Cambria Math"/>
                        </a:rPr>
                        <m:t> →</m:t>
                      </m:r>
                      <m:sSup>
                        <m:sSupPr>
                          <m:ctrlPr>
                            <a:rPr lang="en-US" i="1">
                              <a:solidFill>
                                <a:srgbClr val="262626"/>
                              </a:solidFill>
                              <a:latin typeface="Cambria Math"/>
                              <a:ea typeface="Cambria Math"/>
                            </a:rPr>
                          </m:ctrlPr>
                        </m:sSupPr>
                        <m:e>
                          <m:r>
                            <a:rPr lang="en-US" i="1">
                              <a:solidFill>
                                <a:srgbClr val="262626"/>
                              </a:solidFill>
                              <a:latin typeface="Cambria Math"/>
                              <a:ea typeface="Cambria Math"/>
                            </a:rPr>
                            <m:t>𝐻</m:t>
                          </m:r>
                        </m:e>
                        <m:sup>
                          <m:r>
                            <a:rPr lang="en-US" i="1">
                              <a:solidFill>
                                <a:srgbClr val="262626"/>
                              </a:solidFill>
                              <a:latin typeface="Cambria Math"/>
                              <a:ea typeface="Cambria Math"/>
                            </a:rPr>
                            <m:t>−</m:t>
                          </m:r>
                        </m:sup>
                      </m:sSup>
                      <m:r>
                        <a:rPr lang="en-US" i="1">
                          <a:solidFill>
                            <a:srgbClr val="262626"/>
                          </a:solidFill>
                          <a:latin typeface="Cambria Math"/>
                          <a:ea typeface="Cambria Math"/>
                        </a:rPr>
                        <m:t>+</m:t>
                      </m:r>
                      <m:r>
                        <a:rPr lang="en-US" i="1">
                          <a:solidFill>
                            <a:srgbClr val="262626"/>
                          </a:solidFill>
                          <a:latin typeface="Cambria Math"/>
                          <a:ea typeface="Cambria Math"/>
                        </a:rPr>
                        <m:t>𝑂𝐻</m:t>
                      </m:r>
                    </m:oMath>
                  </m:oMathPara>
                </a14:m>
                <a:endParaRPr lang="en-US" dirty="0">
                  <a:solidFill>
                    <a:srgbClr val="262626"/>
                  </a:solidFill>
                </a:endParaRPr>
              </a:p>
              <a:p>
                <a:endParaRPr lang="en-US" dirty="0">
                  <a:solidFill>
                    <a:srgbClr val="262626"/>
                  </a:solidFill>
                </a:endParaRPr>
              </a:p>
              <a:p>
                <a:r>
                  <a:rPr lang="en-US" b="1" dirty="0">
                    <a:solidFill>
                      <a:srgbClr val="262626"/>
                    </a:solidFill>
                  </a:rPr>
                  <a:t>Direct dissociation by electron impact</a:t>
                </a:r>
              </a:p>
              <a:p>
                <a:pPr/>
                <a14:m>
                  <m:oMathPara xmlns:m="http://schemas.openxmlformats.org/officeDocument/2006/math">
                    <m:oMathParaPr>
                      <m:jc m:val="centerGroup"/>
                    </m:oMathParaPr>
                    <m:oMath xmlns:m="http://schemas.openxmlformats.org/officeDocument/2006/math">
                      <m:r>
                        <a:rPr lang="en-US" i="1">
                          <a:solidFill>
                            <a:srgbClr val="262626"/>
                          </a:solidFill>
                          <a:latin typeface="Cambria Math"/>
                        </a:rPr>
                        <m:t>𝑒</m:t>
                      </m:r>
                      <m:r>
                        <a:rPr lang="en-US" i="1">
                          <a:solidFill>
                            <a:srgbClr val="262626"/>
                          </a:solidFill>
                          <a:latin typeface="Cambria Math"/>
                        </a:rPr>
                        <m:t>+</m:t>
                      </m:r>
                      <m:r>
                        <a:rPr lang="en-US" i="1">
                          <a:solidFill>
                            <a:srgbClr val="262626"/>
                          </a:solidFill>
                          <a:latin typeface="Cambria Math"/>
                        </a:rPr>
                        <m:t>𝐻</m:t>
                      </m:r>
                      <m:r>
                        <a:rPr lang="en-US" i="1" baseline="-25000">
                          <a:solidFill>
                            <a:srgbClr val="262626"/>
                          </a:solidFill>
                          <a:latin typeface="Cambria Math"/>
                        </a:rPr>
                        <m:t>2</m:t>
                      </m:r>
                      <m:r>
                        <a:rPr lang="en-US" i="1">
                          <a:solidFill>
                            <a:srgbClr val="262626"/>
                          </a:solidFill>
                          <a:latin typeface="Cambria Math"/>
                        </a:rPr>
                        <m:t>𝑂</m:t>
                      </m:r>
                      <m:r>
                        <a:rPr lang="en-US" i="1">
                          <a:solidFill>
                            <a:srgbClr val="262626"/>
                          </a:solidFill>
                          <a:latin typeface="Cambria Math"/>
                        </a:rPr>
                        <m:t> →</m:t>
                      </m:r>
                      <m:r>
                        <a:rPr lang="en-US" i="1">
                          <a:solidFill>
                            <a:srgbClr val="262626"/>
                          </a:solidFill>
                          <a:latin typeface="Cambria Math"/>
                          <a:ea typeface="Cambria Math"/>
                        </a:rPr>
                        <m:t>𝑒</m:t>
                      </m:r>
                      <m:r>
                        <a:rPr lang="en-US" i="1">
                          <a:solidFill>
                            <a:srgbClr val="262626"/>
                          </a:solidFill>
                          <a:latin typeface="Cambria Math"/>
                          <a:ea typeface="Cambria Math"/>
                        </a:rPr>
                        <m:t>+</m:t>
                      </m:r>
                      <m:r>
                        <a:rPr lang="en-US" i="1">
                          <a:solidFill>
                            <a:srgbClr val="262626"/>
                          </a:solidFill>
                          <a:latin typeface="Cambria Math"/>
                          <a:ea typeface="Cambria Math"/>
                        </a:rPr>
                        <m:t>𝐻</m:t>
                      </m:r>
                      <m:r>
                        <a:rPr lang="en-US" i="1">
                          <a:solidFill>
                            <a:srgbClr val="262626"/>
                          </a:solidFill>
                          <a:latin typeface="Cambria Math"/>
                          <a:ea typeface="Cambria Math"/>
                        </a:rPr>
                        <m:t>+</m:t>
                      </m:r>
                      <m:r>
                        <a:rPr lang="en-US" i="1">
                          <a:solidFill>
                            <a:srgbClr val="262626"/>
                          </a:solidFill>
                          <a:latin typeface="Cambria Math"/>
                          <a:ea typeface="Cambria Math"/>
                        </a:rPr>
                        <m:t>𝑂𝐻</m:t>
                      </m:r>
                    </m:oMath>
                  </m:oMathPara>
                </a14:m>
                <a:endParaRPr lang="en-US" dirty="0">
                  <a:solidFill>
                    <a:srgbClr val="262626"/>
                  </a:solidFill>
                </a:endParaRPr>
              </a:p>
              <a:p>
                <a:endParaRPr lang="en-US" dirty="0">
                  <a:solidFill>
                    <a:srgbClr val="262626"/>
                  </a:solidFill>
                </a:endParaRPr>
              </a:p>
              <a:p>
                <a:r>
                  <a:rPr lang="en-US" b="1" dirty="0">
                    <a:solidFill>
                      <a:srgbClr val="262626"/>
                    </a:solidFill>
                  </a:rPr>
                  <a:t>Dissociation by </a:t>
                </a:r>
                <a14:m>
                  <m:oMath xmlns:m="http://schemas.openxmlformats.org/officeDocument/2006/math">
                    <m:r>
                      <a:rPr lang="en-US" b="1" i="1">
                        <a:solidFill>
                          <a:srgbClr val="262626"/>
                        </a:solidFill>
                        <a:latin typeface="Cambria Math"/>
                        <a:ea typeface="Cambria Math"/>
                      </a:rPr>
                      <m:t>𝑶</m:t>
                    </m:r>
                    <m:sSup>
                      <m:sSupPr>
                        <m:ctrlPr>
                          <a:rPr lang="en-US" b="1" i="1">
                            <a:solidFill>
                              <a:srgbClr val="262626"/>
                            </a:solidFill>
                            <a:latin typeface="Cambria Math"/>
                            <a:ea typeface="Cambria Math"/>
                          </a:rPr>
                        </m:ctrlPr>
                      </m:sSupPr>
                      <m:e>
                        <m:r>
                          <a:rPr lang="en-US" b="1" i="1">
                            <a:solidFill>
                              <a:srgbClr val="262626"/>
                            </a:solidFill>
                            <a:latin typeface="Cambria Math"/>
                            <a:ea typeface="Cambria Math"/>
                          </a:rPr>
                          <m:t>(</m:t>
                        </m:r>
                      </m:e>
                      <m:sup>
                        <m:r>
                          <a:rPr lang="en-US" b="1" i="1">
                            <a:solidFill>
                              <a:srgbClr val="262626"/>
                            </a:solidFill>
                            <a:latin typeface="Cambria Math"/>
                            <a:ea typeface="Cambria Math"/>
                          </a:rPr>
                          <m:t>𝟏</m:t>
                        </m:r>
                      </m:sup>
                    </m:sSup>
                    <m:r>
                      <a:rPr lang="en-US" b="1" i="1">
                        <a:solidFill>
                          <a:srgbClr val="262626"/>
                        </a:solidFill>
                        <a:latin typeface="Cambria Math"/>
                        <a:ea typeface="Cambria Math"/>
                      </a:rPr>
                      <m:t>𝑫</m:t>
                    </m:r>
                    <m:r>
                      <a:rPr lang="en-US" b="1" i="1">
                        <a:solidFill>
                          <a:srgbClr val="262626"/>
                        </a:solidFill>
                        <a:latin typeface="Cambria Math"/>
                        <a:ea typeface="Cambria Math"/>
                      </a:rPr>
                      <m:t>)</m:t>
                    </m:r>
                  </m:oMath>
                </a14:m>
                <a:endParaRPr lang="en-US" b="1" dirty="0">
                  <a:solidFill>
                    <a:srgbClr val="262626"/>
                  </a:solidFill>
                </a:endParaRPr>
              </a:p>
              <a:p>
                <a:pPr/>
                <a14:m>
                  <m:oMathPara xmlns:m="http://schemas.openxmlformats.org/officeDocument/2006/math">
                    <m:oMathParaPr>
                      <m:jc m:val="centerGroup"/>
                    </m:oMathParaPr>
                    <m:oMath xmlns:m="http://schemas.openxmlformats.org/officeDocument/2006/math">
                      <m:r>
                        <a:rPr lang="en-US" i="1">
                          <a:solidFill>
                            <a:srgbClr val="262626"/>
                          </a:solidFill>
                          <a:latin typeface="Cambria Math"/>
                          <a:ea typeface="Cambria Math"/>
                        </a:rPr>
                        <m:t>𝑂</m:t>
                      </m:r>
                      <m:sSup>
                        <m:sSupPr>
                          <m:ctrlPr>
                            <a:rPr lang="en-US" i="1">
                              <a:solidFill>
                                <a:srgbClr val="262626"/>
                              </a:solidFill>
                              <a:latin typeface="Cambria Math"/>
                              <a:ea typeface="Cambria Math"/>
                            </a:rPr>
                          </m:ctrlPr>
                        </m:sSupPr>
                        <m:e>
                          <m:r>
                            <a:rPr lang="en-US" i="1">
                              <a:solidFill>
                                <a:srgbClr val="262626"/>
                              </a:solidFill>
                              <a:latin typeface="Cambria Math"/>
                              <a:ea typeface="Cambria Math"/>
                            </a:rPr>
                            <m:t>(</m:t>
                          </m:r>
                        </m:e>
                        <m:sup>
                          <m:r>
                            <a:rPr lang="en-US" i="1">
                              <a:solidFill>
                                <a:srgbClr val="262626"/>
                              </a:solidFill>
                              <a:latin typeface="Cambria Math"/>
                              <a:ea typeface="Cambria Math"/>
                            </a:rPr>
                            <m:t>1</m:t>
                          </m:r>
                        </m:sup>
                      </m:sSup>
                      <m:r>
                        <a:rPr lang="en-US" i="1">
                          <a:solidFill>
                            <a:srgbClr val="262626"/>
                          </a:solidFill>
                          <a:latin typeface="Cambria Math"/>
                          <a:ea typeface="Cambria Math"/>
                        </a:rPr>
                        <m:t>𝐷</m:t>
                      </m:r>
                      <m:r>
                        <a:rPr lang="en-US" i="1">
                          <a:solidFill>
                            <a:srgbClr val="262626"/>
                          </a:solidFill>
                          <a:latin typeface="Cambria Math"/>
                          <a:ea typeface="Cambria Math"/>
                        </a:rPr>
                        <m:t>)</m:t>
                      </m:r>
                      <m:r>
                        <a:rPr lang="en-US">
                          <a:solidFill>
                            <a:srgbClr val="262626"/>
                          </a:solidFill>
                          <a:latin typeface="Cambria Math"/>
                          <a:ea typeface="Cambria Math"/>
                        </a:rPr>
                        <m:t>+</m:t>
                      </m:r>
                      <m:r>
                        <m:rPr>
                          <m:sty m:val="p"/>
                        </m:rPr>
                        <a:rPr lang="en-US">
                          <a:solidFill>
                            <a:srgbClr val="262626"/>
                          </a:solidFill>
                          <a:latin typeface="Cambria Math"/>
                          <a:ea typeface="Cambria Math"/>
                        </a:rPr>
                        <m:t>H</m:t>
                      </m:r>
                      <m:r>
                        <a:rPr lang="en-US" baseline="-25000">
                          <a:solidFill>
                            <a:srgbClr val="262626"/>
                          </a:solidFill>
                          <a:latin typeface="Cambria Math"/>
                          <a:ea typeface="Cambria Math"/>
                        </a:rPr>
                        <m:t>2</m:t>
                      </m:r>
                      <m:r>
                        <m:rPr>
                          <m:sty m:val="p"/>
                        </m:rPr>
                        <a:rPr lang="en-US">
                          <a:solidFill>
                            <a:srgbClr val="262626"/>
                          </a:solidFill>
                          <a:latin typeface="Cambria Math"/>
                          <a:ea typeface="Cambria Math"/>
                        </a:rPr>
                        <m:t>O</m:t>
                      </m:r>
                      <m:r>
                        <a:rPr lang="en-US" i="1">
                          <a:solidFill>
                            <a:srgbClr val="262626"/>
                          </a:solidFill>
                          <a:latin typeface="Cambria Math"/>
                          <a:ea typeface="Cambria Math"/>
                        </a:rPr>
                        <m:t>→2</m:t>
                      </m:r>
                      <m:r>
                        <a:rPr lang="en-US" i="1">
                          <a:solidFill>
                            <a:srgbClr val="262626"/>
                          </a:solidFill>
                          <a:latin typeface="Cambria Math"/>
                          <a:ea typeface="Cambria Math"/>
                        </a:rPr>
                        <m:t>𝑂𝐻</m:t>
                      </m:r>
                    </m:oMath>
                  </m:oMathPara>
                </a14:m>
                <a:endParaRPr lang="en-US" dirty="0">
                  <a:solidFill>
                    <a:srgbClr val="262626"/>
                  </a:solidFill>
                </a:endParaRPr>
              </a:p>
              <a:p>
                <a:endParaRPr lang="en-US" dirty="0">
                  <a:solidFill>
                    <a:srgbClr val="262626"/>
                  </a:solidFill>
                </a:endParaRPr>
              </a:p>
              <a:p>
                <a:r>
                  <a:rPr lang="en-US" b="1" dirty="0">
                    <a:solidFill>
                      <a:srgbClr val="262626"/>
                    </a:solidFill>
                  </a:rPr>
                  <a:t>Electron impact ionization</a:t>
                </a:r>
              </a:p>
              <a:p>
                <a:pPr/>
                <a14:m>
                  <m:oMathPara xmlns:m="http://schemas.openxmlformats.org/officeDocument/2006/math">
                    <m:oMathParaPr>
                      <m:jc m:val="centerGroup"/>
                    </m:oMathParaPr>
                    <m:oMath xmlns:m="http://schemas.openxmlformats.org/officeDocument/2006/math">
                      <m:r>
                        <a:rPr lang="en-US" i="1">
                          <a:solidFill>
                            <a:srgbClr val="262626"/>
                          </a:solidFill>
                          <a:latin typeface="Cambria Math"/>
                        </a:rPr>
                        <m:t>𝑒</m:t>
                      </m:r>
                      <m:r>
                        <a:rPr lang="en-US" i="1">
                          <a:solidFill>
                            <a:srgbClr val="262626"/>
                          </a:solidFill>
                          <a:latin typeface="Cambria Math"/>
                        </a:rPr>
                        <m:t>+</m:t>
                      </m:r>
                      <m:r>
                        <a:rPr lang="en-US" i="1">
                          <a:solidFill>
                            <a:srgbClr val="262626"/>
                          </a:solidFill>
                          <a:latin typeface="Cambria Math"/>
                        </a:rPr>
                        <m:t>𝑂</m:t>
                      </m:r>
                      <m:r>
                        <a:rPr lang="en-US" i="1" baseline="-25000">
                          <a:solidFill>
                            <a:srgbClr val="262626"/>
                          </a:solidFill>
                          <a:latin typeface="Cambria Math"/>
                        </a:rPr>
                        <m:t>2</m:t>
                      </m:r>
                      <m:r>
                        <a:rPr lang="en-US" i="1">
                          <a:solidFill>
                            <a:srgbClr val="262626"/>
                          </a:solidFill>
                          <a:latin typeface="Cambria Math"/>
                        </a:rPr>
                        <m:t> </m:t>
                      </m:r>
                      <m:r>
                        <a:rPr lang="en-US" i="1">
                          <a:solidFill>
                            <a:srgbClr val="262626"/>
                          </a:solidFill>
                          <a:latin typeface="Cambria Math"/>
                          <a:ea typeface="Cambria Math"/>
                        </a:rPr>
                        <m:t>→2</m:t>
                      </m:r>
                      <m:r>
                        <a:rPr lang="en-US" i="1">
                          <a:solidFill>
                            <a:srgbClr val="262626"/>
                          </a:solidFill>
                          <a:latin typeface="Cambria Math"/>
                          <a:ea typeface="Cambria Math"/>
                        </a:rPr>
                        <m:t>𝑒</m:t>
                      </m:r>
                      <m:r>
                        <a:rPr lang="en-US" i="1">
                          <a:solidFill>
                            <a:srgbClr val="262626"/>
                          </a:solidFill>
                          <a:latin typeface="Cambria Math"/>
                          <a:ea typeface="Cambria Math"/>
                        </a:rPr>
                        <m:t>+</m:t>
                      </m:r>
                      <m:r>
                        <a:rPr lang="en-US" i="1">
                          <a:solidFill>
                            <a:srgbClr val="262626"/>
                          </a:solidFill>
                          <a:latin typeface="Cambria Math"/>
                          <a:ea typeface="Cambria Math"/>
                        </a:rPr>
                        <m:t>𝑂</m:t>
                      </m:r>
                      <m:sSup>
                        <m:sSupPr>
                          <m:ctrlPr>
                            <a:rPr lang="en-US" i="1">
                              <a:solidFill>
                                <a:srgbClr val="262626"/>
                              </a:solidFill>
                              <a:latin typeface="Cambria Math"/>
                              <a:ea typeface="Cambria Math"/>
                            </a:rPr>
                          </m:ctrlPr>
                        </m:sSupPr>
                        <m:e>
                          <m:r>
                            <a:rPr lang="en-US" i="1" baseline="-25000">
                              <a:solidFill>
                                <a:srgbClr val="262626"/>
                              </a:solidFill>
                              <a:latin typeface="Cambria Math"/>
                              <a:ea typeface="Cambria Math"/>
                            </a:rPr>
                            <m:t>2</m:t>
                          </m:r>
                        </m:e>
                        <m:sup>
                          <m:r>
                            <a:rPr lang="en-US" i="1">
                              <a:solidFill>
                                <a:srgbClr val="262626"/>
                              </a:solidFill>
                              <a:latin typeface="Cambria Math"/>
                              <a:ea typeface="Cambria Math"/>
                            </a:rPr>
                            <m:t>+</m:t>
                          </m:r>
                        </m:sup>
                      </m:sSup>
                    </m:oMath>
                  </m:oMathPara>
                </a14:m>
                <a:endParaRPr lang="en-US" dirty="0">
                  <a:solidFill>
                    <a:srgbClr val="262626"/>
                  </a:solidFill>
                </a:endParaRPr>
              </a:p>
              <a:p>
                <a:endParaRPr lang="en-US" dirty="0">
                  <a:solidFill>
                    <a:srgbClr val="262626"/>
                  </a:solidFill>
                </a:endParaRPr>
              </a:p>
              <a:p>
                <a:r>
                  <a:rPr lang="en-US" b="1" dirty="0">
                    <a:solidFill>
                      <a:srgbClr val="262626"/>
                    </a:solidFill>
                  </a:rPr>
                  <a:t>Electron-impact dissociative ionization</a:t>
                </a:r>
              </a:p>
              <a:p>
                <a:pPr/>
                <a14:m>
                  <m:oMathPara xmlns:m="http://schemas.openxmlformats.org/officeDocument/2006/math">
                    <m:oMathParaPr>
                      <m:jc m:val="centerGroup"/>
                    </m:oMathParaPr>
                    <m:oMath xmlns:m="http://schemas.openxmlformats.org/officeDocument/2006/math">
                      <m:r>
                        <a:rPr lang="en-US" i="1">
                          <a:solidFill>
                            <a:srgbClr val="262626"/>
                          </a:solidFill>
                          <a:latin typeface="Cambria Math"/>
                        </a:rPr>
                        <m:t>𝑒</m:t>
                      </m:r>
                      <m:r>
                        <a:rPr lang="en-US" i="1">
                          <a:solidFill>
                            <a:srgbClr val="262626"/>
                          </a:solidFill>
                          <a:latin typeface="Cambria Math"/>
                        </a:rPr>
                        <m:t>+</m:t>
                      </m:r>
                      <m:r>
                        <a:rPr lang="en-US" i="1">
                          <a:solidFill>
                            <a:srgbClr val="262626"/>
                          </a:solidFill>
                          <a:latin typeface="Cambria Math"/>
                        </a:rPr>
                        <m:t>𝑂</m:t>
                      </m:r>
                      <m:r>
                        <a:rPr lang="en-US" i="1" baseline="-25000">
                          <a:solidFill>
                            <a:srgbClr val="262626"/>
                          </a:solidFill>
                          <a:latin typeface="Cambria Math"/>
                        </a:rPr>
                        <m:t>2</m:t>
                      </m:r>
                      <m:r>
                        <a:rPr lang="en-US" i="1">
                          <a:solidFill>
                            <a:srgbClr val="262626"/>
                          </a:solidFill>
                          <a:latin typeface="Cambria Math"/>
                        </a:rPr>
                        <m:t> </m:t>
                      </m:r>
                      <m:r>
                        <a:rPr lang="en-US" i="1">
                          <a:solidFill>
                            <a:srgbClr val="262626"/>
                          </a:solidFill>
                          <a:latin typeface="Cambria Math"/>
                          <a:ea typeface="Cambria Math"/>
                        </a:rPr>
                        <m:t>→2</m:t>
                      </m:r>
                      <m:r>
                        <a:rPr lang="en-US" i="1">
                          <a:solidFill>
                            <a:srgbClr val="262626"/>
                          </a:solidFill>
                          <a:latin typeface="Cambria Math"/>
                          <a:ea typeface="Cambria Math"/>
                        </a:rPr>
                        <m:t>𝑒</m:t>
                      </m:r>
                      <m:r>
                        <a:rPr lang="en-US" i="1">
                          <a:solidFill>
                            <a:srgbClr val="262626"/>
                          </a:solidFill>
                          <a:latin typeface="Cambria Math"/>
                          <a:ea typeface="Cambria Math"/>
                        </a:rPr>
                        <m:t>+</m:t>
                      </m:r>
                      <m:r>
                        <a:rPr lang="en-US" i="1">
                          <a:solidFill>
                            <a:srgbClr val="262626"/>
                          </a:solidFill>
                          <a:latin typeface="Cambria Math"/>
                          <a:ea typeface="Cambria Math"/>
                        </a:rPr>
                        <m:t>𝑂</m:t>
                      </m:r>
                      <m:r>
                        <a:rPr lang="en-US" i="1">
                          <a:solidFill>
                            <a:srgbClr val="262626"/>
                          </a:solidFill>
                          <a:latin typeface="Cambria Math"/>
                          <a:ea typeface="Cambria Math"/>
                        </a:rPr>
                        <m:t>+</m:t>
                      </m:r>
                      <m:sSup>
                        <m:sSupPr>
                          <m:ctrlPr>
                            <a:rPr lang="en-US" i="1">
                              <a:solidFill>
                                <a:srgbClr val="262626"/>
                              </a:solidFill>
                              <a:latin typeface="Cambria Math"/>
                              <a:ea typeface="Cambria Math"/>
                            </a:rPr>
                          </m:ctrlPr>
                        </m:sSupPr>
                        <m:e>
                          <m:r>
                            <a:rPr lang="en-US" i="1">
                              <a:solidFill>
                                <a:srgbClr val="262626"/>
                              </a:solidFill>
                              <a:latin typeface="Cambria Math"/>
                              <a:ea typeface="Cambria Math"/>
                            </a:rPr>
                            <m:t>𝑂</m:t>
                          </m:r>
                        </m:e>
                        <m:sup>
                          <m:r>
                            <a:rPr lang="en-US" i="1">
                              <a:solidFill>
                                <a:srgbClr val="262626"/>
                              </a:solidFill>
                              <a:latin typeface="Cambria Math"/>
                              <a:ea typeface="Cambria Math"/>
                            </a:rPr>
                            <m:t>+</m:t>
                          </m:r>
                        </m:sup>
                      </m:sSup>
                    </m:oMath>
                  </m:oMathPara>
                </a14:m>
                <a:endParaRPr lang="en-US" dirty="0">
                  <a:solidFill>
                    <a:srgbClr val="262626"/>
                  </a:solidFill>
                </a:endParaRPr>
              </a:p>
            </p:txBody>
          </p:sp>
        </mc:Choice>
        <mc:Fallback xmlns="">
          <p:sp>
            <p:nvSpPr>
              <p:cNvPr id="4" name="TextBox 7"/>
              <p:cNvSpPr txBox="1">
                <a:spLocks noRot="1" noChangeAspect="1" noMove="1" noResize="1" noEditPoints="1" noAdjustHandles="1" noChangeArrowheads="1" noChangeShapeType="1" noTextEdit="1"/>
              </p:cNvSpPr>
              <p:nvPr/>
            </p:nvSpPr>
            <p:spPr bwMode="auto">
              <a:xfrm>
                <a:off x="304800" y="1143000"/>
                <a:ext cx="8031163" cy="5156200"/>
              </a:xfrm>
              <a:prstGeom prst="rect">
                <a:avLst/>
              </a:prstGeom>
              <a:blipFill rotWithShape="1">
                <a:blip r:embed="rId2"/>
                <a:stretch>
                  <a:fillRect l="-607" t="-592" r="-607" b="-2840"/>
                </a:stretch>
              </a:blipFill>
              <a:ln w="9525">
                <a:noFill/>
                <a:miter lim="800000"/>
                <a:headEnd/>
                <a:tailEnd/>
              </a:ln>
            </p:spPr>
            <p:txBody>
              <a:bodyPr/>
              <a:lstStyle/>
              <a:p>
                <a:r>
                  <a:rPr lang="en-US">
                    <a:noFill/>
                  </a:rPr>
                  <a:t> </a:t>
                </a:r>
              </a:p>
            </p:txBody>
          </p:sp>
        </mc:Fallback>
      </mc:AlternateContent>
      <p:sp>
        <p:nvSpPr>
          <p:cNvPr id="5" name="Rectangle 4"/>
          <p:cNvSpPr/>
          <p:nvPr/>
        </p:nvSpPr>
        <p:spPr>
          <a:xfrm>
            <a:off x="2057400" y="6442502"/>
            <a:ext cx="7086600" cy="415498"/>
          </a:xfrm>
          <a:prstGeom prst="rect">
            <a:avLst/>
          </a:prstGeom>
        </p:spPr>
        <p:txBody>
          <a:bodyPr wrap="square">
            <a:spAutoFit/>
          </a:bodyPr>
          <a:lstStyle/>
          <a:p>
            <a:pPr algn="r"/>
            <a:r>
              <a:rPr lang="en-US" sz="1050" i="1" dirty="0">
                <a:solidFill>
                  <a:srgbClr val="262626"/>
                </a:solidFill>
              </a:rPr>
              <a:t>Effects of Oxygen and Water Vapor on </a:t>
            </a:r>
            <a:r>
              <a:rPr lang="en-US" sz="1050" i="1" dirty="0" smtClean="0">
                <a:solidFill>
                  <a:srgbClr val="262626"/>
                </a:solidFill>
              </a:rPr>
              <a:t>Volatile Organic </a:t>
            </a:r>
            <a:r>
              <a:rPr lang="en-US" sz="1050" i="1" dirty="0">
                <a:solidFill>
                  <a:srgbClr val="262626"/>
                </a:solidFill>
              </a:rPr>
              <a:t>Compounds Decomposition Using </a:t>
            </a:r>
            <a:r>
              <a:rPr lang="en-US" sz="1050" i="1" dirty="0" smtClean="0">
                <a:solidFill>
                  <a:srgbClr val="262626"/>
                </a:solidFill>
              </a:rPr>
              <a:t>Gliding Arc </a:t>
            </a:r>
            <a:r>
              <a:rPr lang="en-US" sz="1050" i="1" dirty="0">
                <a:solidFill>
                  <a:srgbClr val="262626"/>
                </a:solidFill>
              </a:rPr>
              <a:t>Gas </a:t>
            </a:r>
            <a:r>
              <a:rPr lang="en-US" sz="1050" i="1" dirty="0" smtClean="0">
                <a:solidFill>
                  <a:srgbClr val="262626"/>
                </a:solidFill>
              </a:rPr>
              <a:t>Discharge </a:t>
            </a:r>
          </a:p>
          <a:p>
            <a:pPr algn="r"/>
            <a:r>
              <a:rPr lang="pt-BR" sz="1050" i="1" dirty="0" smtClean="0">
                <a:solidFill>
                  <a:srgbClr val="262626"/>
                </a:solidFill>
              </a:rPr>
              <a:t>Plasma </a:t>
            </a:r>
            <a:r>
              <a:rPr lang="pt-BR" sz="1050" i="1" dirty="0">
                <a:solidFill>
                  <a:srgbClr val="262626"/>
                </a:solidFill>
              </a:rPr>
              <a:t>Chem Plasma Process (2007) 27:546–558</a:t>
            </a:r>
            <a:endParaRPr lang="en-US" sz="1050" i="1" dirty="0">
              <a:solidFill>
                <a:srgbClr val="262626"/>
              </a:solidFill>
            </a:endParaRPr>
          </a:p>
        </p:txBody>
      </p:sp>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3124200"/>
            <a:ext cx="4800600" cy="324520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 name="Rectangle 1"/>
          <p:cNvSpPr/>
          <p:nvPr/>
        </p:nvSpPr>
        <p:spPr>
          <a:xfrm>
            <a:off x="304800" y="1143000"/>
            <a:ext cx="8534400" cy="4478149"/>
          </a:xfrm>
          <a:prstGeom prst="rect">
            <a:avLst/>
          </a:prstGeom>
        </p:spPr>
        <p:txBody>
          <a:bodyPr wrap="square">
            <a:spAutoFit/>
          </a:bodyPr>
          <a:lstStyle/>
          <a:p>
            <a:pPr marL="285750" indent="-285750" algn="just">
              <a:lnSpc>
                <a:spcPct val="150000"/>
              </a:lnSpc>
              <a:spcBef>
                <a:spcPts val="600"/>
              </a:spcBef>
              <a:buFont typeface="Arial" pitchFamily="34" charset="0"/>
              <a:buChar char="•"/>
            </a:pPr>
            <a:r>
              <a:rPr lang="en-US" dirty="0"/>
              <a:t>The Oklahoma Air Logistics Center at Tinker Air Force Base in Midwest </a:t>
            </a:r>
            <a:r>
              <a:rPr lang="en-US" dirty="0" smtClean="0"/>
              <a:t>City, Oklahoma </a:t>
            </a:r>
            <a:r>
              <a:rPr lang="en-US" dirty="0"/>
              <a:t>requires a control technology to reduce the emission of Volatile </a:t>
            </a:r>
            <a:r>
              <a:rPr lang="en-US" dirty="0" smtClean="0"/>
              <a:t>Organic Compounds </a:t>
            </a:r>
            <a:r>
              <a:rPr lang="en-US" dirty="0"/>
              <a:t>(VOCs) from its paint booths, to obtain compliance with Title III of the </a:t>
            </a:r>
            <a:r>
              <a:rPr lang="en-US" dirty="0" smtClean="0"/>
              <a:t>US Clean </a:t>
            </a:r>
            <a:r>
              <a:rPr lang="en-US" dirty="0"/>
              <a:t>Air Act 1990 and MACT (Maximum Achievable Control Technology</a:t>
            </a:r>
            <a:r>
              <a:rPr lang="en-US" dirty="0" smtClean="0"/>
              <a:t>).</a:t>
            </a:r>
          </a:p>
          <a:p>
            <a:pPr marL="285750" indent="-285750" algn="just">
              <a:lnSpc>
                <a:spcPct val="150000"/>
              </a:lnSpc>
              <a:spcBef>
                <a:spcPts val="600"/>
              </a:spcBef>
              <a:buFont typeface="Arial" pitchFamily="34" charset="0"/>
              <a:buChar char="•"/>
            </a:pPr>
            <a:r>
              <a:rPr lang="en-US" dirty="0"/>
              <a:t>Tinker would like to switch to high pigment paint but the higher VOC </a:t>
            </a:r>
            <a:r>
              <a:rPr lang="en-US" dirty="0" smtClean="0"/>
              <a:t>emissions results </a:t>
            </a:r>
            <a:r>
              <a:rPr lang="en-US" dirty="0"/>
              <a:t>in the need for a control technology. </a:t>
            </a:r>
            <a:endParaRPr lang="en-US" dirty="0" smtClean="0"/>
          </a:p>
          <a:p>
            <a:pPr marL="285750" indent="-285750" algn="just">
              <a:lnSpc>
                <a:spcPct val="150000"/>
              </a:lnSpc>
              <a:spcBef>
                <a:spcPts val="600"/>
              </a:spcBef>
              <a:buFont typeface="Arial" pitchFamily="34" charset="0"/>
              <a:buChar char="•"/>
            </a:pPr>
            <a:r>
              <a:rPr lang="en-US" dirty="0" smtClean="0"/>
              <a:t>There </a:t>
            </a:r>
            <a:r>
              <a:rPr lang="en-US" dirty="0"/>
              <a:t>are of 42 paint booths that operate 5 </a:t>
            </a:r>
            <a:r>
              <a:rPr lang="en-US" dirty="0" smtClean="0"/>
              <a:t>– 6 </a:t>
            </a:r>
            <a:r>
              <a:rPr lang="en-US" dirty="0"/>
              <a:t>hours a day. The entire painting operation is performed in 15 minute intervals. </a:t>
            </a:r>
            <a:endParaRPr lang="en-US" dirty="0" smtClean="0"/>
          </a:p>
          <a:p>
            <a:pPr marL="285750" indent="-285750" algn="just">
              <a:lnSpc>
                <a:spcPct val="150000"/>
              </a:lnSpc>
              <a:spcBef>
                <a:spcPts val="600"/>
              </a:spcBef>
              <a:buFont typeface="Arial" pitchFamily="34" charset="0"/>
              <a:buChar char="•"/>
            </a:pPr>
            <a:r>
              <a:rPr lang="en-US" dirty="0" smtClean="0"/>
              <a:t>Hence, Tinker </a:t>
            </a:r>
            <a:r>
              <a:rPr lang="en-US" dirty="0"/>
              <a:t>needs a control technology that can be turned on and off when required </a:t>
            </a:r>
            <a:r>
              <a:rPr lang="en-US" dirty="0" smtClean="0"/>
              <a:t>and instantly </a:t>
            </a:r>
            <a:r>
              <a:rPr lang="en-US" dirty="0"/>
              <a:t>operate to full capacity</a:t>
            </a:r>
            <a:r>
              <a:rPr lang="en-US" dirty="0" smtClean="0"/>
              <a:t>.</a:t>
            </a:r>
          </a:p>
        </p:txBody>
      </p:sp>
      <p:sp>
        <p:nvSpPr>
          <p:cNvPr id="3" name="Title 1"/>
          <p:cNvSpPr>
            <a:spLocks noGrp="1"/>
          </p:cNvSpPr>
          <p:nvPr>
            <p:ph type="title"/>
          </p:nvPr>
        </p:nvSpPr>
        <p:spPr>
          <a:xfrm>
            <a:off x="380999" y="1"/>
            <a:ext cx="7068015" cy="838200"/>
          </a:xfrm>
        </p:spPr>
        <p:txBody>
          <a:bodyPr/>
          <a:lstStyle/>
          <a:p>
            <a:r>
              <a:rPr lang="en-US" dirty="0" smtClean="0"/>
              <a:t>Plant</a:t>
            </a:r>
            <a:endParaRPr lang="en-US" dirty="0"/>
          </a:p>
        </p:txBody>
      </p:sp>
    </p:spTree>
    <p:extLst>
      <p:ext uri="{BB962C8B-B14F-4D97-AF65-F5344CB8AC3E}">
        <p14:creationId xmlns:p14="http://schemas.microsoft.com/office/powerpoint/2010/main" val="2660280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458200" cy="1338828"/>
          </a:xfrm>
          <a:prstGeom prst="rect">
            <a:avLst/>
          </a:prstGeom>
        </p:spPr>
        <p:txBody>
          <a:bodyPr wrap="square">
            <a:spAutoFit/>
          </a:bodyPr>
          <a:lstStyle/>
          <a:p>
            <a:pPr marL="285750" lvl="0" indent="-285750" algn="just">
              <a:lnSpc>
                <a:spcPct val="150000"/>
              </a:lnSpc>
              <a:spcBef>
                <a:spcPts val="600"/>
              </a:spcBef>
              <a:buFont typeface="Arial" pitchFamily="34" charset="0"/>
              <a:buChar char="•"/>
            </a:pPr>
            <a:r>
              <a:rPr lang="en-US" dirty="0">
                <a:solidFill>
                  <a:srgbClr val="262626"/>
                </a:solidFill>
              </a:rPr>
              <a:t>The VOC emission inventory obtained from Tinker is shown in Table . The inventory lists the major chemicals emitted from paint booth B2121 and their calculated emission rate in 2001</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22"/>
          <a:stretch/>
        </p:blipFill>
        <p:spPr bwMode="auto">
          <a:xfrm>
            <a:off x="1524000" y="2345031"/>
            <a:ext cx="6510338" cy="450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380999" y="1"/>
            <a:ext cx="7068015" cy="838200"/>
          </a:xfrm>
        </p:spPr>
        <p:txBody>
          <a:bodyPr/>
          <a:lstStyle/>
          <a:p>
            <a:r>
              <a:rPr lang="en-US" dirty="0" smtClean="0"/>
              <a:t>Emission Inventory</a:t>
            </a:r>
            <a:endParaRPr lang="en-US" dirty="0"/>
          </a:p>
        </p:txBody>
      </p:sp>
    </p:spTree>
    <p:extLst>
      <p:ext uri="{BB962C8B-B14F-4D97-AF65-F5344CB8AC3E}">
        <p14:creationId xmlns:p14="http://schemas.microsoft.com/office/powerpoint/2010/main" val="346593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Toluene</a:t>
            </a:r>
            <a:endParaRPr lang="en-US" dirty="0"/>
          </a:p>
        </p:txBody>
      </p:sp>
      <p:sp>
        <p:nvSpPr>
          <p:cNvPr id="4"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5" name="Content Placeholder 1"/>
          <p:cNvSpPr>
            <a:spLocks noGrp="1"/>
          </p:cNvSpPr>
          <p:nvPr>
            <p:ph sz="half" idx="1"/>
          </p:nvPr>
        </p:nvSpPr>
        <p:spPr>
          <a:xfrm>
            <a:off x="304800" y="1143000"/>
            <a:ext cx="8610600" cy="5562600"/>
          </a:xfrm>
        </p:spPr>
        <p:txBody>
          <a:bodyPr/>
          <a:lstStyle/>
          <a:p>
            <a:pPr marL="0" indent="0">
              <a:buNone/>
            </a:pPr>
            <a:r>
              <a:rPr lang="en-US" sz="1800" b="1" dirty="0" smtClean="0"/>
              <a:t>Alternative </a:t>
            </a:r>
            <a:r>
              <a:rPr lang="en-US" sz="1800" b="1" dirty="0"/>
              <a:t>Methods of Toluene Destruction</a:t>
            </a:r>
          </a:p>
          <a:p>
            <a:pPr>
              <a:lnSpc>
                <a:spcPct val="150000"/>
              </a:lnSpc>
            </a:pPr>
            <a:r>
              <a:rPr lang="en-US" sz="1800" b="1" dirty="0"/>
              <a:t>Toluene</a:t>
            </a:r>
            <a:r>
              <a:rPr lang="en-US" sz="1800" dirty="0"/>
              <a:t> can be removed by adsorption using activated carbon, thermal </a:t>
            </a:r>
            <a:r>
              <a:rPr lang="en-US" sz="1800" dirty="0" smtClean="0"/>
              <a:t>oxidation and </a:t>
            </a:r>
            <a:r>
              <a:rPr lang="en-US" sz="1800" dirty="0"/>
              <a:t>incineration, bio-filtration and plasma </a:t>
            </a:r>
            <a:r>
              <a:rPr lang="en-US" sz="1800" dirty="0" smtClean="0"/>
              <a:t>destruction.</a:t>
            </a:r>
            <a:endParaRPr lang="en-US" sz="1800" dirty="0"/>
          </a:p>
          <a:p>
            <a:pPr>
              <a:lnSpc>
                <a:spcPct val="150000"/>
              </a:lnSpc>
            </a:pPr>
            <a:r>
              <a:rPr lang="en-US" sz="1800" dirty="0"/>
              <a:t>Carbon adsorption is cheap and effective (90%) compared with other methods </a:t>
            </a:r>
            <a:r>
              <a:rPr lang="en-US" sz="1800" dirty="0" smtClean="0"/>
              <a:t>but the </a:t>
            </a:r>
            <a:r>
              <a:rPr lang="en-US" sz="1800" dirty="0"/>
              <a:t>presence of high concentrations of ketones and alcohols can causes fire in a </a:t>
            </a:r>
            <a:r>
              <a:rPr lang="en-US" sz="1800" dirty="0" smtClean="0"/>
              <a:t>carbon bed.</a:t>
            </a:r>
            <a:endParaRPr lang="en-US" sz="1800" dirty="0"/>
          </a:p>
          <a:p>
            <a:pPr>
              <a:lnSpc>
                <a:spcPct val="150000"/>
              </a:lnSpc>
            </a:pPr>
            <a:r>
              <a:rPr lang="en-US" sz="1800" dirty="0"/>
              <a:t>Finally, the destruction VOCs using an alternate current plasma reactor </a:t>
            </a:r>
            <a:r>
              <a:rPr lang="en-US" sz="1800" dirty="0" smtClean="0"/>
              <a:t>is effective </a:t>
            </a:r>
            <a:r>
              <a:rPr lang="en-US" sz="1800" b="1" dirty="0"/>
              <a:t>(&gt;95% Destruction Efficiency)</a:t>
            </a:r>
            <a:r>
              <a:rPr lang="en-US" sz="1800" dirty="0"/>
              <a:t> and potentially less expensive than </a:t>
            </a:r>
            <a:r>
              <a:rPr lang="en-US" sz="1800" dirty="0" smtClean="0"/>
              <a:t>other</a:t>
            </a:r>
            <a:r>
              <a:rPr lang="en-US" sz="1800" dirty="0"/>
              <a:t> </a:t>
            </a:r>
            <a:r>
              <a:rPr lang="en-US" sz="1800" dirty="0" smtClean="0"/>
              <a:t>competing </a:t>
            </a:r>
            <a:r>
              <a:rPr lang="en-US" sz="1800" dirty="0"/>
              <a:t>technologies. </a:t>
            </a:r>
            <a:endParaRPr lang="en-US" sz="1800" dirty="0" smtClean="0"/>
          </a:p>
          <a:p>
            <a:pPr marL="0" indent="0">
              <a:buNone/>
            </a:pPr>
            <a:endParaRPr lang="en-US" sz="1800" dirty="0"/>
          </a:p>
        </p:txBody>
      </p:sp>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Toluene</a:t>
            </a:r>
            <a:endParaRPr lang="en-US" dirty="0"/>
          </a:p>
        </p:txBody>
      </p:sp>
      <p:sp>
        <p:nvSpPr>
          <p:cNvPr id="4" name="Content Placeholder 1"/>
          <p:cNvSpPr>
            <a:spLocks noGrp="1"/>
          </p:cNvSpPr>
          <p:nvPr>
            <p:ph idx="1"/>
          </p:nvPr>
        </p:nvSpPr>
        <p:spPr>
          <a:xfrm>
            <a:off x="304800" y="990600"/>
            <a:ext cx="8610600" cy="5715000"/>
          </a:xfrm>
        </p:spPr>
        <p:txBody>
          <a:bodyPr/>
          <a:lstStyle/>
          <a:p>
            <a:pPr>
              <a:lnSpc>
                <a:spcPct val="150000"/>
              </a:lnSpc>
            </a:pPr>
            <a:r>
              <a:rPr lang="en-US" sz="1800" dirty="0"/>
              <a:t>Numerous reactions may take place in a DBD plasma reactor that can lead to the formation of active species capable of reacting with pollutant molecules. </a:t>
            </a:r>
          </a:p>
          <a:p>
            <a:pPr>
              <a:lnSpc>
                <a:spcPct val="150000"/>
              </a:lnSpc>
            </a:pPr>
            <a:r>
              <a:rPr lang="en-US" sz="1800" dirty="0"/>
              <a:t>These species react with pollutant molecules, which can result in near complete oxidation of hydrocarbons into CO, CO</a:t>
            </a:r>
            <a:r>
              <a:rPr lang="en-US" sz="1800" baseline="-25000" dirty="0"/>
              <a:t>2</a:t>
            </a:r>
            <a:r>
              <a:rPr lang="en-US" sz="1800" dirty="0"/>
              <a:t>, H2O and conversion of species such as </a:t>
            </a:r>
            <a:r>
              <a:rPr lang="en-US" sz="1800" dirty="0" err="1"/>
              <a:t>Cl</a:t>
            </a:r>
            <a:r>
              <a:rPr lang="en-US" sz="1800" dirty="0"/>
              <a:t>, S and NO into </a:t>
            </a:r>
            <a:r>
              <a:rPr lang="de-DE" sz="1800" dirty="0"/>
              <a:t>HCl, Cl</a:t>
            </a:r>
            <a:r>
              <a:rPr lang="de-DE" sz="1800" baseline="-25000" dirty="0"/>
              <a:t>2</a:t>
            </a:r>
            <a:r>
              <a:rPr lang="de-DE" sz="1800" dirty="0"/>
              <a:t>, SO</a:t>
            </a:r>
            <a:r>
              <a:rPr lang="de-DE" sz="1800" baseline="-25000" dirty="0"/>
              <a:t>2</a:t>
            </a:r>
            <a:r>
              <a:rPr lang="de-DE" sz="1800" dirty="0"/>
              <a:t>, H</a:t>
            </a:r>
            <a:r>
              <a:rPr lang="de-DE" sz="1800" baseline="-25000" dirty="0"/>
              <a:t>2</a:t>
            </a:r>
            <a:r>
              <a:rPr lang="de-DE" sz="1800" dirty="0"/>
              <a:t>SO</a:t>
            </a:r>
            <a:r>
              <a:rPr lang="de-DE" sz="1800" baseline="-25000" dirty="0"/>
              <a:t>4</a:t>
            </a:r>
            <a:r>
              <a:rPr lang="de-DE" sz="1800" dirty="0"/>
              <a:t>, HNO</a:t>
            </a:r>
            <a:r>
              <a:rPr lang="de-DE" sz="1800" baseline="-25000" dirty="0"/>
              <a:t>3</a:t>
            </a:r>
            <a:r>
              <a:rPr lang="de-DE" sz="1800" dirty="0"/>
              <a:t>. </a:t>
            </a:r>
            <a:endParaRPr lang="de-DE" sz="1800" dirty="0" smtClean="0"/>
          </a:p>
          <a:p>
            <a:pPr>
              <a:lnSpc>
                <a:spcPct val="150000"/>
              </a:lnSpc>
            </a:pPr>
            <a:r>
              <a:rPr lang="en-US" sz="1800" dirty="0"/>
              <a:t>If the concentration of the active species is high enough to initiate the </a:t>
            </a:r>
            <a:r>
              <a:rPr lang="en-US" sz="1800" dirty="0" smtClean="0"/>
              <a:t>destruction reaction</a:t>
            </a:r>
            <a:r>
              <a:rPr lang="en-US" sz="1800" dirty="0"/>
              <a:t>, the pollutant concentration decreases. </a:t>
            </a:r>
            <a:endParaRPr lang="en-US" sz="1800" dirty="0" smtClean="0"/>
          </a:p>
          <a:p>
            <a:endParaRPr lang="en-US" sz="1800" dirty="0"/>
          </a:p>
        </p:txBody>
      </p:sp>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Destruction of Toluene</a:t>
            </a:r>
          </a:p>
        </p:txBody>
      </p:sp>
      <p:sp>
        <p:nvSpPr>
          <p:cNvPr id="4"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5" name="Content Placeholder 1"/>
          <p:cNvSpPr>
            <a:spLocks noGrp="1"/>
          </p:cNvSpPr>
          <p:nvPr>
            <p:ph idx="1"/>
          </p:nvPr>
        </p:nvSpPr>
        <p:spPr>
          <a:xfrm>
            <a:off x="304800" y="990600"/>
            <a:ext cx="8610600" cy="5715000"/>
          </a:xfrm>
        </p:spPr>
        <p:txBody>
          <a:bodyPr/>
          <a:lstStyle/>
          <a:p>
            <a:pPr algn="just">
              <a:lnSpc>
                <a:spcPct val="150000"/>
              </a:lnSpc>
            </a:pPr>
            <a:r>
              <a:rPr lang="en-US" sz="1800" dirty="0"/>
              <a:t>The complete reaction </a:t>
            </a:r>
            <a:r>
              <a:rPr lang="en-US" sz="1800" b="1" dirty="0"/>
              <a:t>chemistry</a:t>
            </a:r>
            <a:r>
              <a:rPr lang="en-US" sz="1800" dirty="0"/>
              <a:t> is extremely complicated. The reactant molecules are known to undergo a series of </a:t>
            </a:r>
            <a:r>
              <a:rPr lang="en-US" sz="1800" b="1" i="1" dirty="0"/>
              <a:t>intricate intermediate reactions </a:t>
            </a:r>
            <a:r>
              <a:rPr lang="en-US" sz="1800" dirty="0"/>
              <a:t>before breaking down completely destroying into combustion products.</a:t>
            </a:r>
          </a:p>
          <a:p>
            <a:pPr algn="just">
              <a:lnSpc>
                <a:spcPct val="150000"/>
              </a:lnSpc>
            </a:pPr>
            <a:r>
              <a:rPr lang="en-US" sz="1800" dirty="0"/>
              <a:t>Due to the complexities of these mechanisms for pollutant destruction in DBD plasma reactors, additional research needs to be done in the mechanism of the reaction.</a:t>
            </a:r>
          </a:p>
          <a:p>
            <a:pPr algn="just">
              <a:lnSpc>
                <a:spcPct val="150000"/>
              </a:lnSpc>
            </a:pPr>
            <a:r>
              <a:rPr lang="en-US" sz="1800" dirty="0"/>
              <a:t>The destruction of toluene in a plasma reactor occurs through </a:t>
            </a:r>
            <a:r>
              <a:rPr lang="en-US" sz="1800" b="1" dirty="0"/>
              <a:t>oxidation</a:t>
            </a:r>
            <a:r>
              <a:rPr lang="en-US" sz="1800" dirty="0"/>
              <a:t>. A possible free radical mechanism for the oxidation of toluene in the reactor is discussed below.</a:t>
            </a:r>
          </a:p>
          <a:p>
            <a:pPr algn="just">
              <a:lnSpc>
                <a:spcPct val="150000"/>
              </a:lnSpc>
            </a:pPr>
            <a:r>
              <a:rPr lang="en-US" sz="1800" dirty="0"/>
              <a:t>Toluene can either react with the </a:t>
            </a:r>
            <a:r>
              <a:rPr lang="en-US" sz="1800" b="1" i="1" dirty="0"/>
              <a:t>atmospheric oxygen </a:t>
            </a:r>
            <a:r>
              <a:rPr lang="en-US" sz="1800" dirty="0"/>
              <a:t>or the </a:t>
            </a:r>
            <a:r>
              <a:rPr lang="en-US" sz="1800" b="1" i="1" dirty="0"/>
              <a:t>hydroxyl radical </a:t>
            </a:r>
            <a:r>
              <a:rPr lang="en-US" sz="1800" dirty="0"/>
              <a:t>once a mixture of radicals is formed in the reactor. The following reactions show one possible mechanism of toluene destruction in the DBD plasma </a:t>
            </a:r>
            <a:r>
              <a:rPr lang="en-US" sz="1800" dirty="0" smtClean="0"/>
              <a:t>reactor.</a:t>
            </a:r>
            <a:endParaRPr lang="de-DE" sz="1800" dirty="0"/>
          </a:p>
          <a:p>
            <a:endParaRPr lang="en-US" sz="1800" dirty="0"/>
          </a:p>
        </p:txBody>
      </p:sp>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Chemistry of Toluene</a:t>
            </a:r>
            <a:endParaRPr lang="en-US" dirty="0">
              <a:ea typeface="ＭＳ Ｐゴシック" pitchFamily="-60" charset="-128"/>
              <a:cs typeface="ＭＳ Ｐゴシック" pitchFamily="-60"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38004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522" y="2133600"/>
            <a:ext cx="367665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266" y="5839109"/>
            <a:ext cx="31051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133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 y="1335489"/>
            <a:ext cx="8610600" cy="3908762"/>
          </a:xfrm>
          <a:prstGeom prst="rect">
            <a:avLst/>
          </a:prstGeom>
        </p:spPr>
        <p:txBody>
          <a:bodyPr wrap="square">
            <a:spAutoFit/>
          </a:bodyPr>
          <a:lstStyle/>
          <a:p>
            <a:pPr marL="342900" lvl="0" indent="-342900" algn="just" eaLnBrk="0" hangingPunct="0">
              <a:lnSpc>
                <a:spcPct val="150000"/>
              </a:lnSpc>
              <a:spcBef>
                <a:spcPct val="20000"/>
              </a:spcBef>
              <a:buFont typeface="Arial" pitchFamily="-60" charset="0"/>
              <a:buChar char="•"/>
            </a:pPr>
            <a:r>
              <a:rPr lang="en-US" sz="2000" b="1" dirty="0">
                <a:solidFill>
                  <a:srgbClr val="262626">
                    <a:lumMod val="85000"/>
                    <a:lumOff val="15000"/>
                  </a:srgbClr>
                </a:solidFill>
                <a:latin typeface="Calibri"/>
                <a:ea typeface="ＭＳ Ｐゴシック" charset="-128"/>
              </a:rPr>
              <a:t>By using a non-thermal plasma in conjunction with catalytic heterogeneous chemistry and optimization of energy coupling into the plasma, economic analyses are expected to show that a more energy efficient (and hence cost effective) method based upon plasma-remediation can be used for VOC cleanup.</a:t>
            </a:r>
          </a:p>
          <a:p>
            <a:pPr marL="342900" lvl="0" indent="-342900" algn="just" eaLnBrk="0" hangingPunct="0">
              <a:lnSpc>
                <a:spcPct val="150000"/>
              </a:lnSpc>
              <a:spcBef>
                <a:spcPct val="20000"/>
              </a:spcBef>
              <a:buFont typeface="Arial" pitchFamily="-60" charset="0"/>
              <a:buChar char="•"/>
            </a:pPr>
            <a:r>
              <a:rPr lang="en-US" sz="2000" b="1" dirty="0">
                <a:solidFill>
                  <a:srgbClr val="262626">
                    <a:lumMod val="85000"/>
                    <a:lumOff val="15000"/>
                  </a:srgbClr>
                </a:solidFill>
                <a:latin typeface="Calibri"/>
                <a:ea typeface="ＭＳ Ｐゴシック" charset="-128"/>
              </a:rPr>
              <a:t>Economic and technical comparison of traditional incineration based VOC removal system and our proposed device based on a case study approach.</a:t>
            </a:r>
          </a:p>
          <a:p>
            <a:pPr marL="342900" lvl="0" indent="-342900" algn="just" eaLnBrk="0" hangingPunct="0">
              <a:lnSpc>
                <a:spcPct val="150000"/>
              </a:lnSpc>
              <a:spcBef>
                <a:spcPct val="20000"/>
              </a:spcBef>
              <a:buFont typeface="Arial" pitchFamily="-60" charset="0"/>
              <a:buChar char="•"/>
            </a:pPr>
            <a:r>
              <a:rPr lang="en-US" sz="2000" b="1" dirty="0">
                <a:solidFill>
                  <a:srgbClr val="262626">
                    <a:lumMod val="85000"/>
                    <a:lumOff val="15000"/>
                  </a:srgbClr>
                </a:solidFill>
                <a:latin typeface="Calibri"/>
                <a:ea typeface="ＭＳ Ｐゴシック" charset="-128"/>
              </a:rPr>
              <a:t>Goal:</a:t>
            </a:r>
            <a:r>
              <a:rPr lang="en-US" sz="2000" dirty="0">
                <a:solidFill>
                  <a:srgbClr val="262626">
                    <a:lumMod val="85000"/>
                    <a:lumOff val="15000"/>
                  </a:srgbClr>
                </a:solidFill>
                <a:latin typeface="Calibri"/>
                <a:ea typeface="ＭＳ Ｐゴシック" charset="-128"/>
              </a:rPr>
              <a:t> To design a plasma-based system for volatile organic destruction.</a:t>
            </a:r>
          </a:p>
        </p:txBody>
      </p:sp>
      <p:sp>
        <p:nvSpPr>
          <p:cNvPr id="14" name="Rectangle 13"/>
          <p:cNvSpPr/>
          <p:nvPr/>
        </p:nvSpPr>
        <p:spPr>
          <a:xfrm>
            <a:off x="609600" y="228600"/>
            <a:ext cx="3211392" cy="553998"/>
          </a:xfrm>
          <a:prstGeom prst="rect">
            <a:avLst/>
          </a:prstGeom>
        </p:spPr>
        <p:txBody>
          <a:bodyPr wrap="none">
            <a:spAutoFit/>
          </a:bodyPr>
          <a:lstStyle/>
          <a:p>
            <a:r>
              <a:rPr lang="en-US" sz="3000" dirty="0">
                <a:solidFill>
                  <a:schemeClr val="bg1"/>
                </a:solidFill>
                <a:latin typeface="Calibri"/>
                <a:ea typeface="ＭＳ Ｐゴシック" pitchFamily="-60" charset="-128"/>
                <a:cs typeface="ＭＳ Ｐゴシック" pitchFamily="-60" charset="-128"/>
              </a:rPr>
              <a:t>Problem Statement</a:t>
            </a:r>
            <a:endParaRPr lang="en-US" dirty="0">
              <a:solidFill>
                <a:schemeClr val="bg1"/>
              </a:solidFill>
            </a:endParaRPr>
          </a:p>
        </p:txBody>
      </p:sp>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Decomposition Toluene</a:t>
            </a:r>
            <a:endParaRPr lang="en-US" dirty="0">
              <a:ea typeface="ＭＳ Ｐゴシック" pitchFamily="-60" charset="-128"/>
              <a:cs typeface="ＭＳ Ｐゴシック" pitchFamily="-60" charset="-128"/>
            </a:endParaRPr>
          </a:p>
        </p:txBody>
      </p:sp>
      <p:sp>
        <p:nvSpPr>
          <p:cNvPr id="5" name="Rectangle 4"/>
          <p:cNvSpPr/>
          <p:nvPr/>
        </p:nvSpPr>
        <p:spPr>
          <a:xfrm>
            <a:off x="578284" y="1066800"/>
            <a:ext cx="8108515" cy="4801314"/>
          </a:xfrm>
          <a:prstGeom prst="rect">
            <a:avLst/>
          </a:prstGeom>
        </p:spPr>
        <p:txBody>
          <a:bodyPr wrap="square">
            <a:spAutoFit/>
          </a:bodyPr>
          <a:lstStyle/>
          <a:p>
            <a:r>
              <a:rPr lang="en-US" dirty="0">
                <a:solidFill>
                  <a:srgbClr val="262626"/>
                </a:solidFill>
              </a:rPr>
              <a:t>The toluene </a:t>
            </a:r>
            <a:r>
              <a:rPr lang="en-US" b="1" dirty="0">
                <a:solidFill>
                  <a:srgbClr val="262626"/>
                </a:solidFill>
              </a:rPr>
              <a:t>decomposition process </a:t>
            </a:r>
            <a:r>
              <a:rPr lang="en-US" dirty="0">
                <a:solidFill>
                  <a:srgbClr val="262626"/>
                </a:solidFill>
              </a:rPr>
              <a:t>mainly includes the following reactions: Energetic electron induced decomposition reactions:</a:t>
            </a:r>
          </a:p>
          <a:p>
            <a:endParaRPr lang="pt-BR" dirty="0" smtClean="0">
              <a:solidFill>
                <a:srgbClr val="262626"/>
              </a:solidFill>
            </a:endParaRPr>
          </a:p>
          <a:p>
            <a:r>
              <a:rPr lang="pt-BR" dirty="0" smtClean="0">
                <a:solidFill>
                  <a:srgbClr val="262626"/>
                </a:solidFill>
              </a:rPr>
              <a:t>C</a:t>
            </a:r>
            <a:r>
              <a:rPr lang="pt-BR" baseline="-25000" dirty="0" smtClean="0">
                <a:solidFill>
                  <a:srgbClr val="262626"/>
                </a:solidFill>
              </a:rPr>
              <a:t>7</a:t>
            </a:r>
            <a:r>
              <a:rPr lang="pt-BR" dirty="0" smtClean="0">
                <a:solidFill>
                  <a:srgbClr val="262626"/>
                </a:solidFill>
              </a:rPr>
              <a:t>H</a:t>
            </a:r>
            <a:r>
              <a:rPr lang="pt-BR" baseline="-25000" dirty="0" smtClean="0">
                <a:solidFill>
                  <a:srgbClr val="262626"/>
                </a:solidFill>
              </a:rPr>
              <a:t>8</a:t>
            </a:r>
            <a:r>
              <a:rPr lang="pt-BR" dirty="0" smtClean="0">
                <a:solidFill>
                  <a:srgbClr val="262626"/>
                </a:solidFill>
              </a:rPr>
              <a:t>  </a:t>
            </a:r>
            <a:r>
              <a:rPr lang="pt-BR" dirty="0">
                <a:solidFill>
                  <a:srgbClr val="262626"/>
                </a:solidFill>
              </a:rPr>
              <a:t>+e → C</a:t>
            </a:r>
            <a:r>
              <a:rPr lang="pt-BR" baseline="-25000" dirty="0">
                <a:solidFill>
                  <a:srgbClr val="262626"/>
                </a:solidFill>
              </a:rPr>
              <a:t>6</a:t>
            </a:r>
            <a:r>
              <a:rPr lang="pt-BR" dirty="0">
                <a:solidFill>
                  <a:srgbClr val="262626"/>
                </a:solidFill>
              </a:rPr>
              <a:t>H</a:t>
            </a:r>
            <a:r>
              <a:rPr lang="pt-BR" baseline="-25000" dirty="0">
                <a:solidFill>
                  <a:srgbClr val="262626"/>
                </a:solidFill>
              </a:rPr>
              <a:t>5</a:t>
            </a:r>
            <a:r>
              <a:rPr lang="pt-BR" dirty="0">
                <a:solidFill>
                  <a:srgbClr val="262626"/>
                </a:solidFill>
              </a:rPr>
              <a:t> + CH</a:t>
            </a:r>
            <a:r>
              <a:rPr lang="pt-BR" baseline="-25000" dirty="0">
                <a:solidFill>
                  <a:srgbClr val="262626"/>
                </a:solidFill>
              </a:rPr>
              <a:t>3</a:t>
            </a:r>
            <a:r>
              <a:rPr lang="pt-BR" dirty="0">
                <a:solidFill>
                  <a:srgbClr val="262626"/>
                </a:solidFill>
              </a:rPr>
              <a:t>  + e</a:t>
            </a:r>
          </a:p>
          <a:p>
            <a:r>
              <a:rPr lang="pt-BR" dirty="0">
                <a:solidFill>
                  <a:srgbClr val="000000"/>
                </a:solidFill>
              </a:rPr>
              <a:t>C</a:t>
            </a:r>
            <a:r>
              <a:rPr lang="pt-BR" baseline="-25000" dirty="0">
                <a:solidFill>
                  <a:srgbClr val="000000"/>
                </a:solidFill>
              </a:rPr>
              <a:t>7</a:t>
            </a:r>
            <a:r>
              <a:rPr lang="pt-BR" dirty="0">
                <a:solidFill>
                  <a:srgbClr val="000000"/>
                </a:solidFill>
              </a:rPr>
              <a:t>H</a:t>
            </a:r>
            <a:r>
              <a:rPr lang="pt-BR" baseline="-25000" dirty="0">
                <a:solidFill>
                  <a:srgbClr val="000000"/>
                </a:solidFill>
              </a:rPr>
              <a:t>8</a:t>
            </a:r>
            <a:r>
              <a:rPr lang="pt-BR" dirty="0">
                <a:solidFill>
                  <a:srgbClr val="000000"/>
                </a:solidFill>
              </a:rPr>
              <a:t>  + e → C</a:t>
            </a:r>
            <a:r>
              <a:rPr lang="pt-BR" baseline="-25000" dirty="0">
                <a:solidFill>
                  <a:srgbClr val="000000"/>
                </a:solidFill>
              </a:rPr>
              <a:t>7</a:t>
            </a:r>
            <a:r>
              <a:rPr lang="pt-BR" dirty="0">
                <a:solidFill>
                  <a:srgbClr val="000000"/>
                </a:solidFill>
              </a:rPr>
              <a:t>H</a:t>
            </a:r>
            <a:r>
              <a:rPr lang="pt-BR" baseline="-25000" dirty="0">
                <a:solidFill>
                  <a:srgbClr val="000000"/>
                </a:solidFill>
              </a:rPr>
              <a:t>7</a:t>
            </a:r>
            <a:r>
              <a:rPr lang="pt-BR" dirty="0">
                <a:solidFill>
                  <a:srgbClr val="000000"/>
                </a:solidFill>
              </a:rPr>
              <a:t>  + H + e </a:t>
            </a:r>
          </a:p>
          <a:p>
            <a:r>
              <a:rPr lang="pt-BR" dirty="0">
                <a:solidFill>
                  <a:srgbClr val="000000"/>
                </a:solidFill>
              </a:rPr>
              <a:t>C</a:t>
            </a:r>
            <a:r>
              <a:rPr lang="pt-BR" baseline="-25000" dirty="0">
                <a:solidFill>
                  <a:srgbClr val="000000"/>
                </a:solidFill>
              </a:rPr>
              <a:t>7</a:t>
            </a:r>
            <a:r>
              <a:rPr lang="pt-BR" dirty="0">
                <a:solidFill>
                  <a:srgbClr val="000000"/>
                </a:solidFill>
              </a:rPr>
              <a:t>H</a:t>
            </a:r>
            <a:r>
              <a:rPr lang="pt-BR" baseline="-25000" dirty="0">
                <a:solidFill>
                  <a:srgbClr val="000000"/>
                </a:solidFill>
              </a:rPr>
              <a:t>8</a:t>
            </a:r>
            <a:r>
              <a:rPr lang="pt-BR" dirty="0">
                <a:solidFill>
                  <a:srgbClr val="000000"/>
                </a:solidFill>
              </a:rPr>
              <a:t>  + e → C</a:t>
            </a:r>
            <a:r>
              <a:rPr lang="pt-BR" baseline="-25000" dirty="0">
                <a:solidFill>
                  <a:srgbClr val="000000"/>
                </a:solidFill>
              </a:rPr>
              <a:t>5</a:t>
            </a:r>
            <a:r>
              <a:rPr lang="pt-BR" dirty="0">
                <a:solidFill>
                  <a:srgbClr val="000000"/>
                </a:solidFill>
              </a:rPr>
              <a:t>H</a:t>
            </a:r>
            <a:r>
              <a:rPr lang="pt-BR" baseline="-25000" dirty="0">
                <a:solidFill>
                  <a:srgbClr val="000000"/>
                </a:solidFill>
              </a:rPr>
              <a:t>6</a:t>
            </a:r>
            <a:r>
              <a:rPr lang="pt-BR" dirty="0">
                <a:solidFill>
                  <a:srgbClr val="000000"/>
                </a:solidFill>
              </a:rPr>
              <a:t>  + C</a:t>
            </a:r>
            <a:r>
              <a:rPr lang="pt-BR" baseline="-25000" dirty="0">
                <a:solidFill>
                  <a:srgbClr val="000000"/>
                </a:solidFill>
              </a:rPr>
              <a:t>2</a:t>
            </a:r>
            <a:r>
              <a:rPr lang="pt-BR" dirty="0">
                <a:solidFill>
                  <a:srgbClr val="000000"/>
                </a:solidFill>
              </a:rPr>
              <a:t>H</a:t>
            </a:r>
            <a:r>
              <a:rPr lang="pt-BR" baseline="-25000" dirty="0">
                <a:solidFill>
                  <a:srgbClr val="000000"/>
                </a:solidFill>
              </a:rPr>
              <a:t>2</a:t>
            </a:r>
            <a:r>
              <a:rPr lang="pt-BR" dirty="0">
                <a:solidFill>
                  <a:srgbClr val="000000"/>
                </a:solidFill>
              </a:rPr>
              <a:t>  + e </a:t>
            </a:r>
          </a:p>
          <a:p>
            <a:r>
              <a:rPr lang="pt-BR" dirty="0">
                <a:solidFill>
                  <a:srgbClr val="000000"/>
                </a:solidFill>
              </a:rPr>
              <a:t>C</a:t>
            </a:r>
            <a:r>
              <a:rPr lang="pt-BR" baseline="-25000" dirty="0">
                <a:solidFill>
                  <a:srgbClr val="000000"/>
                </a:solidFill>
              </a:rPr>
              <a:t>7</a:t>
            </a:r>
            <a:r>
              <a:rPr lang="pt-BR" dirty="0">
                <a:solidFill>
                  <a:srgbClr val="000000"/>
                </a:solidFill>
              </a:rPr>
              <a:t>H</a:t>
            </a:r>
            <a:r>
              <a:rPr lang="pt-BR" baseline="-25000" dirty="0">
                <a:solidFill>
                  <a:srgbClr val="000000"/>
                </a:solidFill>
              </a:rPr>
              <a:t>8</a:t>
            </a:r>
            <a:r>
              <a:rPr lang="pt-BR" dirty="0">
                <a:solidFill>
                  <a:srgbClr val="000000"/>
                </a:solidFill>
              </a:rPr>
              <a:t>  + e → C3H</a:t>
            </a:r>
            <a:r>
              <a:rPr lang="pt-BR" baseline="-25000" dirty="0">
                <a:solidFill>
                  <a:srgbClr val="000000"/>
                </a:solidFill>
              </a:rPr>
              <a:t>4</a:t>
            </a:r>
            <a:r>
              <a:rPr lang="pt-BR" dirty="0">
                <a:solidFill>
                  <a:srgbClr val="000000"/>
                </a:solidFill>
              </a:rPr>
              <a:t>  + C</a:t>
            </a:r>
            <a:r>
              <a:rPr lang="pt-BR" baseline="-25000" dirty="0">
                <a:solidFill>
                  <a:srgbClr val="000000"/>
                </a:solidFill>
              </a:rPr>
              <a:t>4</a:t>
            </a:r>
            <a:r>
              <a:rPr lang="pt-BR" dirty="0">
                <a:solidFill>
                  <a:srgbClr val="000000"/>
                </a:solidFill>
              </a:rPr>
              <a:t>H</a:t>
            </a:r>
            <a:r>
              <a:rPr lang="pt-BR" baseline="-25000" dirty="0">
                <a:solidFill>
                  <a:srgbClr val="000000"/>
                </a:solidFill>
              </a:rPr>
              <a:t>4</a:t>
            </a:r>
            <a:r>
              <a:rPr lang="pt-BR" dirty="0">
                <a:solidFill>
                  <a:srgbClr val="000000"/>
                </a:solidFill>
              </a:rPr>
              <a:t>  + e </a:t>
            </a:r>
          </a:p>
          <a:p>
            <a:endParaRPr lang="en-US" dirty="0" smtClean="0">
              <a:solidFill>
                <a:srgbClr val="000000"/>
              </a:solidFill>
            </a:endParaRPr>
          </a:p>
          <a:p>
            <a:r>
              <a:rPr lang="en-US" b="1" dirty="0" smtClean="0">
                <a:solidFill>
                  <a:srgbClr val="000000"/>
                </a:solidFill>
              </a:rPr>
              <a:t>Dissociation </a:t>
            </a:r>
            <a:r>
              <a:rPr lang="en-US" b="1" dirty="0">
                <a:solidFill>
                  <a:srgbClr val="000000"/>
                </a:solidFill>
              </a:rPr>
              <a:t>rate coefficients </a:t>
            </a:r>
            <a:r>
              <a:rPr lang="en-US" dirty="0">
                <a:solidFill>
                  <a:srgbClr val="000000"/>
                </a:solidFill>
              </a:rPr>
              <a:t>can be obtained </a:t>
            </a:r>
            <a:r>
              <a:rPr lang="en-US" dirty="0" smtClean="0">
                <a:solidFill>
                  <a:srgbClr val="000000"/>
                </a:solidFill>
              </a:rPr>
              <a:t>from the solution of Boltzmann equation for the electron energy distribution. </a:t>
            </a:r>
          </a:p>
          <a:p>
            <a:endParaRPr lang="en-US" dirty="0">
              <a:solidFill>
                <a:srgbClr val="000000"/>
              </a:solidFill>
            </a:endParaRPr>
          </a:p>
          <a:p>
            <a:r>
              <a:rPr lang="en-US" dirty="0" smtClean="0">
                <a:solidFill>
                  <a:srgbClr val="000000"/>
                </a:solidFill>
              </a:rPr>
              <a:t>Reactions </a:t>
            </a:r>
            <a:r>
              <a:rPr lang="en-US" dirty="0">
                <a:solidFill>
                  <a:srgbClr val="000000"/>
                </a:solidFill>
              </a:rPr>
              <a:t>between toluene and </a:t>
            </a:r>
            <a:r>
              <a:rPr lang="en-US" dirty="0" smtClean="0">
                <a:solidFill>
                  <a:srgbClr val="000000"/>
                </a:solidFill>
              </a:rPr>
              <a:t>radicals:</a:t>
            </a:r>
            <a:endParaRPr lang="en-US" dirty="0">
              <a:solidFill>
                <a:srgbClr val="000000"/>
              </a:solidFill>
            </a:endParaRPr>
          </a:p>
          <a:p>
            <a:endParaRPr lang="en-US" dirty="0" smtClean="0">
              <a:solidFill>
                <a:srgbClr val="000000"/>
              </a:solidFill>
            </a:endParaRPr>
          </a:p>
          <a:p>
            <a:r>
              <a:rPr lang="en-US" dirty="0" smtClean="0">
                <a:solidFill>
                  <a:srgbClr val="000000"/>
                </a:solidFill>
              </a:rPr>
              <a:t>C</a:t>
            </a:r>
            <a:r>
              <a:rPr lang="en-US" baseline="-25000" dirty="0" smtClean="0">
                <a:solidFill>
                  <a:srgbClr val="000000"/>
                </a:solidFill>
              </a:rPr>
              <a:t>7</a:t>
            </a:r>
            <a:r>
              <a:rPr lang="en-US" dirty="0" smtClean="0">
                <a:solidFill>
                  <a:srgbClr val="000000"/>
                </a:solidFill>
              </a:rPr>
              <a:t>H</a:t>
            </a:r>
            <a:r>
              <a:rPr lang="en-US" baseline="-25000" dirty="0" smtClean="0">
                <a:solidFill>
                  <a:srgbClr val="000000"/>
                </a:solidFill>
              </a:rPr>
              <a:t>8</a:t>
            </a:r>
            <a:r>
              <a:rPr lang="en-US" dirty="0" smtClean="0">
                <a:solidFill>
                  <a:srgbClr val="000000"/>
                </a:solidFill>
              </a:rPr>
              <a:t>  </a:t>
            </a:r>
            <a:r>
              <a:rPr lang="en-US" dirty="0">
                <a:solidFill>
                  <a:srgbClr val="000000"/>
                </a:solidFill>
              </a:rPr>
              <a:t>+ O → products</a:t>
            </a:r>
          </a:p>
          <a:p>
            <a:r>
              <a:rPr lang="nl-NL" dirty="0">
                <a:solidFill>
                  <a:srgbClr val="000000"/>
                </a:solidFill>
              </a:rPr>
              <a:t>K</a:t>
            </a:r>
            <a:r>
              <a:rPr lang="nl-NL" baseline="-25000" dirty="0">
                <a:solidFill>
                  <a:srgbClr val="000000"/>
                </a:solidFill>
              </a:rPr>
              <a:t>400</a:t>
            </a:r>
            <a:r>
              <a:rPr lang="nl-NL" dirty="0">
                <a:solidFill>
                  <a:srgbClr val="000000"/>
                </a:solidFill>
              </a:rPr>
              <a:t> </a:t>
            </a:r>
            <a:r>
              <a:rPr lang="nl-NL" dirty="0" smtClean="0">
                <a:solidFill>
                  <a:srgbClr val="000000"/>
                </a:solidFill>
              </a:rPr>
              <a:t> = 3.67  10</a:t>
            </a:r>
            <a:r>
              <a:rPr lang="nl-NL" baseline="30000" dirty="0" smtClean="0">
                <a:solidFill>
                  <a:srgbClr val="000000"/>
                </a:solidFill>
              </a:rPr>
              <a:t>-13</a:t>
            </a:r>
            <a:r>
              <a:rPr lang="nl-NL" dirty="0" smtClean="0">
                <a:solidFill>
                  <a:srgbClr val="000000"/>
                </a:solidFill>
              </a:rPr>
              <a:t> </a:t>
            </a:r>
            <a:r>
              <a:rPr lang="nl-NL" dirty="0">
                <a:solidFill>
                  <a:srgbClr val="000000"/>
                </a:solidFill>
              </a:rPr>
              <a:t>cm</a:t>
            </a:r>
            <a:r>
              <a:rPr lang="nl-NL" baseline="30000" dirty="0">
                <a:solidFill>
                  <a:srgbClr val="000000"/>
                </a:solidFill>
              </a:rPr>
              <a:t>3</a:t>
            </a:r>
            <a:r>
              <a:rPr lang="nl-NL" dirty="0">
                <a:solidFill>
                  <a:srgbClr val="000000"/>
                </a:solidFill>
              </a:rPr>
              <a:t> </a:t>
            </a:r>
            <a:r>
              <a:rPr lang="nl-NL" dirty="0" smtClean="0">
                <a:solidFill>
                  <a:srgbClr val="000000"/>
                </a:solidFill>
              </a:rPr>
              <a:t>mol</a:t>
            </a:r>
            <a:r>
              <a:rPr lang="nl-NL" baseline="30000" dirty="0" smtClean="0">
                <a:solidFill>
                  <a:srgbClr val="000000"/>
                </a:solidFill>
              </a:rPr>
              <a:t>-1</a:t>
            </a:r>
            <a:r>
              <a:rPr lang="nl-NL" dirty="0" smtClean="0">
                <a:solidFill>
                  <a:srgbClr val="000000"/>
                </a:solidFill>
              </a:rPr>
              <a:t> s</a:t>
            </a:r>
            <a:r>
              <a:rPr lang="nl-NL" baseline="30000" dirty="0" smtClean="0">
                <a:solidFill>
                  <a:srgbClr val="000000"/>
                </a:solidFill>
              </a:rPr>
              <a:t>-1</a:t>
            </a:r>
            <a:r>
              <a:rPr lang="nl-NL" dirty="0" smtClean="0">
                <a:solidFill>
                  <a:srgbClr val="000000"/>
                </a:solidFill>
              </a:rPr>
              <a:t> </a:t>
            </a:r>
          </a:p>
          <a:p>
            <a:r>
              <a:rPr lang="pt-BR" dirty="0" smtClean="0">
                <a:solidFill>
                  <a:srgbClr val="000000"/>
                </a:solidFill>
              </a:rPr>
              <a:t>C</a:t>
            </a:r>
            <a:r>
              <a:rPr lang="pt-BR" baseline="-25000" dirty="0" smtClean="0">
                <a:solidFill>
                  <a:srgbClr val="000000"/>
                </a:solidFill>
              </a:rPr>
              <a:t>7</a:t>
            </a:r>
            <a:r>
              <a:rPr lang="pt-BR" dirty="0" smtClean="0">
                <a:solidFill>
                  <a:srgbClr val="000000"/>
                </a:solidFill>
              </a:rPr>
              <a:t>H</a:t>
            </a:r>
            <a:r>
              <a:rPr lang="pt-BR" baseline="-25000" dirty="0" smtClean="0">
                <a:solidFill>
                  <a:srgbClr val="000000"/>
                </a:solidFill>
              </a:rPr>
              <a:t>8</a:t>
            </a:r>
            <a:r>
              <a:rPr lang="pt-BR" dirty="0" smtClean="0">
                <a:solidFill>
                  <a:srgbClr val="000000"/>
                </a:solidFill>
              </a:rPr>
              <a:t> + </a:t>
            </a:r>
            <a:r>
              <a:rPr lang="pt-BR" dirty="0">
                <a:solidFill>
                  <a:srgbClr val="000000"/>
                </a:solidFill>
              </a:rPr>
              <a:t>OH </a:t>
            </a:r>
            <a:r>
              <a:rPr lang="en-US" dirty="0">
                <a:solidFill>
                  <a:srgbClr val="000000"/>
                </a:solidFill>
              </a:rPr>
              <a:t>→</a:t>
            </a:r>
            <a:r>
              <a:rPr lang="pt-BR" dirty="0" smtClean="0">
                <a:solidFill>
                  <a:srgbClr val="000000"/>
                </a:solidFill>
              </a:rPr>
              <a:t> </a:t>
            </a:r>
            <a:r>
              <a:rPr lang="pt-BR" dirty="0">
                <a:solidFill>
                  <a:srgbClr val="000000"/>
                </a:solidFill>
              </a:rPr>
              <a:t>C</a:t>
            </a:r>
            <a:r>
              <a:rPr lang="pt-BR" baseline="-25000" dirty="0">
                <a:solidFill>
                  <a:srgbClr val="000000"/>
                </a:solidFill>
              </a:rPr>
              <a:t>7</a:t>
            </a:r>
            <a:r>
              <a:rPr lang="pt-BR" dirty="0">
                <a:solidFill>
                  <a:srgbClr val="000000"/>
                </a:solidFill>
              </a:rPr>
              <a:t>H</a:t>
            </a:r>
            <a:r>
              <a:rPr lang="pt-BR" baseline="-25000" dirty="0">
                <a:solidFill>
                  <a:srgbClr val="000000"/>
                </a:solidFill>
              </a:rPr>
              <a:t>7</a:t>
            </a:r>
            <a:r>
              <a:rPr lang="pt-BR" dirty="0">
                <a:solidFill>
                  <a:srgbClr val="000000"/>
                </a:solidFill>
              </a:rPr>
              <a:t> </a:t>
            </a:r>
            <a:r>
              <a:rPr lang="pt-BR" dirty="0" smtClean="0">
                <a:solidFill>
                  <a:srgbClr val="000000"/>
                </a:solidFill>
              </a:rPr>
              <a:t>+ </a:t>
            </a:r>
            <a:r>
              <a:rPr lang="pt-BR" dirty="0">
                <a:solidFill>
                  <a:srgbClr val="000000"/>
                </a:solidFill>
              </a:rPr>
              <a:t>H</a:t>
            </a:r>
            <a:r>
              <a:rPr lang="pt-BR" baseline="-25000" dirty="0">
                <a:solidFill>
                  <a:srgbClr val="000000"/>
                </a:solidFill>
              </a:rPr>
              <a:t>2</a:t>
            </a:r>
            <a:r>
              <a:rPr lang="pt-BR" dirty="0">
                <a:solidFill>
                  <a:srgbClr val="000000"/>
                </a:solidFill>
              </a:rPr>
              <a:t>O</a:t>
            </a:r>
          </a:p>
          <a:p>
            <a:r>
              <a:rPr lang="nl-NL" dirty="0">
                <a:solidFill>
                  <a:srgbClr val="000000"/>
                </a:solidFill>
              </a:rPr>
              <a:t>K</a:t>
            </a:r>
            <a:r>
              <a:rPr lang="nl-NL" baseline="-25000" dirty="0">
                <a:solidFill>
                  <a:srgbClr val="000000"/>
                </a:solidFill>
              </a:rPr>
              <a:t>400</a:t>
            </a:r>
            <a:r>
              <a:rPr lang="nl-NL" dirty="0">
                <a:solidFill>
                  <a:srgbClr val="000000"/>
                </a:solidFill>
              </a:rPr>
              <a:t> </a:t>
            </a:r>
            <a:r>
              <a:rPr lang="nl-NL" dirty="0" smtClean="0">
                <a:solidFill>
                  <a:srgbClr val="000000"/>
                </a:solidFill>
              </a:rPr>
              <a:t>= 1.14 10</a:t>
            </a:r>
            <a:r>
              <a:rPr lang="nl-NL" baseline="30000" dirty="0" smtClean="0">
                <a:solidFill>
                  <a:srgbClr val="000000"/>
                </a:solidFill>
              </a:rPr>
              <a:t>-12</a:t>
            </a:r>
            <a:r>
              <a:rPr lang="nl-NL" dirty="0" smtClean="0">
                <a:solidFill>
                  <a:srgbClr val="000000"/>
                </a:solidFill>
              </a:rPr>
              <a:t> </a:t>
            </a:r>
            <a:r>
              <a:rPr lang="nl-NL" dirty="0">
                <a:solidFill>
                  <a:srgbClr val="000000"/>
                </a:solidFill>
              </a:rPr>
              <a:t>cm</a:t>
            </a:r>
            <a:r>
              <a:rPr lang="nl-NL" baseline="30000" dirty="0">
                <a:solidFill>
                  <a:srgbClr val="000000"/>
                </a:solidFill>
              </a:rPr>
              <a:t>3</a:t>
            </a:r>
            <a:r>
              <a:rPr lang="nl-NL" dirty="0">
                <a:solidFill>
                  <a:srgbClr val="000000"/>
                </a:solidFill>
              </a:rPr>
              <a:t> mol</a:t>
            </a:r>
            <a:r>
              <a:rPr lang="nl-NL" baseline="30000" dirty="0">
                <a:solidFill>
                  <a:srgbClr val="000000"/>
                </a:solidFill>
              </a:rPr>
              <a:t>-1</a:t>
            </a:r>
            <a:r>
              <a:rPr lang="nl-NL" dirty="0">
                <a:solidFill>
                  <a:srgbClr val="000000"/>
                </a:solidFill>
              </a:rPr>
              <a:t> s</a:t>
            </a:r>
            <a:r>
              <a:rPr lang="nl-NL" baseline="30000" dirty="0">
                <a:solidFill>
                  <a:srgbClr val="000000"/>
                </a:solidFill>
              </a:rPr>
              <a:t>-1</a:t>
            </a:r>
            <a:r>
              <a:rPr lang="nl-NL" dirty="0">
                <a:solidFill>
                  <a:srgbClr val="000000"/>
                </a:solidFill>
              </a:rPr>
              <a:t> </a:t>
            </a:r>
          </a:p>
        </p:txBody>
      </p:sp>
      <p:sp>
        <p:nvSpPr>
          <p:cNvPr id="6" name="Rectangle 5"/>
          <p:cNvSpPr/>
          <p:nvPr/>
        </p:nvSpPr>
        <p:spPr>
          <a:xfrm>
            <a:off x="2057400" y="6384057"/>
            <a:ext cx="7086600" cy="415498"/>
          </a:xfrm>
          <a:prstGeom prst="rect">
            <a:avLst/>
          </a:prstGeom>
        </p:spPr>
        <p:txBody>
          <a:bodyPr wrap="square">
            <a:spAutoFit/>
          </a:bodyPr>
          <a:lstStyle/>
          <a:p>
            <a:pPr algn="r"/>
            <a:r>
              <a:rPr lang="en-US" sz="1050" i="1" dirty="0">
                <a:solidFill>
                  <a:srgbClr val="262626"/>
                </a:solidFill>
              </a:rPr>
              <a:t>Effects of Oxygen and Water Vapor on </a:t>
            </a:r>
            <a:r>
              <a:rPr lang="en-US" sz="1050" i="1" dirty="0" smtClean="0">
                <a:solidFill>
                  <a:srgbClr val="262626"/>
                </a:solidFill>
              </a:rPr>
              <a:t>Volatile Organic </a:t>
            </a:r>
            <a:r>
              <a:rPr lang="en-US" sz="1050" i="1" dirty="0">
                <a:solidFill>
                  <a:srgbClr val="262626"/>
                </a:solidFill>
              </a:rPr>
              <a:t>Compounds Decomposition Using </a:t>
            </a:r>
            <a:r>
              <a:rPr lang="en-US" sz="1050" i="1" dirty="0" smtClean="0">
                <a:solidFill>
                  <a:srgbClr val="262626"/>
                </a:solidFill>
              </a:rPr>
              <a:t>Gliding Arc </a:t>
            </a:r>
            <a:r>
              <a:rPr lang="en-US" sz="1050" i="1" dirty="0">
                <a:solidFill>
                  <a:srgbClr val="262626"/>
                </a:solidFill>
              </a:rPr>
              <a:t>Gas </a:t>
            </a:r>
            <a:r>
              <a:rPr lang="en-US" sz="1050" i="1" dirty="0" smtClean="0">
                <a:solidFill>
                  <a:srgbClr val="262626"/>
                </a:solidFill>
              </a:rPr>
              <a:t>Discharge </a:t>
            </a:r>
          </a:p>
          <a:p>
            <a:pPr algn="r"/>
            <a:r>
              <a:rPr lang="pt-BR" sz="1050" i="1" dirty="0" smtClean="0">
                <a:solidFill>
                  <a:srgbClr val="262626"/>
                </a:solidFill>
              </a:rPr>
              <a:t>Plasma </a:t>
            </a:r>
            <a:r>
              <a:rPr lang="pt-BR" sz="1050" i="1" dirty="0">
                <a:solidFill>
                  <a:srgbClr val="262626"/>
                </a:solidFill>
              </a:rPr>
              <a:t>Chem Plasma Process (2007) 27:546–558</a:t>
            </a:r>
            <a:endParaRPr lang="en-US" sz="1050" i="1" dirty="0">
              <a:solidFill>
                <a:srgbClr val="262626"/>
              </a:solidFill>
            </a:endParaRPr>
          </a:p>
        </p:txBody>
      </p:sp>
    </p:spTree>
    <p:extLst>
      <p:ext uri="{BB962C8B-B14F-4D97-AF65-F5344CB8AC3E}">
        <p14:creationId xmlns:p14="http://schemas.microsoft.com/office/powerpoint/2010/main" val="2348114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6180" y="76200"/>
            <a:ext cx="8403020" cy="685800"/>
          </a:xfrm>
        </p:spPr>
        <p:txBody>
          <a:bodyPr/>
          <a:lstStyle/>
          <a:p>
            <a:r>
              <a:rPr lang="en-US" dirty="0" smtClean="0"/>
              <a:t>Decomposition of Toluene</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 y="1371600"/>
            <a:ext cx="39243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1371600"/>
            <a:ext cx="39338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99110" y="4572000"/>
            <a:ext cx="8159114" cy="2031325"/>
          </a:xfrm>
          <a:prstGeom prst="rect">
            <a:avLst/>
          </a:prstGeom>
        </p:spPr>
        <p:txBody>
          <a:bodyPr wrap="square">
            <a:spAutoFit/>
          </a:bodyPr>
          <a:lstStyle/>
          <a:p>
            <a:pPr marL="285750" indent="-285750" algn="just">
              <a:buFont typeface="Arial" pitchFamily="34" charset="0"/>
              <a:buChar char="•"/>
            </a:pPr>
            <a:r>
              <a:rPr lang="en-US" dirty="0" smtClean="0">
                <a:solidFill>
                  <a:srgbClr val="000000"/>
                </a:solidFill>
              </a:rPr>
              <a:t>The above figures show </a:t>
            </a:r>
            <a:r>
              <a:rPr lang="en-US" dirty="0">
                <a:solidFill>
                  <a:srgbClr val="000000"/>
                </a:solidFill>
              </a:rPr>
              <a:t>the variations of the toluene decomposition rate as a function of the oxygen volumetric fraction and RH: this reaction rate is markedly increasing from </a:t>
            </a:r>
            <a:r>
              <a:rPr lang="en-US" b="1" dirty="0">
                <a:solidFill>
                  <a:srgbClr val="000000"/>
                </a:solidFill>
              </a:rPr>
              <a:t>36 to 85% </a:t>
            </a:r>
            <a:r>
              <a:rPr lang="en-US" dirty="0">
                <a:solidFill>
                  <a:srgbClr val="000000"/>
                </a:solidFill>
              </a:rPr>
              <a:t>when the oxygen density is increased in the treated gas</a:t>
            </a:r>
            <a:r>
              <a:rPr lang="en-US" dirty="0" smtClean="0">
                <a:solidFill>
                  <a:srgbClr val="000000"/>
                </a:solidFill>
              </a:rPr>
              <a:t>.</a:t>
            </a:r>
          </a:p>
          <a:p>
            <a:pPr marL="285750" indent="-285750" algn="just">
              <a:buFont typeface="Arial" pitchFamily="34" charset="0"/>
              <a:buChar char="•"/>
            </a:pPr>
            <a:r>
              <a:rPr lang="en-US" dirty="0" smtClean="0">
                <a:solidFill>
                  <a:srgbClr val="000000"/>
                </a:solidFill>
              </a:rPr>
              <a:t>It </a:t>
            </a:r>
            <a:r>
              <a:rPr lang="en-US" dirty="0">
                <a:solidFill>
                  <a:srgbClr val="000000"/>
                </a:solidFill>
              </a:rPr>
              <a:t>is also increasing by adding water vapor when the GA is working in dry nitrogen atmosphere. </a:t>
            </a:r>
            <a:endParaRPr lang="en-US" dirty="0" smtClean="0">
              <a:solidFill>
                <a:srgbClr val="000000"/>
              </a:solidFill>
            </a:endParaRPr>
          </a:p>
          <a:p>
            <a:pPr marL="285750" indent="-285750" algn="just">
              <a:buFont typeface="Arial" pitchFamily="34" charset="0"/>
              <a:buChar char="•"/>
            </a:pPr>
            <a:r>
              <a:rPr lang="en-US" dirty="0" smtClean="0">
                <a:solidFill>
                  <a:srgbClr val="000000"/>
                </a:solidFill>
              </a:rPr>
              <a:t>By </a:t>
            </a:r>
            <a:r>
              <a:rPr lang="en-US" dirty="0">
                <a:solidFill>
                  <a:srgbClr val="000000"/>
                </a:solidFill>
              </a:rPr>
              <a:t>contrast, the toluene decomposition rate (*85%) is not obviously affected by the presence of water vapor in air atmosphere.</a:t>
            </a:r>
          </a:p>
        </p:txBody>
      </p:sp>
      <p:sp>
        <p:nvSpPr>
          <p:cNvPr id="8" name="Rectangle 7"/>
          <p:cNvSpPr/>
          <p:nvPr/>
        </p:nvSpPr>
        <p:spPr>
          <a:xfrm>
            <a:off x="2057400" y="6612393"/>
            <a:ext cx="7086600" cy="253916"/>
          </a:xfrm>
          <a:prstGeom prst="rect">
            <a:avLst/>
          </a:prstGeom>
        </p:spPr>
        <p:txBody>
          <a:bodyPr wrap="square">
            <a:spAutoFit/>
          </a:bodyPr>
          <a:lstStyle/>
          <a:p>
            <a:pPr algn="r"/>
            <a:r>
              <a:rPr lang="pt-BR" sz="1050" i="1" dirty="0" smtClean="0">
                <a:solidFill>
                  <a:srgbClr val="262626"/>
                </a:solidFill>
              </a:rPr>
              <a:t>Plasma </a:t>
            </a:r>
            <a:r>
              <a:rPr lang="pt-BR" sz="1050" i="1" dirty="0">
                <a:solidFill>
                  <a:srgbClr val="262626"/>
                </a:solidFill>
              </a:rPr>
              <a:t>Chem Plasma Process (2007) 27:546–558</a:t>
            </a:r>
            <a:endParaRPr lang="en-US" sz="1050" i="1" dirty="0">
              <a:solidFill>
                <a:srgbClr val="262626"/>
              </a:solidFill>
            </a:endParaRPr>
          </a:p>
        </p:txBody>
      </p:sp>
    </p:spTree>
    <p:extLst>
      <p:ext uri="{BB962C8B-B14F-4D97-AF65-F5344CB8AC3E}">
        <p14:creationId xmlns:p14="http://schemas.microsoft.com/office/powerpoint/2010/main" val="2348114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FTIR Absorption Spectra</a:t>
            </a:r>
            <a:endParaRPr lang="en-US" dirty="0">
              <a:ea typeface="ＭＳ Ｐゴシック" pitchFamily="-60" charset="-128"/>
              <a:cs typeface="ＭＳ Ｐゴシック" pitchFamily="-60" charset="-128"/>
            </a:endParaRPr>
          </a:p>
        </p:txBody>
      </p:sp>
      <p:sp>
        <p:nvSpPr>
          <p:cNvPr id="5" name="Rectangle 4"/>
          <p:cNvSpPr/>
          <p:nvPr/>
        </p:nvSpPr>
        <p:spPr>
          <a:xfrm>
            <a:off x="762000" y="5486400"/>
            <a:ext cx="7924800" cy="1200329"/>
          </a:xfrm>
          <a:prstGeom prst="rect">
            <a:avLst/>
          </a:prstGeom>
        </p:spPr>
        <p:txBody>
          <a:bodyPr wrap="square">
            <a:spAutoFit/>
          </a:bodyPr>
          <a:lstStyle/>
          <a:p>
            <a:pPr marL="285750" indent="-285750">
              <a:buFont typeface="Arial" pitchFamily="34" charset="0"/>
              <a:buChar char="•"/>
            </a:pPr>
            <a:r>
              <a:rPr lang="en-US" dirty="0" smtClean="0">
                <a:solidFill>
                  <a:srgbClr val="262626"/>
                </a:solidFill>
              </a:rPr>
              <a:t>The </a:t>
            </a:r>
            <a:r>
              <a:rPr lang="en-US" dirty="0">
                <a:solidFill>
                  <a:srgbClr val="262626"/>
                </a:solidFill>
              </a:rPr>
              <a:t>toluene decomposition efficiency is strongly influenced by the presence of the </a:t>
            </a:r>
            <a:r>
              <a:rPr lang="en-US" b="1" dirty="0">
                <a:solidFill>
                  <a:srgbClr val="262626"/>
                </a:solidFill>
              </a:rPr>
              <a:t>O and OH radicals </a:t>
            </a:r>
            <a:r>
              <a:rPr lang="en-US" dirty="0">
                <a:solidFill>
                  <a:srgbClr val="262626"/>
                </a:solidFill>
              </a:rPr>
              <a:t>in the plasma region, the addition of oxygen and water vapor in the treated gas enhances the decomposition of this volatile organic compound.</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55451"/>
            <a:ext cx="6296024" cy="440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57400" y="6612393"/>
            <a:ext cx="7086600" cy="253916"/>
          </a:xfrm>
          <a:prstGeom prst="rect">
            <a:avLst/>
          </a:prstGeom>
        </p:spPr>
        <p:txBody>
          <a:bodyPr wrap="square">
            <a:spAutoFit/>
          </a:bodyPr>
          <a:lstStyle/>
          <a:p>
            <a:pPr algn="r"/>
            <a:r>
              <a:rPr lang="pt-BR" sz="1050" i="1" dirty="0" smtClean="0">
                <a:solidFill>
                  <a:srgbClr val="262626"/>
                </a:solidFill>
              </a:rPr>
              <a:t>Plasma </a:t>
            </a:r>
            <a:r>
              <a:rPr lang="pt-BR" sz="1050" i="1" dirty="0">
                <a:solidFill>
                  <a:srgbClr val="262626"/>
                </a:solidFill>
              </a:rPr>
              <a:t>Chem Plasma Process (2007) 27:546–558</a:t>
            </a:r>
            <a:endParaRPr lang="en-US" sz="1050" i="1" dirty="0">
              <a:solidFill>
                <a:srgbClr val="262626"/>
              </a:solidFill>
            </a:endParaRPr>
          </a:p>
        </p:txBody>
      </p:sp>
    </p:spTree>
    <p:extLst>
      <p:ext uri="{BB962C8B-B14F-4D97-AF65-F5344CB8AC3E}">
        <p14:creationId xmlns:p14="http://schemas.microsoft.com/office/powerpoint/2010/main" val="2348114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p:cNvSpPr>
            <a:spLocks noGrp="1"/>
          </p:cNvSpPr>
          <p:nvPr>
            <p:ph type="title"/>
          </p:nvPr>
        </p:nvSpPr>
        <p:spPr>
          <a:xfrm>
            <a:off x="436180" y="76200"/>
            <a:ext cx="8403020" cy="685800"/>
          </a:xfrm>
        </p:spPr>
        <p:txBody>
          <a:bodyPr/>
          <a:lstStyle/>
          <a:p>
            <a:r>
              <a:rPr lang="en-US" dirty="0" smtClean="0"/>
              <a:t>Spectroscopy tool</a:t>
            </a:r>
            <a:endParaRPr lang="en-US" dirty="0"/>
          </a:p>
        </p:txBody>
      </p:sp>
      <p:sp>
        <p:nvSpPr>
          <p:cNvPr id="5" name="Content Placeholder 1"/>
          <p:cNvSpPr>
            <a:spLocks noGrp="1"/>
          </p:cNvSpPr>
          <p:nvPr>
            <p:ph idx="1"/>
          </p:nvPr>
        </p:nvSpPr>
        <p:spPr>
          <a:xfrm>
            <a:off x="304800" y="1066800"/>
            <a:ext cx="8610600" cy="5059363"/>
          </a:xfrm>
        </p:spPr>
        <p:txBody>
          <a:bodyPr/>
          <a:lstStyle/>
          <a:p>
            <a:pPr marL="342900" lvl="1" indent="-342900" algn="just">
              <a:buFont typeface="Arial" pitchFamily="-60" charset="0"/>
              <a:buChar char="•"/>
            </a:pPr>
            <a:r>
              <a:rPr lang="en-US" sz="1800" dirty="0" smtClean="0"/>
              <a:t>Here is a spectra of a carbonaceous compound. We can clearly identify the species that are present in the compound.</a:t>
            </a:r>
          </a:p>
          <a:p>
            <a:pPr marL="342900" lvl="1" indent="-342900" algn="just">
              <a:buFont typeface="Arial" pitchFamily="-60" charset="0"/>
              <a:buChar char="•"/>
            </a:pPr>
            <a:endParaRPr lang="en-US" sz="1800" dirty="0" smtClean="0"/>
          </a:p>
          <a:p>
            <a:pPr marL="342900" lvl="1" indent="-342900" algn="just">
              <a:buFont typeface="Arial" pitchFamily="-60" charset="0"/>
              <a:buChar char="•"/>
            </a:pPr>
            <a:endParaRPr lang="en-US" sz="1800" dirty="0" smtClean="0"/>
          </a:p>
          <a:p>
            <a:pPr marL="342900" lvl="1" indent="-342900">
              <a:buFont typeface="Arial" pitchFamily="-60" charset="0"/>
              <a:buChar char="•"/>
            </a:pPr>
            <a:endParaRPr lang="en-US" sz="1600"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09103379"/>
              </p:ext>
            </p:extLst>
          </p:nvPr>
        </p:nvGraphicFramePr>
        <p:xfrm>
          <a:off x="1447800" y="1600200"/>
          <a:ext cx="5638800" cy="5638800"/>
        </p:xfrm>
        <a:graphic>
          <a:graphicData uri="http://schemas.openxmlformats.org/presentationml/2006/ole">
            <mc:AlternateContent xmlns:mc="http://schemas.openxmlformats.org/markup-compatibility/2006">
              <mc:Choice xmlns:v="urn:schemas-microsoft-com:vml" Requires="v">
                <p:oleObj spid="_x0000_s8214" name="KGPlot" r:id="rId3" imgW="6858000" imgH="6858000" progId="KGraph_Plot">
                  <p:embed/>
                </p:oleObj>
              </mc:Choice>
              <mc:Fallback>
                <p:oleObj name="KGPlot" r:id="rId3" imgW="6858000" imgH="6858000" progId="KGraph_Plot">
                  <p:embed/>
                  <p:pic>
                    <p:nvPicPr>
                      <p:cNvPr id="0" name=""/>
                      <p:cNvPicPr/>
                      <p:nvPr/>
                    </p:nvPicPr>
                    <p:blipFill>
                      <a:blip r:embed="rId4"/>
                      <a:stretch>
                        <a:fillRect/>
                      </a:stretch>
                    </p:blipFill>
                    <p:spPr>
                      <a:xfrm>
                        <a:off x="1447800" y="1600200"/>
                        <a:ext cx="5638800" cy="5638800"/>
                      </a:xfrm>
                      <a:prstGeom prst="rect">
                        <a:avLst/>
                      </a:prstGeom>
                    </p:spPr>
                  </p:pic>
                </p:oleObj>
              </mc:Fallback>
            </mc:AlternateContent>
          </a:graphicData>
        </a:graphic>
      </p:graphicFrame>
    </p:spTree>
    <p:extLst>
      <p:ext uri="{BB962C8B-B14F-4D97-AF65-F5344CB8AC3E}">
        <p14:creationId xmlns:p14="http://schemas.microsoft.com/office/powerpoint/2010/main" val="2348114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Oval 6"/>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rgbClr val="FFFFFF"/>
                </a:solidFill>
                <a:ea typeface="Arial" pitchFamily="-60" charset="0"/>
                <a:cs typeface="Arial" pitchFamily="-60" charset="0"/>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rgbClr val="FFFFFF"/>
                </a:solidFill>
                <a:ea typeface="Arial" pitchFamily="-60" charset="0"/>
                <a:cs typeface="Arial" pitchFamily="-60" charset="0"/>
              </a:rPr>
              <a:t>       </a:t>
            </a:r>
          </a:p>
        </p:txBody>
      </p:sp>
      <p:sp>
        <p:nvSpPr>
          <p:cNvPr id="9" name="TextBox 8"/>
          <p:cNvSpPr txBox="1"/>
          <p:nvPr/>
        </p:nvSpPr>
        <p:spPr>
          <a:xfrm>
            <a:off x="1159728" y="1531434"/>
            <a:ext cx="1219200" cy="2708434"/>
          </a:xfrm>
          <a:prstGeom prst="rect">
            <a:avLst/>
          </a:prstGeom>
          <a:noFill/>
        </p:spPr>
        <p:txBody>
          <a:bodyPr>
            <a:spAutoFit/>
          </a:bodyPr>
          <a:lstStyle/>
          <a:p>
            <a:pPr fontAlgn="auto">
              <a:spcBef>
                <a:spcPts val="0"/>
              </a:spcBef>
              <a:spcAft>
                <a:spcPts val="0"/>
              </a:spcAft>
              <a:defRPr/>
            </a:pPr>
            <a:r>
              <a:rPr lang="en-US" sz="17000" b="1" dirty="0">
                <a:solidFill>
                  <a:srgbClr val="2A7A9E">
                    <a:alpha val="40000"/>
                  </a:srgbClr>
                </a:solidFill>
                <a:latin typeface="+mn-lt"/>
                <a:ea typeface="+mn-ea"/>
                <a:cs typeface="Arial" pitchFamily="34" charset="0"/>
              </a:rPr>
              <a:t>2</a:t>
            </a:r>
          </a:p>
        </p:txBody>
      </p:sp>
      <p:sp>
        <p:nvSpPr>
          <p:cNvPr id="10" name="Title 8"/>
          <p:cNvSpPr txBox="1">
            <a:spLocks/>
          </p:cNvSpPr>
          <p:nvPr/>
        </p:nvSpPr>
        <p:spPr bwMode="auto">
          <a:xfrm>
            <a:off x="2971800" y="1992313"/>
            <a:ext cx="5867400" cy="1970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rgbClr val="262626"/>
                </a:solidFill>
                <a:latin typeface="+mj-lt"/>
                <a:ea typeface="ＭＳ Ｐゴシック" pitchFamily="-60" charset="-128"/>
                <a:cs typeface="ＭＳ Ｐゴシック" pitchFamily="-60" charset="-128"/>
              </a:rPr>
              <a:t>Reactor Design</a:t>
            </a:r>
            <a:endParaRPr kumimoji="0" lang="en-US" sz="2000" b="0" i="0" u="none" strike="noStrike" kern="1200" cap="none" spc="0" normalizeH="0" baseline="0" noProof="0" dirty="0">
              <a:ln>
                <a:noFill/>
              </a:ln>
              <a:solidFill>
                <a:srgbClr val="7F7F7F"/>
              </a:solidFill>
              <a:effectLst/>
              <a:uLnTx/>
              <a:uFillTx/>
              <a:latin typeface="+mj-lt"/>
              <a:ea typeface="ＭＳ Ｐゴシック" pitchFamily="-60" charset="-128"/>
              <a:cs typeface="ＭＳ Ｐゴシック" pitchFamily="-60" charset="-128"/>
            </a:endParaRPr>
          </a:p>
        </p:txBody>
      </p:sp>
      <p:sp>
        <p:nvSpPr>
          <p:cNvPr id="11" name="Text Placeholder 9"/>
          <p:cNvSpPr txBox="1">
            <a:spLocks/>
          </p:cNvSpPr>
          <p:nvPr/>
        </p:nvSpPr>
        <p:spPr bwMode="auto">
          <a:xfrm>
            <a:off x="381000" y="5105400"/>
            <a:ext cx="8229600" cy="3762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ct val="0"/>
              </a:spcAft>
              <a:buClrTx/>
              <a:buSzTx/>
              <a:buFont typeface="Arial" pitchFamily="-60" charset="0"/>
              <a:buNone/>
              <a:tabLst/>
              <a:defRPr/>
            </a:pPr>
            <a:r>
              <a:rPr lang="en-US" sz="1700" b="1" dirty="0" smtClean="0">
                <a:solidFill>
                  <a:srgbClr val="404040"/>
                </a:solidFill>
                <a:latin typeface="+mn-lt"/>
                <a:ea typeface="ＭＳ Ｐゴシック" pitchFamily="-60" charset="-128"/>
                <a:cs typeface="ＭＳ Ｐゴシック" pitchFamily="-60" charset="-128"/>
              </a:rPr>
              <a:t>Comparing different types of plasma configurations, </a:t>
            </a:r>
            <a:r>
              <a:rPr lang="en-US" sz="1700" dirty="0" smtClean="0">
                <a:solidFill>
                  <a:srgbClr val="404040"/>
                </a:solidFill>
                <a:latin typeface="+mn-lt"/>
                <a:ea typeface="ＭＳ Ｐゴシック" pitchFamily="-60" charset="-128"/>
                <a:cs typeface="ＭＳ Ｐゴシック" pitchFamily="-60" charset="-128"/>
              </a:rPr>
              <a:t>optimizing reactor performance</a:t>
            </a:r>
            <a:endParaRPr kumimoji="0" lang="en-US" sz="1700" b="0" i="0" u="none" strike="noStrike" kern="1200" cap="none" spc="0" normalizeH="0" baseline="30000" noProof="0" dirty="0">
              <a:ln>
                <a:noFill/>
              </a:ln>
              <a:solidFill>
                <a:srgbClr val="404040"/>
              </a:solidFill>
              <a:effectLst/>
              <a:uLnTx/>
              <a:uFillTx/>
              <a:latin typeface="+mn-lt"/>
              <a:ea typeface="ＭＳ Ｐゴシック" pitchFamily="-60" charset="-128"/>
              <a:cs typeface="ＭＳ Ｐゴシック" pitchFamily="-60" charset="-128"/>
            </a:endParaRPr>
          </a:p>
        </p:txBody>
      </p:sp>
    </p:spTree>
    <p:extLst>
      <p:ext uri="{BB962C8B-B14F-4D97-AF65-F5344CB8AC3E}">
        <p14:creationId xmlns:p14="http://schemas.microsoft.com/office/powerpoint/2010/main" val="1767126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Title 8"/>
          <p:cNvSpPr txBox="1">
            <a:spLocks/>
          </p:cNvSpPr>
          <p:nvPr/>
        </p:nvSpPr>
        <p:spPr bwMode="auto">
          <a:xfrm>
            <a:off x="118871" y="114300"/>
            <a:ext cx="840302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60" charset="0"/>
              </a:defRPr>
            </a:lvl6pPr>
            <a:lvl7pPr marL="914400" algn="ctr" rtl="0" fontAlgn="base">
              <a:spcBef>
                <a:spcPct val="0"/>
              </a:spcBef>
              <a:spcAft>
                <a:spcPct val="0"/>
              </a:spcAft>
              <a:defRPr sz="4400">
                <a:solidFill>
                  <a:schemeClr val="tx1"/>
                </a:solidFill>
                <a:latin typeface="Calibri" pitchFamily="-60" charset="0"/>
              </a:defRPr>
            </a:lvl7pPr>
            <a:lvl8pPr marL="1371600" algn="ctr" rtl="0" fontAlgn="base">
              <a:spcBef>
                <a:spcPct val="0"/>
              </a:spcBef>
              <a:spcAft>
                <a:spcPct val="0"/>
              </a:spcAft>
              <a:defRPr sz="4400">
                <a:solidFill>
                  <a:schemeClr val="tx1"/>
                </a:solidFill>
                <a:latin typeface="Calibri" pitchFamily="-60" charset="0"/>
              </a:defRPr>
            </a:lvl8pPr>
            <a:lvl9pPr marL="1828800" algn="ctr" rtl="0" fontAlgn="base">
              <a:spcBef>
                <a:spcPct val="0"/>
              </a:spcBef>
              <a:spcAft>
                <a:spcPct val="0"/>
              </a:spcAft>
              <a:defRPr sz="4400">
                <a:solidFill>
                  <a:schemeClr val="tx1"/>
                </a:solidFill>
                <a:latin typeface="Calibri" pitchFamily="-60" charset="0"/>
              </a:defRPr>
            </a:lvl9pPr>
          </a:lstStyle>
          <a:p>
            <a:pPr eaLnBrk="1" hangingPunct="1"/>
            <a:r>
              <a:rPr lang="en-US" dirty="0" smtClean="0">
                <a:ea typeface="ＭＳ Ｐゴシック" pitchFamily="-60" charset="-128"/>
                <a:cs typeface="ＭＳ Ｐゴシック" pitchFamily="-60" charset="-128"/>
              </a:rPr>
              <a:t>Reactor Design</a:t>
            </a:r>
            <a:endParaRPr lang="en-US" dirty="0">
              <a:ea typeface="ＭＳ Ｐゴシック" pitchFamily="-60" charset="-128"/>
              <a:cs typeface="ＭＳ Ｐゴシック" pitchFamily="-60" charset="-128"/>
            </a:endParaRPr>
          </a:p>
        </p:txBody>
      </p:sp>
      <p:graphicFrame>
        <p:nvGraphicFramePr>
          <p:cNvPr id="8" name="Content Placeholder 1"/>
          <p:cNvGraphicFramePr>
            <a:graphicFrameLocks noGrp="1"/>
          </p:cNvGraphicFramePr>
          <p:nvPr>
            <p:ph idx="1"/>
            <p:extLst>
              <p:ext uri="{D42A27DB-BD31-4B8C-83A1-F6EECF244321}">
                <p14:modId xmlns:p14="http://schemas.microsoft.com/office/powerpoint/2010/main" val="1060337701"/>
              </p:ext>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1675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Dielectric Barrier Discharge Reactor</a:t>
            </a:r>
            <a:endParaRPr lang="en-US" dirty="0">
              <a:ea typeface="ＭＳ Ｐゴシック" pitchFamily="-60" charset="-128"/>
              <a:cs typeface="ＭＳ Ｐゴシック" pitchFamily="-60" charset="-128"/>
            </a:endParaRPr>
          </a:p>
        </p:txBody>
      </p:sp>
      <p:sp>
        <p:nvSpPr>
          <p:cNvPr id="7" name="Rectangle 6"/>
          <p:cNvSpPr/>
          <p:nvPr/>
        </p:nvSpPr>
        <p:spPr>
          <a:xfrm>
            <a:off x="1008302" y="6604084"/>
            <a:ext cx="8135698" cy="253916"/>
          </a:xfrm>
          <a:prstGeom prst="rect">
            <a:avLst/>
          </a:prstGeom>
        </p:spPr>
        <p:txBody>
          <a:bodyPr wrap="square">
            <a:spAutoFit/>
          </a:bodyPr>
          <a:lstStyle/>
          <a:p>
            <a:pPr algn="r"/>
            <a:r>
              <a:rPr lang="en-US" sz="1050" i="1" dirty="0" smtClean="0">
                <a:solidFill>
                  <a:srgbClr val="262626"/>
                </a:solidFill>
              </a:rPr>
              <a:t>Plasma </a:t>
            </a:r>
            <a:r>
              <a:rPr lang="en-US" sz="1050" i="1" dirty="0">
                <a:solidFill>
                  <a:srgbClr val="262626"/>
                </a:solidFill>
              </a:rPr>
              <a:t>Process. </a:t>
            </a:r>
            <a:r>
              <a:rPr lang="en-US" sz="1050" i="1" dirty="0" err="1">
                <a:solidFill>
                  <a:srgbClr val="262626"/>
                </a:solidFill>
              </a:rPr>
              <a:t>Polym</a:t>
            </a:r>
            <a:r>
              <a:rPr lang="en-US" sz="1050" i="1" dirty="0">
                <a:solidFill>
                  <a:srgbClr val="262626"/>
                </a:solidFill>
              </a:rPr>
              <a:t>. 2004, 1, 91–110</a:t>
            </a:r>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827058" cy="14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3400" y="2819400"/>
            <a:ext cx="8305800" cy="3693319"/>
          </a:xfrm>
          <a:prstGeom prst="rect">
            <a:avLst/>
          </a:prstGeom>
          <a:noFill/>
        </p:spPr>
        <p:txBody>
          <a:bodyPr wrap="square" rtlCol="0">
            <a:spAutoFit/>
          </a:bodyPr>
          <a:lstStyle/>
          <a:p>
            <a:r>
              <a:rPr lang="en-US" dirty="0" smtClean="0">
                <a:solidFill>
                  <a:srgbClr val="262626"/>
                </a:solidFill>
              </a:rPr>
              <a:t>DBD:</a:t>
            </a:r>
          </a:p>
          <a:p>
            <a:pPr marL="285750" indent="-285750">
              <a:buFont typeface="Arial" pitchFamily="34" charset="0"/>
              <a:buChar char="•"/>
            </a:pPr>
            <a:r>
              <a:rPr lang="en-US" dirty="0" smtClean="0">
                <a:solidFill>
                  <a:srgbClr val="262626"/>
                </a:solidFill>
              </a:rPr>
              <a:t>Characterized </a:t>
            </a:r>
            <a:r>
              <a:rPr lang="en-US" dirty="0">
                <a:solidFill>
                  <a:srgbClr val="262626"/>
                </a:solidFill>
              </a:rPr>
              <a:t>by the presence of one or more insulating layers in the</a:t>
            </a:r>
          </a:p>
          <a:p>
            <a:r>
              <a:rPr lang="en-US" dirty="0" smtClean="0">
                <a:solidFill>
                  <a:srgbClr val="262626"/>
                </a:solidFill>
              </a:rPr>
              <a:t>      current </a:t>
            </a:r>
            <a:r>
              <a:rPr lang="en-US" dirty="0">
                <a:solidFill>
                  <a:srgbClr val="262626"/>
                </a:solidFill>
              </a:rPr>
              <a:t>path between metal electrodes in addition to the discharge space</a:t>
            </a:r>
            <a:endParaRPr lang="en-US" dirty="0" smtClean="0">
              <a:solidFill>
                <a:srgbClr val="262626"/>
              </a:solidFill>
            </a:endParaRPr>
          </a:p>
          <a:p>
            <a:pPr marL="285750" indent="-285750">
              <a:buFont typeface="Arial" pitchFamily="34" charset="0"/>
              <a:buChar char="•"/>
            </a:pPr>
            <a:r>
              <a:rPr lang="en-US" dirty="0" smtClean="0">
                <a:solidFill>
                  <a:srgbClr val="262626"/>
                </a:solidFill>
              </a:rPr>
              <a:t>The discharge characteristics depend on  the gas composition, type of dielectric material and operating conditions of voltage and frequency.</a:t>
            </a:r>
          </a:p>
          <a:p>
            <a:pPr marL="285750" indent="-285750">
              <a:buFont typeface="Arial" pitchFamily="34" charset="0"/>
              <a:buChar char="•"/>
            </a:pPr>
            <a:r>
              <a:rPr lang="en-US" dirty="0" smtClean="0">
                <a:solidFill>
                  <a:srgbClr val="262626"/>
                </a:solidFill>
              </a:rPr>
              <a:t>For air-like mixtures-  short-lived filaments is dominant – </a:t>
            </a:r>
            <a:r>
              <a:rPr lang="en-US" dirty="0" err="1" smtClean="0">
                <a:solidFill>
                  <a:srgbClr val="262626"/>
                </a:solidFill>
              </a:rPr>
              <a:t>microdischarges</a:t>
            </a:r>
            <a:endParaRPr lang="en-US" dirty="0" smtClean="0">
              <a:solidFill>
                <a:srgbClr val="262626"/>
              </a:solidFill>
            </a:endParaRPr>
          </a:p>
          <a:p>
            <a:pPr marL="285750" indent="-285750">
              <a:buFont typeface="Arial" pitchFamily="34" charset="0"/>
              <a:buChar char="•"/>
            </a:pPr>
            <a:r>
              <a:rPr lang="en-US" dirty="0" smtClean="0">
                <a:solidFill>
                  <a:srgbClr val="262626"/>
                </a:solidFill>
              </a:rPr>
              <a:t>For inert gases – glow-mode discharge is dominant – atmospheric pressure glow discharge (APGD)</a:t>
            </a:r>
            <a:br>
              <a:rPr lang="en-US" dirty="0" smtClean="0">
                <a:solidFill>
                  <a:srgbClr val="262626"/>
                </a:solidFill>
              </a:rPr>
            </a:br>
            <a:endParaRPr lang="en-US" dirty="0" smtClean="0">
              <a:solidFill>
                <a:srgbClr val="262626"/>
              </a:solidFill>
            </a:endParaRPr>
          </a:p>
          <a:p>
            <a:r>
              <a:rPr lang="en-US" dirty="0" smtClean="0">
                <a:solidFill>
                  <a:srgbClr val="262626"/>
                </a:solidFill>
              </a:rPr>
              <a:t>The advantage of DBD over pulsed corona :</a:t>
            </a:r>
          </a:p>
          <a:p>
            <a:pPr marL="285750" indent="-285750">
              <a:buFont typeface="Wingdings" pitchFamily="2" charset="2"/>
              <a:buChar char="Ø"/>
            </a:pPr>
            <a:r>
              <a:rPr lang="en-US" dirty="0" smtClean="0">
                <a:solidFill>
                  <a:srgbClr val="262626"/>
                </a:solidFill>
              </a:rPr>
              <a:t> Simpler and cheaper power supply</a:t>
            </a:r>
          </a:p>
          <a:p>
            <a:pPr marL="285750" indent="-285750">
              <a:buFont typeface="Wingdings" pitchFamily="2" charset="2"/>
              <a:buChar char="Ø"/>
            </a:pPr>
            <a:r>
              <a:rPr lang="en-US" dirty="0" smtClean="0">
                <a:solidFill>
                  <a:srgbClr val="262626"/>
                </a:solidFill>
              </a:rPr>
              <a:t>Can be scaled up without difficulty.</a:t>
            </a:r>
          </a:p>
          <a:p>
            <a:pPr marL="285750" indent="-285750">
              <a:buFont typeface="Arial" pitchFamily="34" charset="0"/>
              <a:buChar char="•"/>
            </a:pPr>
            <a:endParaRPr lang="en-US" dirty="0" smtClean="0">
              <a:solidFill>
                <a:srgbClr val="262626"/>
              </a:solidFill>
            </a:endParaRPr>
          </a:p>
        </p:txBody>
      </p:sp>
    </p:spTree>
    <p:extLst>
      <p:ext uri="{BB962C8B-B14F-4D97-AF65-F5344CB8AC3E}">
        <p14:creationId xmlns:p14="http://schemas.microsoft.com/office/powerpoint/2010/main" val="4281675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Surface Discharge Reactor</a:t>
            </a:r>
            <a:endParaRPr lang="en-US" dirty="0">
              <a:ea typeface="ＭＳ Ｐゴシック" pitchFamily="-60" charset="-128"/>
              <a:cs typeface="ＭＳ Ｐゴシック" pitchFamily="-60" charset="-128"/>
            </a:endParaRPr>
          </a:p>
        </p:txBody>
      </p:sp>
      <p:sp>
        <p:nvSpPr>
          <p:cNvPr id="7" name="Rectangle 6"/>
          <p:cNvSpPr/>
          <p:nvPr/>
        </p:nvSpPr>
        <p:spPr>
          <a:xfrm>
            <a:off x="1008302" y="6604084"/>
            <a:ext cx="8135698" cy="253916"/>
          </a:xfrm>
          <a:prstGeom prst="rect">
            <a:avLst/>
          </a:prstGeom>
        </p:spPr>
        <p:txBody>
          <a:bodyPr wrap="square">
            <a:spAutoFit/>
          </a:bodyPr>
          <a:lstStyle/>
          <a:p>
            <a:pPr algn="r"/>
            <a:r>
              <a:rPr lang="en-US" sz="1050" i="1" dirty="0" smtClean="0">
                <a:solidFill>
                  <a:srgbClr val="262626"/>
                </a:solidFill>
              </a:rPr>
              <a:t>Plasma </a:t>
            </a:r>
            <a:r>
              <a:rPr lang="en-US" sz="1050" i="1" dirty="0">
                <a:solidFill>
                  <a:srgbClr val="262626"/>
                </a:solidFill>
              </a:rPr>
              <a:t>Process. </a:t>
            </a:r>
            <a:r>
              <a:rPr lang="en-US" sz="1050" i="1" dirty="0" err="1">
                <a:solidFill>
                  <a:srgbClr val="262626"/>
                </a:solidFill>
              </a:rPr>
              <a:t>Polym</a:t>
            </a:r>
            <a:r>
              <a:rPr lang="en-US" sz="1050" i="1" dirty="0">
                <a:solidFill>
                  <a:srgbClr val="262626"/>
                </a:solidFill>
              </a:rPr>
              <a:t>. 2004, 1, 91–110</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1" y="990600"/>
            <a:ext cx="489585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50" t="13373" r="2243" b="21505"/>
          <a:stretch/>
        </p:blipFill>
        <p:spPr bwMode="auto">
          <a:xfrm>
            <a:off x="894676" y="2895600"/>
            <a:ext cx="34671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181600" y="1219200"/>
            <a:ext cx="3505200" cy="3693319"/>
          </a:xfrm>
          <a:prstGeom prst="rect">
            <a:avLst/>
          </a:prstGeom>
          <a:noFill/>
        </p:spPr>
        <p:txBody>
          <a:bodyPr wrap="square" rtlCol="0">
            <a:spAutoFit/>
          </a:bodyPr>
          <a:lstStyle/>
          <a:p>
            <a:r>
              <a:rPr lang="en-US" dirty="0" smtClean="0">
                <a:solidFill>
                  <a:srgbClr val="262626"/>
                </a:solidFill>
              </a:rPr>
              <a:t>Surface Barrier Discharge:</a:t>
            </a:r>
          </a:p>
          <a:p>
            <a:endParaRPr lang="en-US" dirty="0" smtClean="0">
              <a:solidFill>
                <a:srgbClr val="262626"/>
              </a:solidFill>
            </a:endParaRPr>
          </a:p>
          <a:p>
            <a:pPr marL="285750" indent="-285750">
              <a:buFont typeface="Wingdings" pitchFamily="2" charset="2"/>
              <a:buChar char="§"/>
            </a:pPr>
            <a:r>
              <a:rPr lang="en-US" dirty="0" smtClean="0">
                <a:solidFill>
                  <a:srgbClr val="262626"/>
                </a:solidFill>
              </a:rPr>
              <a:t>It is a type of dielectric barrier discharge.</a:t>
            </a:r>
          </a:p>
          <a:p>
            <a:pPr marL="285750" indent="-285750">
              <a:buFont typeface="Wingdings" pitchFamily="2" charset="2"/>
              <a:buChar char="§"/>
            </a:pPr>
            <a:r>
              <a:rPr lang="en-US" dirty="0" smtClean="0">
                <a:solidFill>
                  <a:srgbClr val="262626"/>
                </a:solidFill>
              </a:rPr>
              <a:t>The electrodes are embedded in the dielectric.</a:t>
            </a:r>
          </a:p>
          <a:p>
            <a:pPr marL="285750" indent="-285750">
              <a:buFont typeface="Wingdings" pitchFamily="2" charset="2"/>
              <a:buChar char="§"/>
            </a:pPr>
            <a:r>
              <a:rPr lang="en-US" dirty="0" smtClean="0">
                <a:solidFill>
                  <a:srgbClr val="262626"/>
                </a:solidFill>
              </a:rPr>
              <a:t>The plasma will be generated on the surface of dielectric</a:t>
            </a:r>
          </a:p>
          <a:p>
            <a:endParaRPr lang="en-US" dirty="0">
              <a:solidFill>
                <a:srgbClr val="262626"/>
              </a:solidFill>
            </a:endParaRPr>
          </a:p>
          <a:p>
            <a:r>
              <a:rPr lang="en-US" dirty="0" smtClean="0">
                <a:solidFill>
                  <a:srgbClr val="262626"/>
                </a:solidFill>
              </a:rPr>
              <a:t>Advantage:</a:t>
            </a:r>
          </a:p>
          <a:p>
            <a:r>
              <a:rPr lang="en-US" dirty="0" smtClean="0">
                <a:solidFill>
                  <a:srgbClr val="262626"/>
                </a:solidFill>
              </a:rPr>
              <a:t>It  can analyze solid sample better than DBD.</a:t>
            </a:r>
            <a:endParaRPr lang="en-US" dirty="0">
              <a:solidFill>
                <a:srgbClr val="262626"/>
              </a:solidFill>
            </a:endParaRPr>
          </a:p>
          <a:p>
            <a:endParaRPr lang="en-US" dirty="0">
              <a:solidFill>
                <a:srgbClr val="262626"/>
              </a:solidFill>
            </a:endParaRPr>
          </a:p>
        </p:txBody>
      </p:sp>
    </p:spTree>
    <p:extLst>
      <p:ext uri="{BB962C8B-B14F-4D97-AF65-F5344CB8AC3E}">
        <p14:creationId xmlns:p14="http://schemas.microsoft.com/office/powerpoint/2010/main" val="4281675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04800" y="12446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Pulsed Corona Reactor</a:t>
            </a:r>
            <a:endParaRPr lang="en-US" dirty="0">
              <a:ea typeface="ＭＳ Ｐゴシック" pitchFamily="-60" charset="-128"/>
              <a:cs typeface="ＭＳ Ｐゴシック" pitchFamily="-60" charset="-128"/>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82" y="1600200"/>
            <a:ext cx="527827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008302" y="6380422"/>
            <a:ext cx="8135698" cy="415498"/>
          </a:xfrm>
          <a:prstGeom prst="rect">
            <a:avLst/>
          </a:prstGeom>
        </p:spPr>
        <p:txBody>
          <a:bodyPr wrap="square">
            <a:spAutoFit/>
          </a:bodyPr>
          <a:lstStyle/>
          <a:p>
            <a:pPr algn="r"/>
            <a:r>
              <a:rPr lang="en-US" sz="1050" i="1" dirty="0" err="1">
                <a:solidFill>
                  <a:srgbClr val="262626"/>
                </a:solidFill>
              </a:rPr>
              <a:t>Nonthermal</a:t>
            </a:r>
            <a:r>
              <a:rPr lang="en-US" sz="1050" i="1" dirty="0">
                <a:solidFill>
                  <a:srgbClr val="262626"/>
                </a:solidFill>
              </a:rPr>
              <a:t> Plasma Processing for </a:t>
            </a:r>
            <a:r>
              <a:rPr lang="en-US" sz="1050" i="1" dirty="0" smtClean="0">
                <a:solidFill>
                  <a:srgbClr val="262626"/>
                </a:solidFill>
              </a:rPr>
              <a:t>Air-Pollution Control</a:t>
            </a:r>
            <a:r>
              <a:rPr lang="en-US" sz="1050" i="1" dirty="0">
                <a:solidFill>
                  <a:srgbClr val="262626"/>
                </a:solidFill>
              </a:rPr>
              <a:t>: A Historical Review, Current </a:t>
            </a:r>
            <a:r>
              <a:rPr lang="en-US" sz="1050" i="1" dirty="0" smtClean="0">
                <a:solidFill>
                  <a:srgbClr val="262626"/>
                </a:solidFill>
              </a:rPr>
              <a:t>Issues, and </a:t>
            </a:r>
            <a:r>
              <a:rPr lang="en-US" sz="1050" i="1" dirty="0">
                <a:solidFill>
                  <a:srgbClr val="262626"/>
                </a:solidFill>
              </a:rPr>
              <a:t>Future Prospects</a:t>
            </a:r>
            <a:endParaRPr lang="en-US" sz="1050" i="1" dirty="0" smtClean="0">
              <a:solidFill>
                <a:srgbClr val="262626"/>
              </a:solidFill>
            </a:endParaRPr>
          </a:p>
          <a:p>
            <a:pPr algn="r"/>
            <a:r>
              <a:rPr lang="en-US" sz="1050" i="1" dirty="0" smtClean="0">
                <a:solidFill>
                  <a:srgbClr val="262626"/>
                </a:solidFill>
              </a:rPr>
              <a:t>Plasma </a:t>
            </a:r>
            <a:r>
              <a:rPr lang="en-US" sz="1050" i="1" dirty="0">
                <a:solidFill>
                  <a:srgbClr val="262626"/>
                </a:solidFill>
              </a:rPr>
              <a:t>Process. </a:t>
            </a:r>
            <a:r>
              <a:rPr lang="en-US" sz="1050" i="1" dirty="0" err="1">
                <a:solidFill>
                  <a:srgbClr val="262626"/>
                </a:solidFill>
              </a:rPr>
              <a:t>Polym</a:t>
            </a:r>
            <a:r>
              <a:rPr lang="en-US" sz="1050" i="1" dirty="0">
                <a:solidFill>
                  <a:srgbClr val="262626"/>
                </a:solidFill>
              </a:rPr>
              <a:t>. 2004, 1, 91–110</a:t>
            </a:r>
          </a:p>
        </p:txBody>
      </p:sp>
      <p:sp>
        <p:nvSpPr>
          <p:cNvPr id="10" name="TextBox 9"/>
          <p:cNvSpPr txBox="1"/>
          <p:nvPr/>
        </p:nvSpPr>
        <p:spPr>
          <a:xfrm>
            <a:off x="1093353" y="3505200"/>
            <a:ext cx="6992698" cy="2862322"/>
          </a:xfrm>
          <a:prstGeom prst="rect">
            <a:avLst/>
          </a:prstGeom>
          <a:noFill/>
        </p:spPr>
        <p:txBody>
          <a:bodyPr wrap="square" rtlCol="0">
            <a:spAutoFit/>
          </a:bodyPr>
          <a:lstStyle/>
          <a:p>
            <a:pPr marL="285750" indent="-285750">
              <a:buFont typeface="Arial" pitchFamily="34" charset="0"/>
              <a:buChar char="•"/>
            </a:pPr>
            <a:r>
              <a:rPr lang="en-US" dirty="0" smtClean="0">
                <a:solidFill>
                  <a:srgbClr val="262626"/>
                </a:solidFill>
              </a:rPr>
              <a:t>Requires a pulse power supply with a fast voltage rising time of several tens of nanoseconds.</a:t>
            </a:r>
          </a:p>
          <a:p>
            <a:pPr marL="285750" indent="-285750">
              <a:buFont typeface="Arial" pitchFamily="34" charset="0"/>
              <a:buChar char="•"/>
            </a:pPr>
            <a:r>
              <a:rPr lang="en-US" dirty="0">
                <a:solidFill>
                  <a:srgbClr val="262626"/>
                </a:solidFill>
              </a:rPr>
              <a:t> </a:t>
            </a:r>
            <a:r>
              <a:rPr lang="en-US" dirty="0" smtClean="0">
                <a:solidFill>
                  <a:srgbClr val="262626"/>
                </a:solidFill>
              </a:rPr>
              <a:t>Pulse power reduces the energy consumption by a factor of 5.</a:t>
            </a:r>
          </a:p>
          <a:p>
            <a:pPr marL="285750" indent="-285750">
              <a:buFont typeface="Arial" pitchFamily="34" charset="0"/>
              <a:buChar char="•"/>
            </a:pPr>
            <a:r>
              <a:rPr lang="en-US" dirty="0" smtClean="0">
                <a:solidFill>
                  <a:srgbClr val="262626"/>
                </a:solidFill>
              </a:rPr>
              <a:t>The discharge mode is streamer mode.</a:t>
            </a:r>
          </a:p>
          <a:p>
            <a:r>
              <a:rPr lang="en-US" dirty="0" smtClean="0">
                <a:solidFill>
                  <a:srgbClr val="262626"/>
                </a:solidFill>
              </a:rPr>
              <a:t>      Advantages:</a:t>
            </a:r>
          </a:p>
          <a:p>
            <a:pPr marL="285750" indent="-285750">
              <a:buFont typeface="Arial" pitchFamily="34" charset="0"/>
              <a:buChar char="•"/>
            </a:pPr>
            <a:r>
              <a:rPr lang="en-US" dirty="0" smtClean="0">
                <a:solidFill>
                  <a:srgbClr val="262626"/>
                </a:solidFill>
              </a:rPr>
              <a:t>The ionization zone spreads over the entire gap and that is favorable for  large scale application.</a:t>
            </a:r>
          </a:p>
          <a:p>
            <a:pPr marL="285750" indent="-285750">
              <a:buFont typeface="Arial" pitchFamily="34" charset="0"/>
              <a:buChar char="•"/>
            </a:pPr>
            <a:r>
              <a:rPr lang="en-US" dirty="0" smtClean="0">
                <a:solidFill>
                  <a:srgbClr val="262626"/>
                </a:solidFill>
              </a:rPr>
              <a:t>Uses short width pulses, to minimize energy dissipation by ions.</a:t>
            </a:r>
          </a:p>
          <a:p>
            <a:pPr marL="285750" indent="-285750">
              <a:buFont typeface="Arial" pitchFamily="34" charset="0"/>
              <a:buChar char="•"/>
            </a:pPr>
            <a:r>
              <a:rPr lang="en-US" dirty="0" smtClean="0">
                <a:solidFill>
                  <a:srgbClr val="262626"/>
                </a:solidFill>
              </a:rPr>
              <a:t>By controlling pulse frequency , the volume of gas treated can be controlled</a:t>
            </a:r>
            <a:endParaRPr lang="en-US" dirty="0">
              <a:solidFill>
                <a:srgbClr val="262626"/>
              </a:solidFill>
            </a:endParaRPr>
          </a:p>
        </p:txBody>
      </p:sp>
    </p:spTree>
    <p:extLst>
      <p:ext uri="{BB962C8B-B14F-4D97-AF65-F5344CB8AC3E}">
        <p14:creationId xmlns:p14="http://schemas.microsoft.com/office/powerpoint/2010/main" val="4281675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Capillary Plasma Discharge Concept</a:t>
            </a:r>
            <a:endParaRPr lang="en-US" dirty="0">
              <a:ea typeface="ＭＳ Ｐゴシック" pitchFamily="-60" charset="-128"/>
              <a:cs typeface="ＭＳ Ｐゴシック" pitchFamily="-60" charset="-128"/>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73" y="1148921"/>
            <a:ext cx="3890776"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945761"/>
            <a:ext cx="4267200" cy="24773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2400" y="4114800"/>
            <a:ext cx="4343400" cy="2308324"/>
          </a:xfrm>
          <a:prstGeom prst="rect">
            <a:avLst/>
          </a:prstGeom>
        </p:spPr>
        <p:txBody>
          <a:bodyPr wrap="square">
            <a:spAutoFit/>
          </a:bodyPr>
          <a:lstStyle/>
          <a:p>
            <a:pPr algn="just"/>
            <a:r>
              <a:rPr lang="en-US" b="1" dirty="0">
                <a:solidFill>
                  <a:srgbClr val="262626"/>
                </a:solidFill>
              </a:rPr>
              <a:t>Rectangular reactor with hollow pin </a:t>
            </a:r>
            <a:r>
              <a:rPr lang="en-US" b="1" dirty="0" smtClean="0">
                <a:solidFill>
                  <a:srgbClr val="262626"/>
                </a:solidFill>
              </a:rPr>
              <a:t>capillary electrodes</a:t>
            </a:r>
            <a:r>
              <a:rPr lang="en-US" b="1" dirty="0">
                <a:solidFill>
                  <a:srgbClr val="262626"/>
                </a:solidFill>
              </a:rPr>
              <a:t>. </a:t>
            </a:r>
            <a:endParaRPr lang="en-US" b="1" dirty="0" smtClean="0">
              <a:solidFill>
                <a:srgbClr val="262626"/>
              </a:solidFill>
            </a:endParaRPr>
          </a:p>
          <a:p>
            <a:pPr algn="just"/>
            <a:r>
              <a:rPr lang="en-US" b="1" dirty="0" smtClean="0">
                <a:solidFill>
                  <a:srgbClr val="262626"/>
                </a:solidFill>
              </a:rPr>
              <a:t>The </a:t>
            </a:r>
            <a:r>
              <a:rPr lang="en-US" b="1" dirty="0">
                <a:solidFill>
                  <a:srgbClr val="262626"/>
                </a:solidFill>
              </a:rPr>
              <a:t>gas flows through the hollow pins, flow-through geometry </a:t>
            </a:r>
            <a:endParaRPr lang="en-US" b="1" dirty="0" smtClean="0">
              <a:solidFill>
                <a:srgbClr val="262626"/>
              </a:solidFill>
            </a:endParaRPr>
          </a:p>
          <a:p>
            <a:pPr algn="just"/>
            <a:r>
              <a:rPr lang="en-US" dirty="0" smtClean="0">
                <a:solidFill>
                  <a:srgbClr val="262626"/>
                </a:solidFill>
              </a:rPr>
              <a:t>(</a:t>
            </a:r>
            <a:r>
              <a:rPr lang="en-US" dirty="0">
                <a:solidFill>
                  <a:srgbClr val="262626"/>
                </a:solidFill>
              </a:rPr>
              <a:t>1: gas inlet; 2: </a:t>
            </a:r>
            <a:r>
              <a:rPr lang="en-US" dirty="0" smtClean="0">
                <a:solidFill>
                  <a:srgbClr val="262626"/>
                </a:solidFill>
              </a:rPr>
              <a:t>gas outlet</a:t>
            </a:r>
            <a:r>
              <a:rPr lang="en-US" dirty="0">
                <a:solidFill>
                  <a:srgbClr val="262626"/>
                </a:solidFill>
              </a:rPr>
              <a:t>; 3: spacer; </a:t>
            </a:r>
            <a:r>
              <a:rPr lang="en-US" dirty="0" smtClean="0">
                <a:solidFill>
                  <a:srgbClr val="262626"/>
                </a:solidFill>
              </a:rPr>
              <a:t>4: dielectric </a:t>
            </a:r>
            <a:r>
              <a:rPr lang="en-US" dirty="0">
                <a:solidFill>
                  <a:srgbClr val="262626"/>
                </a:solidFill>
              </a:rPr>
              <a:t>material; 5: stainless steel </a:t>
            </a:r>
            <a:r>
              <a:rPr lang="en-US" dirty="0" smtClean="0">
                <a:solidFill>
                  <a:srgbClr val="262626"/>
                </a:solidFill>
              </a:rPr>
              <a:t>hollow pins</a:t>
            </a:r>
            <a:r>
              <a:rPr lang="en-US" dirty="0">
                <a:solidFill>
                  <a:srgbClr val="262626"/>
                </a:solidFill>
              </a:rPr>
              <a:t>; 6: copper electrode; 7: capillary; 8: </a:t>
            </a:r>
            <a:r>
              <a:rPr lang="en-US" dirty="0" smtClean="0">
                <a:solidFill>
                  <a:srgbClr val="262626"/>
                </a:solidFill>
              </a:rPr>
              <a:t>power supply</a:t>
            </a:r>
            <a:r>
              <a:rPr lang="en-US" dirty="0">
                <a:solidFill>
                  <a:srgbClr val="262626"/>
                </a:solidFill>
              </a:rPr>
              <a:t>).</a:t>
            </a:r>
          </a:p>
        </p:txBody>
      </p:sp>
      <p:sp>
        <p:nvSpPr>
          <p:cNvPr id="10" name="Rectangle 9"/>
          <p:cNvSpPr/>
          <p:nvPr/>
        </p:nvSpPr>
        <p:spPr>
          <a:xfrm>
            <a:off x="4343400" y="1148921"/>
            <a:ext cx="4572000" cy="1754326"/>
          </a:xfrm>
          <a:prstGeom prst="rect">
            <a:avLst/>
          </a:prstGeom>
        </p:spPr>
        <p:txBody>
          <a:bodyPr>
            <a:spAutoFit/>
          </a:bodyPr>
          <a:lstStyle/>
          <a:p>
            <a:pPr algn="just"/>
            <a:r>
              <a:rPr lang="en-US" b="1" dirty="0">
                <a:solidFill>
                  <a:srgbClr val="262626"/>
                </a:solidFill>
              </a:rPr>
              <a:t>Annular plasma reactor with cylindrical electrodes </a:t>
            </a:r>
            <a:endParaRPr lang="en-US" b="1" dirty="0" smtClean="0">
              <a:solidFill>
                <a:srgbClr val="262626"/>
              </a:solidFill>
            </a:endParaRPr>
          </a:p>
          <a:p>
            <a:pPr algn="just"/>
            <a:r>
              <a:rPr lang="en-US" dirty="0" smtClean="0">
                <a:solidFill>
                  <a:srgbClr val="262626"/>
                </a:solidFill>
              </a:rPr>
              <a:t>(</a:t>
            </a:r>
            <a:r>
              <a:rPr lang="en-US" dirty="0">
                <a:solidFill>
                  <a:srgbClr val="262626"/>
                </a:solidFill>
              </a:rPr>
              <a:t>1: </a:t>
            </a:r>
            <a:r>
              <a:rPr lang="en-US" dirty="0" smtClean="0">
                <a:solidFill>
                  <a:srgbClr val="262626"/>
                </a:solidFill>
              </a:rPr>
              <a:t>aluminum bar </a:t>
            </a:r>
            <a:r>
              <a:rPr lang="en-US" dirty="0">
                <a:solidFill>
                  <a:srgbClr val="262626"/>
                </a:solidFill>
              </a:rPr>
              <a:t>electrode; 2: </a:t>
            </a:r>
            <a:r>
              <a:rPr lang="en-US" dirty="0" smtClean="0">
                <a:solidFill>
                  <a:srgbClr val="262626"/>
                </a:solidFill>
              </a:rPr>
              <a:t>aluminum screen </a:t>
            </a:r>
            <a:r>
              <a:rPr lang="en-US" dirty="0">
                <a:solidFill>
                  <a:srgbClr val="262626"/>
                </a:solidFill>
              </a:rPr>
              <a:t>electrode; 3: dielectric material; </a:t>
            </a:r>
            <a:r>
              <a:rPr lang="en-US" dirty="0" smtClean="0">
                <a:solidFill>
                  <a:srgbClr val="262626"/>
                </a:solidFill>
              </a:rPr>
              <a:t>4: Pyrex </a:t>
            </a:r>
            <a:r>
              <a:rPr lang="en-US" dirty="0">
                <a:solidFill>
                  <a:srgbClr val="262626"/>
                </a:solidFill>
              </a:rPr>
              <a:t>glass body; 5: capillary; 6: gas inlet; </a:t>
            </a:r>
            <a:r>
              <a:rPr lang="en-US" dirty="0" smtClean="0">
                <a:solidFill>
                  <a:srgbClr val="262626"/>
                </a:solidFill>
              </a:rPr>
              <a:t>7: gas </a:t>
            </a:r>
            <a:r>
              <a:rPr lang="en-US" dirty="0">
                <a:solidFill>
                  <a:srgbClr val="262626"/>
                </a:solidFill>
              </a:rPr>
              <a:t>outlet; 8: power supply).</a:t>
            </a:r>
          </a:p>
        </p:txBody>
      </p:sp>
      <p:sp>
        <p:nvSpPr>
          <p:cNvPr id="11" name="Rectangle 10"/>
          <p:cNvSpPr/>
          <p:nvPr/>
        </p:nvSpPr>
        <p:spPr>
          <a:xfrm>
            <a:off x="3505200" y="6430243"/>
            <a:ext cx="5600700" cy="415498"/>
          </a:xfrm>
          <a:prstGeom prst="rect">
            <a:avLst/>
          </a:prstGeom>
        </p:spPr>
        <p:txBody>
          <a:bodyPr wrap="square">
            <a:spAutoFit/>
          </a:bodyPr>
          <a:lstStyle/>
          <a:p>
            <a:pPr algn="r"/>
            <a:r>
              <a:rPr lang="en-US" sz="1050" i="1" dirty="0">
                <a:solidFill>
                  <a:srgbClr val="262626"/>
                </a:solidFill>
              </a:rPr>
              <a:t>Destruction of hydrocarbons in </a:t>
            </a:r>
            <a:r>
              <a:rPr lang="en-US" sz="1050" i="1" dirty="0" smtClean="0">
                <a:solidFill>
                  <a:srgbClr val="262626"/>
                </a:solidFill>
              </a:rPr>
              <a:t>non-thermal, ambient-pressure, capillary </a:t>
            </a:r>
            <a:r>
              <a:rPr lang="en-US" sz="1050" i="1" dirty="0">
                <a:solidFill>
                  <a:srgbClr val="262626"/>
                </a:solidFill>
              </a:rPr>
              <a:t>discharge plasmas</a:t>
            </a:r>
            <a:endParaRPr lang="en-US" sz="1050" i="1" dirty="0" smtClean="0">
              <a:solidFill>
                <a:srgbClr val="262626"/>
              </a:solidFill>
            </a:endParaRPr>
          </a:p>
          <a:p>
            <a:pPr algn="r"/>
            <a:r>
              <a:rPr lang="en-US" sz="1050" i="1" dirty="0" smtClean="0">
                <a:solidFill>
                  <a:srgbClr val="262626"/>
                </a:solidFill>
              </a:rPr>
              <a:t>International </a:t>
            </a:r>
            <a:r>
              <a:rPr lang="en-US" sz="1050" i="1" dirty="0">
                <a:solidFill>
                  <a:srgbClr val="262626"/>
                </a:solidFill>
              </a:rPr>
              <a:t>Journal of Mass </a:t>
            </a:r>
            <a:r>
              <a:rPr lang="en-US" sz="1050" i="1" dirty="0" smtClean="0">
                <a:solidFill>
                  <a:srgbClr val="262626"/>
                </a:solidFill>
              </a:rPr>
              <a:t>Spectrometry 233 </a:t>
            </a:r>
            <a:r>
              <a:rPr lang="en-US" sz="1050" i="1" dirty="0">
                <a:solidFill>
                  <a:srgbClr val="262626"/>
                </a:solidFill>
              </a:rPr>
              <a:t>(2004) 305–315</a:t>
            </a:r>
          </a:p>
        </p:txBody>
      </p:sp>
    </p:spTree>
    <p:extLst>
      <p:ext uri="{BB962C8B-B14F-4D97-AF65-F5344CB8AC3E}">
        <p14:creationId xmlns:p14="http://schemas.microsoft.com/office/powerpoint/2010/main" val="4281675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Map</a:t>
            </a:r>
            <a:endParaRPr lang="en-US" dirty="0"/>
          </a:p>
        </p:txBody>
      </p:sp>
      <p:pic>
        <p:nvPicPr>
          <p:cNvPr id="7" name="Picture 1" descr="D_concep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2" y="1371599"/>
            <a:ext cx="8105775" cy="48672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5851525" y="96838"/>
            <a:ext cx="10969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solidFill>
                <a:srgbClr val="262626"/>
              </a:solidFill>
              <a:latin typeface="Arial" pitchFamily="34" charset="0"/>
              <a:cs typeface="Arial" pitchFamily="34" charset="0"/>
            </a:endParaRPr>
          </a:p>
        </p:txBody>
      </p:sp>
      <p:sp>
        <p:nvSpPr>
          <p:cNvPr id="11" name="Text Box 4"/>
          <p:cNvSpPr txBox="1">
            <a:spLocks noChangeArrowheads="1"/>
          </p:cNvSpPr>
          <p:nvPr/>
        </p:nvSpPr>
        <p:spPr bwMode="auto">
          <a:xfrm>
            <a:off x="7407275" y="96838"/>
            <a:ext cx="10969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solidFill>
                <a:srgbClr val="262626"/>
              </a:solidFill>
              <a:latin typeface="Arial" pitchFamily="34" charset="0"/>
              <a:cs typeface="Arial" pitchFamily="34" charset="0"/>
            </a:endParaRPr>
          </a:p>
        </p:txBody>
      </p:sp>
      <p:sp>
        <p:nvSpPr>
          <p:cNvPr id="12" name="Text Box 7"/>
          <p:cNvSpPr txBox="1">
            <a:spLocks noChangeArrowheads="1"/>
          </p:cNvSpPr>
          <p:nvPr/>
        </p:nvSpPr>
        <p:spPr bwMode="auto">
          <a:xfrm>
            <a:off x="639763" y="4029075"/>
            <a:ext cx="10969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solidFill>
                <a:srgbClr val="262626"/>
              </a:solidFill>
              <a:latin typeface="Arial" pitchFamily="34" charset="0"/>
              <a:cs typeface="Arial" pitchFamily="34" charset="0"/>
            </a:endParaRPr>
          </a:p>
        </p:txBody>
      </p:sp>
      <p:sp>
        <p:nvSpPr>
          <p:cNvPr id="13" name="Text Box 9"/>
          <p:cNvSpPr txBox="1">
            <a:spLocks noChangeArrowheads="1"/>
          </p:cNvSpPr>
          <p:nvPr/>
        </p:nvSpPr>
        <p:spPr bwMode="auto">
          <a:xfrm>
            <a:off x="2193925" y="4029075"/>
            <a:ext cx="10969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solidFill>
                <a:srgbClr val="262626"/>
              </a:solidFill>
              <a:latin typeface="Arial" pitchFamily="34" charset="0"/>
              <a:cs typeface="Arial" pitchFamily="34" charset="0"/>
            </a:endParaRPr>
          </a:p>
        </p:txBody>
      </p:sp>
      <p:sp>
        <p:nvSpPr>
          <p:cNvPr id="14" name="Text Box 8"/>
          <p:cNvSpPr txBox="1">
            <a:spLocks noChangeArrowheads="1"/>
          </p:cNvSpPr>
          <p:nvPr/>
        </p:nvSpPr>
        <p:spPr bwMode="auto">
          <a:xfrm>
            <a:off x="5851525" y="4029075"/>
            <a:ext cx="10969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solidFill>
                <a:srgbClr val="262626"/>
              </a:solidFill>
              <a:latin typeface="Arial" pitchFamily="34" charset="0"/>
              <a:cs typeface="Arial" pitchFamily="34" charset="0"/>
            </a:endParaRPr>
          </a:p>
        </p:txBody>
      </p:sp>
      <p:sp>
        <p:nvSpPr>
          <p:cNvPr id="15" name="Text Box 6"/>
          <p:cNvSpPr txBox="1">
            <a:spLocks noChangeArrowheads="1"/>
          </p:cNvSpPr>
          <p:nvPr/>
        </p:nvSpPr>
        <p:spPr bwMode="auto">
          <a:xfrm>
            <a:off x="7407275" y="4029075"/>
            <a:ext cx="10969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solidFill>
                <a:srgbClr val="262626"/>
              </a:solidFill>
              <a:latin typeface="Arial" pitchFamily="34" charset="0"/>
              <a:cs typeface="Arial" pitchFamily="34" charset="0"/>
            </a:endParaRPr>
          </a:p>
        </p:txBody>
      </p:sp>
      <p:sp>
        <p:nvSpPr>
          <p:cNvPr id="16" name="Text Box 10"/>
          <p:cNvSpPr txBox="1">
            <a:spLocks noChangeArrowheads="1"/>
          </p:cNvSpPr>
          <p:nvPr/>
        </p:nvSpPr>
        <p:spPr bwMode="auto">
          <a:xfrm>
            <a:off x="638966" y="1658633"/>
            <a:ext cx="109775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200" dirty="0" smtClean="0">
                <a:solidFill>
                  <a:srgbClr val="262626"/>
                </a:solidFill>
                <a:latin typeface="Arial" pitchFamily="34" charset="0"/>
                <a:cs typeface="Arial" pitchFamily="34" charset="0"/>
              </a:rPr>
              <a:t>Selectivity</a:t>
            </a:r>
          </a:p>
        </p:txBody>
      </p:sp>
      <p:sp>
        <p:nvSpPr>
          <p:cNvPr id="17" name="Text Box 11"/>
          <p:cNvSpPr txBox="1">
            <a:spLocks noChangeArrowheads="1"/>
          </p:cNvSpPr>
          <p:nvPr/>
        </p:nvSpPr>
        <p:spPr bwMode="auto">
          <a:xfrm>
            <a:off x="1295400" y="2775470"/>
            <a:ext cx="21034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262626"/>
                </a:solidFill>
                <a:latin typeface="Arial" pitchFamily="34" charset="0"/>
                <a:cs typeface="Arial" pitchFamily="34" charset="0"/>
              </a:rPr>
              <a:t>Catalysts</a:t>
            </a:r>
          </a:p>
        </p:txBody>
      </p:sp>
      <p:sp>
        <p:nvSpPr>
          <p:cNvPr id="18" name="Text Box 13"/>
          <p:cNvSpPr txBox="1">
            <a:spLocks noChangeArrowheads="1"/>
          </p:cNvSpPr>
          <p:nvPr/>
        </p:nvSpPr>
        <p:spPr bwMode="auto">
          <a:xfrm>
            <a:off x="5803040" y="1410286"/>
            <a:ext cx="1359760" cy="82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100" dirty="0" smtClean="0">
                <a:solidFill>
                  <a:srgbClr val="262626"/>
                </a:solidFill>
                <a:latin typeface="Arial" pitchFamily="34" charset="0"/>
                <a:cs typeface="Arial" pitchFamily="34" charset="0"/>
              </a:rPr>
              <a:t>Continuous parameters evaluation (Energy yield, g value, </a:t>
            </a:r>
            <a:r>
              <a:rPr lang="en-US" sz="1100" dirty="0" err="1" smtClean="0">
                <a:solidFill>
                  <a:srgbClr val="262626"/>
                </a:solidFill>
                <a:latin typeface="Arial" pitchFamily="34" charset="0"/>
                <a:cs typeface="Arial" pitchFamily="34" charset="0"/>
              </a:rPr>
              <a:t>etc</a:t>
            </a:r>
            <a:r>
              <a:rPr lang="en-US" sz="1100" dirty="0" smtClean="0">
                <a:solidFill>
                  <a:srgbClr val="262626"/>
                </a:solidFill>
                <a:latin typeface="Arial" pitchFamily="34" charset="0"/>
                <a:cs typeface="Arial" pitchFamily="34" charset="0"/>
              </a:rPr>
              <a:t>)</a:t>
            </a:r>
          </a:p>
        </p:txBody>
      </p:sp>
      <p:sp>
        <p:nvSpPr>
          <p:cNvPr id="19" name="Text Box 12"/>
          <p:cNvSpPr txBox="1">
            <a:spLocks noChangeArrowheads="1"/>
          </p:cNvSpPr>
          <p:nvPr/>
        </p:nvSpPr>
        <p:spPr bwMode="auto">
          <a:xfrm>
            <a:off x="6126163" y="2667000"/>
            <a:ext cx="2209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262626"/>
                </a:solidFill>
                <a:latin typeface="Arial" pitchFamily="34" charset="0"/>
                <a:cs typeface="Arial" pitchFamily="34" charset="0"/>
              </a:rPr>
              <a:t>Energy &amp; Economic Analysis</a:t>
            </a:r>
          </a:p>
        </p:txBody>
      </p:sp>
      <p:sp>
        <p:nvSpPr>
          <p:cNvPr id="20" name="Text Box 14"/>
          <p:cNvSpPr txBox="1">
            <a:spLocks noChangeArrowheads="1"/>
          </p:cNvSpPr>
          <p:nvPr/>
        </p:nvSpPr>
        <p:spPr bwMode="auto">
          <a:xfrm>
            <a:off x="3505199" y="2922740"/>
            <a:ext cx="2209801"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smtClean="0">
              <a:solidFill>
                <a:srgbClr val="262626"/>
              </a:solidFill>
              <a:latin typeface="Arial" pitchFamily="34" charset="0"/>
              <a:cs typeface="Arial" pitchFamily="34" charset="0"/>
            </a:endParaRPr>
          </a:p>
          <a:p>
            <a:endParaRPr lang="en-US" dirty="0">
              <a:solidFill>
                <a:srgbClr val="262626"/>
              </a:solidFill>
              <a:latin typeface="Arial" pitchFamily="34" charset="0"/>
              <a:cs typeface="Arial" pitchFamily="34" charset="0"/>
            </a:endParaRPr>
          </a:p>
          <a:p>
            <a:r>
              <a:rPr lang="en-US" dirty="0" smtClean="0">
                <a:solidFill>
                  <a:srgbClr val="262626"/>
                </a:solidFill>
                <a:latin typeface="Arial" pitchFamily="34" charset="0"/>
                <a:cs typeface="Arial" pitchFamily="34" charset="0"/>
              </a:rPr>
              <a:t>Problem Statement</a:t>
            </a:r>
          </a:p>
        </p:txBody>
      </p:sp>
      <p:sp>
        <p:nvSpPr>
          <p:cNvPr id="21" name="Rectangle 18"/>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mtClean="0">
              <a:solidFill>
                <a:srgbClr val="262626"/>
              </a:solidFill>
              <a:latin typeface="Arial" pitchFamily="34" charset="0"/>
              <a:cs typeface="Arial" pitchFamily="34" charset="0"/>
            </a:endParaRPr>
          </a:p>
          <a:p>
            <a:pPr eaLnBrk="0" hangingPunct="0"/>
            <a:endParaRPr lang="en-US" smtClean="0">
              <a:solidFill>
                <a:srgbClr val="262626"/>
              </a:solidFill>
              <a:latin typeface="Arial" pitchFamily="34" charset="0"/>
              <a:cs typeface="Arial" pitchFamily="34" charset="0"/>
            </a:endParaRPr>
          </a:p>
        </p:txBody>
      </p:sp>
      <p:sp>
        <p:nvSpPr>
          <p:cNvPr id="22" name="Rectangle 19"/>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262626"/>
              </a:solidFill>
            </a:endParaRPr>
          </a:p>
        </p:txBody>
      </p:sp>
      <p:sp>
        <p:nvSpPr>
          <p:cNvPr id="23" name="Rectangle 20"/>
          <p:cNvSpPr>
            <a:spLocks noChangeArrowheads="1"/>
          </p:cNvSpPr>
          <p:nvPr/>
        </p:nvSpPr>
        <p:spPr bwMode="auto">
          <a:xfrm>
            <a:off x="0" y="6238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mtClean="0">
              <a:solidFill>
                <a:srgbClr val="262626"/>
              </a:solidFill>
              <a:latin typeface="Arial" pitchFamily="34" charset="0"/>
              <a:cs typeface="Arial" pitchFamily="34" charset="0"/>
            </a:endParaRPr>
          </a:p>
        </p:txBody>
      </p:sp>
      <p:sp>
        <p:nvSpPr>
          <p:cNvPr id="24" name="Text Box 10"/>
          <p:cNvSpPr txBox="1">
            <a:spLocks noChangeArrowheads="1"/>
          </p:cNvSpPr>
          <p:nvPr/>
        </p:nvSpPr>
        <p:spPr bwMode="auto">
          <a:xfrm>
            <a:off x="2125265" y="1666451"/>
            <a:ext cx="116562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200" dirty="0" err="1">
                <a:solidFill>
                  <a:srgbClr val="262626"/>
                </a:solidFill>
                <a:latin typeface="Arial" pitchFamily="34" charset="0"/>
                <a:cs typeface="Arial" pitchFamily="34" charset="0"/>
              </a:rPr>
              <a:t>Regenerability</a:t>
            </a:r>
            <a:endParaRPr lang="en-US" sz="1200" dirty="0" smtClean="0">
              <a:solidFill>
                <a:srgbClr val="262626"/>
              </a:solidFill>
              <a:latin typeface="Arial" pitchFamily="34" charset="0"/>
              <a:cs typeface="Arial" pitchFamily="34" charset="0"/>
            </a:endParaRPr>
          </a:p>
        </p:txBody>
      </p:sp>
      <p:sp>
        <p:nvSpPr>
          <p:cNvPr id="25" name="Text Box 10"/>
          <p:cNvSpPr txBox="1">
            <a:spLocks noChangeArrowheads="1"/>
          </p:cNvSpPr>
          <p:nvPr/>
        </p:nvSpPr>
        <p:spPr bwMode="auto">
          <a:xfrm>
            <a:off x="638967" y="5410200"/>
            <a:ext cx="109775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200" dirty="0" smtClean="0">
                <a:solidFill>
                  <a:srgbClr val="262626"/>
                </a:solidFill>
                <a:latin typeface="Arial" pitchFamily="34" charset="0"/>
                <a:cs typeface="Arial" pitchFamily="34" charset="0"/>
              </a:rPr>
              <a:t>Reaction Mechanism &amp; Pathways</a:t>
            </a:r>
          </a:p>
        </p:txBody>
      </p:sp>
      <p:sp>
        <p:nvSpPr>
          <p:cNvPr id="26" name="Text Box 10"/>
          <p:cNvSpPr txBox="1">
            <a:spLocks noChangeArrowheads="1"/>
          </p:cNvSpPr>
          <p:nvPr/>
        </p:nvSpPr>
        <p:spPr bwMode="auto">
          <a:xfrm>
            <a:off x="2125265" y="5559001"/>
            <a:ext cx="123428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200" dirty="0" smtClean="0">
                <a:solidFill>
                  <a:srgbClr val="262626"/>
                </a:solidFill>
                <a:latin typeface="Arial" pitchFamily="34" charset="0"/>
                <a:cs typeface="Arial" pitchFamily="34" charset="0"/>
              </a:rPr>
              <a:t>Spectroscopic Evaluations</a:t>
            </a:r>
          </a:p>
        </p:txBody>
      </p:sp>
      <p:sp>
        <p:nvSpPr>
          <p:cNvPr id="27" name="Text Box 10"/>
          <p:cNvSpPr txBox="1">
            <a:spLocks noChangeArrowheads="1"/>
          </p:cNvSpPr>
          <p:nvPr/>
        </p:nvSpPr>
        <p:spPr bwMode="auto">
          <a:xfrm>
            <a:off x="7421889" y="1516182"/>
            <a:ext cx="1223625" cy="61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100" dirty="0" smtClean="0">
                <a:solidFill>
                  <a:srgbClr val="262626"/>
                </a:solidFill>
                <a:latin typeface="Arial" pitchFamily="34" charset="0"/>
                <a:cs typeface="Arial" pitchFamily="34" charset="0"/>
              </a:rPr>
              <a:t>Economic Trade Off between NTP systems </a:t>
            </a:r>
          </a:p>
        </p:txBody>
      </p:sp>
      <p:sp>
        <p:nvSpPr>
          <p:cNvPr id="28" name="Text Box 10"/>
          <p:cNvSpPr txBox="1">
            <a:spLocks noChangeArrowheads="1"/>
          </p:cNvSpPr>
          <p:nvPr/>
        </p:nvSpPr>
        <p:spPr bwMode="auto">
          <a:xfrm>
            <a:off x="5873749" y="5609339"/>
            <a:ext cx="1097757" cy="35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200" dirty="0" smtClean="0">
                <a:solidFill>
                  <a:srgbClr val="262626"/>
                </a:solidFill>
                <a:latin typeface="Arial" pitchFamily="34" charset="0"/>
                <a:cs typeface="Arial" pitchFamily="34" charset="0"/>
              </a:rPr>
              <a:t>Electrodes</a:t>
            </a:r>
          </a:p>
        </p:txBody>
      </p:sp>
      <p:sp>
        <p:nvSpPr>
          <p:cNvPr id="29" name="Text Box 10"/>
          <p:cNvSpPr txBox="1">
            <a:spLocks noChangeArrowheads="1"/>
          </p:cNvSpPr>
          <p:nvPr/>
        </p:nvSpPr>
        <p:spPr bwMode="auto">
          <a:xfrm>
            <a:off x="7414582" y="5547519"/>
            <a:ext cx="1097757" cy="37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200" dirty="0" smtClean="0">
                <a:solidFill>
                  <a:srgbClr val="262626"/>
                </a:solidFill>
                <a:latin typeface="Arial" pitchFamily="34" charset="0"/>
                <a:cs typeface="Arial" pitchFamily="34" charset="0"/>
              </a:rPr>
              <a:t>Choice of Reactor</a:t>
            </a:r>
          </a:p>
        </p:txBody>
      </p:sp>
      <p:sp>
        <p:nvSpPr>
          <p:cNvPr id="30" name="Text Box 11"/>
          <p:cNvSpPr txBox="1">
            <a:spLocks noChangeArrowheads="1"/>
          </p:cNvSpPr>
          <p:nvPr/>
        </p:nvSpPr>
        <p:spPr bwMode="auto">
          <a:xfrm>
            <a:off x="1297488" y="4394994"/>
            <a:ext cx="21034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262626"/>
                </a:solidFill>
                <a:latin typeface="Arial" pitchFamily="34" charset="0"/>
                <a:cs typeface="Arial" pitchFamily="34" charset="0"/>
              </a:rPr>
              <a:t>Chemistry</a:t>
            </a:r>
          </a:p>
        </p:txBody>
      </p:sp>
      <p:sp>
        <p:nvSpPr>
          <p:cNvPr id="31" name="Text Box 11"/>
          <p:cNvSpPr txBox="1">
            <a:spLocks noChangeArrowheads="1"/>
          </p:cNvSpPr>
          <p:nvPr/>
        </p:nvSpPr>
        <p:spPr bwMode="auto">
          <a:xfrm>
            <a:off x="6261752" y="4394993"/>
            <a:ext cx="21034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solidFill>
                  <a:srgbClr val="262626"/>
                </a:solidFill>
                <a:latin typeface="Arial" pitchFamily="34" charset="0"/>
                <a:cs typeface="Arial" pitchFamily="34" charset="0"/>
              </a:rPr>
              <a:t>System Design</a:t>
            </a:r>
          </a:p>
        </p:txBody>
      </p:sp>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Gliding Arc Concept</a:t>
            </a:r>
            <a:endParaRPr lang="en-US" dirty="0">
              <a:ea typeface="ＭＳ Ｐゴシック" pitchFamily="-60" charset="-128"/>
              <a:cs typeface="ＭＳ Ｐゴシック" pitchFamily="-60" charset="-128"/>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51423"/>
            <a:ext cx="3810000" cy="2559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605403" y="1067709"/>
            <a:ext cx="4191000" cy="2585323"/>
          </a:xfrm>
          <a:prstGeom prst="rect">
            <a:avLst/>
          </a:prstGeom>
        </p:spPr>
        <p:txBody>
          <a:bodyPr wrap="square">
            <a:spAutoFit/>
          </a:bodyPr>
          <a:lstStyle/>
          <a:p>
            <a:r>
              <a:rPr lang="en-US" dirty="0">
                <a:solidFill>
                  <a:srgbClr val="262626"/>
                </a:solidFill>
              </a:rPr>
              <a:t>Three main channels for </a:t>
            </a:r>
            <a:r>
              <a:rPr lang="en-US" dirty="0" smtClean="0">
                <a:solidFill>
                  <a:srgbClr val="262626"/>
                </a:solidFill>
              </a:rPr>
              <a:t>VOCs decomposition </a:t>
            </a:r>
            <a:r>
              <a:rPr lang="en-US" dirty="0">
                <a:solidFill>
                  <a:srgbClr val="262626"/>
                </a:solidFill>
              </a:rPr>
              <a:t>are generally pointed </a:t>
            </a:r>
            <a:r>
              <a:rPr lang="en-US" dirty="0" smtClean="0">
                <a:solidFill>
                  <a:srgbClr val="262626"/>
                </a:solidFill>
              </a:rPr>
              <a:t>out under non-thermal plasma </a:t>
            </a:r>
            <a:r>
              <a:rPr lang="en-US" dirty="0">
                <a:solidFill>
                  <a:srgbClr val="262626"/>
                </a:solidFill>
              </a:rPr>
              <a:t>conditions:</a:t>
            </a:r>
          </a:p>
          <a:p>
            <a:r>
              <a:rPr lang="en-US" dirty="0">
                <a:solidFill>
                  <a:srgbClr val="262626"/>
                </a:solidFill>
              </a:rPr>
              <a:t>(I) Dissociation of VOCs molecules </a:t>
            </a:r>
            <a:r>
              <a:rPr lang="en-US" dirty="0" smtClean="0">
                <a:solidFill>
                  <a:srgbClr val="262626"/>
                </a:solidFill>
              </a:rPr>
              <a:t>by energetic </a:t>
            </a:r>
            <a:r>
              <a:rPr lang="en-US" dirty="0">
                <a:solidFill>
                  <a:srgbClr val="262626"/>
                </a:solidFill>
              </a:rPr>
              <a:t>electrons impact;</a:t>
            </a:r>
          </a:p>
          <a:p>
            <a:r>
              <a:rPr lang="en-US" dirty="0">
                <a:solidFill>
                  <a:srgbClr val="262626"/>
                </a:solidFill>
              </a:rPr>
              <a:t>(II) Reactions between VOCs </a:t>
            </a:r>
            <a:r>
              <a:rPr lang="en-US" dirty="0" smtClean="0">
                <a:solidFill>
                  <a:srgbClr val="262626"/>
                </a:solidFill>
              </a:rPr>
              <a:t>molecules and </a:t>
            </a:r>
            <a:r>
              <a:rPr lang="en-US" dirty="0">
                <a:solidFill>
                  <a:srgbClr val="262626"/>
                </a:solidFill>
              </a:rPr>
              <a:t>ions;</a:t>
            </a:r>
          </a:p>
          <a:p>
            <a:r>
              <a:rPr lang="en-US" dirty="0">
                <a:solidFill>
                  <a:srgbClr val="262626"/>
                </a:solidFill>
              </a:rPr>
              <a:t>(III) Reactions between VOCs </a:t>
            </a:r>
            <a:r>
              <a:rPr lang="en-US" dirty="0" smtClean="0">
                <a:solidFill>
                  <a:srgbClr val="262626"/>
                </a:solidFill>
              </a:rPr>
              <a:t>molecules and </a:t>
            </a:r>
            <a:r>
              <a:rPr lang="en-US" dirty="0">
                <a:solidFill>
                  <a:srgbClr val="262626"/>
                </a:solidFill>
              </a:rPr>
              <a:t>radicals.</a:t>
            </a:r>
          </a:p>
        </p:txBody>
      </p:sp>
      <p:sp>
        <p:nvSpPr>
          <p:cNvPr id="9" name="Rectangle 8"/>
          <p:cNvSpPr/>
          <p:nvPr/>
        </p:nvSpPr>
        <p:spPr>
          <a:xfrm>
            <a:off x="657616" y="4343400"/>
            <a:ext cx="7958203" cy="1477328"/>
          </a:xfrm>
          <a:prstGeom prst="rect">
            <a:avLst/>
          </a:prstGeom>
        </p:spPr>
        <p:txBody>
          <a:bodyPr wrap="square">
            <a:spAutoFit/>
          </a:bodyPr>
          <a:lstStyle/>
          <a:p>
            <a:r>
              <a:rPr lang="en-US" dirty="0">
                <a:solidFill>
                  <a:srgbClr val="262626"/>
                </a:solidFill>
              </a:rPr>
              <a:t>1) The increase of oxygen concentration enhances the production of O radicals, but</a:t>
            </a:r>
          </a:p>
          <a:p>
            <a:r>
              <a:rPr lang="en-US" dirty="0">
                <a:solidFill>
                  <a:srgbClr val="262626"/>
                </a:solidFill>
              </a:rPr>
              <a:t>decreases the electron density in the discharge;</a:t>
            </a:r>
          </a:p>
          <a:p>
            <a:r>
              <a:rPr lang="en-US" dirty="0">
                <a:solidFill>
                  <a:srgbClr val="262626"/>
                </a:solidFill>
              </a:rPr>
              <a:t>2) The addition of water vapor reduces the amount of electrons, suppresses the formation</a:t>
            </a:r>
          </a:p>
          <a:p>
            <a:r>
              <a:rPr lang="en-US" dirty="0">
                <a:solidFill>
                  <a:srgbClr val="262626"/>
                </a:solidFill>
              </a:rPr>
              <a:t>of O radicals but gives rise to the formation of OH radicals.</a:t>
            </a:r>
          </a:p>
        </p:txBody>
      </p:sp>
      <p:sp>
        <p:nvSpPr>
          <p:cNvPr id="10" name="Rectangle 9"/>
          <p:cNvSpPr/>
          <p:nvPr/>
        </p:nvSpPr>
        <p:spPr>
          <a:xfrm>
            <a:off x="2057400" y="6384057"/>
            <a:ext cx="7086600" cy="415498"/>
          </a:xfrm>
          <a:prstGeom prst="rect">
            <a:avLst/>
          </a:prstGeom>
        </p:spPr>
        <p:txBody>
          <a:bodyPr wrap="square">
            <a:spAutoFit/>
          </a:bodyPr>
          <a:lstStyle/>
          <a:p>
            <a:pPr algn="r"/>
            <a:r>
              <a:rPr lang="en-US" sz="1050" i="1" dirty="0">
                <a:solidFill>
                  <a:srgbClr val="262626"/>
                </a:solidFill>
              </a:rPr>
              <a:t>Effects of Oxygen and Water Vapor on </a:t>
            </a:r>
            <a:r>
              <a:rPr lang="en-US" sz="1050" i="1" dirty="0" smtClean="0">
                <a:solidFill>
                  <a:srgbClr val="262626"/>
                </a:solidFill>
              </a:rPr>
              <a:t>Volatile Organic </a:t>
            </a:r>
            <a:r>
              <a:rPr lang="en-US" sz="1050" i="1" dirty="0">
                <a:solidFill>
                  <a:srgbClr val="262626"/>
                </a:solidFill>
              </a:rPr>
              <a:t>Compounds Decomposition Using </a:t>
            </a:r>
            <a:r>
              <a:rPr lang="en-US" sz="1050" i="1" dirty="0" smtClean="0">
                <a:solidFill>
                  <a:srgbClr val="262626"/>
                </a:solidFill>
              </a:rPr>
              <a:t>Gliding Arc </a:t>
            </a:r>
            <a:r>
              <a:rPr lang="en-US" sz="1050" i="1" dirty="0">
                <a:solidFill>
                  <a:srgbClr val="262626"/>
                </a:solidFill>
              </a:rPr>
              <a:t>Gas </a:t>
            </a:r>
            <a:r>
              <a:rPr lang="en-US" sz="1050" i="1" dirty="0" smtClean="0">
                <a:solidFill>
                  <a:srgbClr val="262626"/>
                </a:solidFill>
              </a:rPr>
              <a:t>Discharge </a:t>
            </a:r>
          </a:p>
          <a:p>
            <a:pPr algn="r"/>
            <a:r>
              <a:rPr lang="pt-BR" sz="1050" i="1" dirty="0" smtClean="0">
                <a:solidFill>
                  <a:srgbClr val="262626"/>
                </a:solidFill>
              </a:rPr>
              <a:t>Plasma </a:t>
            </a:r>
            <a:r>
              <a:rPr lang="pt-BR" sz="1050" i="1" dirty="0">
                <a:solidFill>
                  <a:srgbClr val="262626"/>
                </a:solidFill>
              </a:rPr>
              <a:t>Chem Plasma Process (2007) 27:546–558</a:t>
            </a:r>
            <a:endParaRPr lang="en-US" sz="1050" i="1" dirty="0">
              <a:solidFill>
                <a:srgbClr val="262626"/>
              </a:solidFill>
            </a:endParaRPr>
          </a:p>
        </p:txBody>
      </p:sp>
    </p:spTree>
    <p:extLst>
      <p:ext uri="{BB962C8B-B14F-4D97-AF65-F5344CB8AC3E}">
        <p14:creationId xmlns:p14="http://schemas.microsoft.com/office/powerpoint/2010/main" val="4281675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11" name="Title 8"/>
          <p:cNvSpPr txBox="1">
            <a:spLocks/>
          </p:cNvSpPr>
          <p:nvPr/>
        </p:nvSpPr>
        <p:spPr>
          <a:xfrm>
            <a:off x="436180" y="76200"/>
            <a:ext cx="8403020" cy="685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solidFill>
                <a:ea typeface="ＭＳ Ｐゴシック" pitchFamily="-60" charset="-128"/>
                <a:cs typeface="ＭＳ Ｐゴシック" pitchFamily="-60" charset="-128"/>
              </a:rPr>
              <a:t>Packed-bed Reactor</a:t>
            </a:r>
            <a:endParaRPr lang="en-US" dirty="0">
              <a:solidFill>
                <a:schemeClr val="bg1"/>
              </a:solidFill>
              <a:ea typeface="ＭＳ Ｐゴシック" pitchFamily="-60" charset="-128"/>
              <a:cs typeface="ＭＳ Ｐゴシック" pitchFamily="-60" charset="-128"/>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45715"/>
            <a:ext cx="6017130" cy="223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68300" y="3048000"/>
            <a:ext cx="8534400" cy="400109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262626"/>
                </a:solidFill>
                <a:effectLst/>
                <a:uLnTx/>
                <a:uFillTx/>
              </a:rPr>
              <a:t>SALIENT FEATURES:</a:t>
            </a:r>
          </a:p>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0" cap="none" spc="0" normalizeH="0" baseline="0" noProof="0" dirty="0" smtClean="0">
                <a:ln>
                  <a:noFill/>
                </a:ln>
                <a:solidFill>
                  <a:srgbClr val="262626"/>
                </a:solidFill>
                <a:effectLst/>
                <a:uLnTx/>
                <a:uFillTx/>
              </a:rPr>
              <a:t>Ferroelectric </a:t>
            </a:r>
            <a:r>
              <a:rPr kumimoji="0" lang="en-US" sz="1800" b="0" i="0" u="none" strike="noStrike" kern="0" cap="none" spc="0" normalizeH="0" baseline="0" noProof="0" dirty="0">
                <a:ln>
                  <a:noFill/>
                </a:ln>
                <a:solidFill>
                  <a:srgbClr val="262626"/>
                </a:solidFill>
                <a:effectLst/>
                <a:uLnTx/>
                <a:uFillTx/>
              </a:rPr>
              <a:t>pellet packed-bed Reactors were </a:t>
            </a:r>
            <a:r>
              <a:rPr kumimoji="0" lang="en-US" sz="1800" b="0" i="0" u="none" strike="noStrike" kern="0" cap="none" spc="0" normalizeH="0" baseline="0" noProof="0" dirty="0" smtClean="0">
                <a:ln>
                  <a:noFill/>
                </a:ln>
                <a:solidFill>
                  <a:srgbClr val="262626"/>
                </a:solidFill>
                <a:effectLst/>
                <a:uLnTx/>
                <a:uFillTx/>
              </a:rPr>
              <a:t>first developed </a:t>
            </a:r>
            <a:r>
              <a:rPr kumimoji="0" lang="en-US" sz="1800" b="0" i="0" u="none" strike="noStrike" kern="0" cap="none" spc="0" normalizeH="0" baseline="0" noProof="0" dirty="0">
                <a:ln>
                  <a:noFill/>
                </a:ln>
                <a:solidFill>
                  <a:srgbClr val="262626"/>
                </a:solidFill>
                <a:effectLst/>
                <a:uLnTx/>
                <a:uFillTx/>
              </a:rPr>
              <a:t>as a type of ESP and were found to be </a:t>
            </a:r>
            <a:r>
              <a:rPr kumimoji="0" lang="en-US" sz="1800" b="0" i="0" u="none" strike="noStrike" kern="0" cap="none" spc="0" normalizeH="0" baseline="0" noProof="0" dirty="0" smtClean="0">
                <a:ln>
                  <a:noFill/>
                </a:ln>
                <a:solidFill>
                  <a:srgbClr val="262626"/>
                </a:solidFill>
                <a:effectLst/>
                <a:uLnTx/>
                <a:uFillTx/>
              </a:rPr>
              <a:t>effective not </a:t>
            </a:r>
            <a:r>
              <a:rPr kumimoji="0" lang="en-US" sz="1800" b="0" i="0" u="none" strike="noStrike" kern="0" cap="none" spc="0" normalizeH="0" baseline="0" noProof="0" dirty="0">
                <a:ln>
                  <a:noFill/>
                </a:ln>
                <a:solidFill>
                  <a:srgbClr val="262626"/>
                </a:solidFill>
                <a:effectLst/>
                <a:uLnTx/>
                <a:uFillTx/>
              </a:rPr>
              <a:t>only in collecting particles (99.99%removal) but also </a:t>
            </a:r>
            <a:r>
              <a:rPr kumimoji="0" lang="en-US" sz="1800" b="0" i="0" u="none" strike="noStrike" kern="0" cap="none" spc="0" normalizeH="0" baseline="0" noProof="0" dirty="0" smtClean="0">
                <a:ln>
                  <a:noFill/>
                </a:ln>
                <a:solidFill>
                  <a:srgbClr val="262626"/>
                </a:solidFill>
                <a:effectLst/>
                <a:uLnTx/>
                <a:uFillTx/>
              </a:rPr>
              <a:t>in destroying </a:t>
            </a:r>
            <a:r>
              <a:rPr kumimoji="0" lang="en-US" sz="1800" b="0" i="0" u="none" strike="noStrike" kern="0" cap="none" spc="0" normalizeH="0" baseline="0" noProof="0" dirty="0">
                <a:ln>
                  <a:noFill/>
                </a:ln>
                <a:solidFill>
                  <a:srgbClr val="262626"/>
                </a:solidFill>
                <a:effectLst/>
                <a:uLnTx/>
                <a:uFillTx/>
              </a:rPr>
              <a:t>yeast </a:t>
            </a:r>
            <a:r>
              <a:rPr kumimoji="0" lang="en-US" sz="1800" b="0" i="0" u="none" strike="noStrike" kern="0" cap="none" spc="0" normalizeH="0" baseline="0" noProof="0" dirty="0" smtClean="0">
                <a:ln>
                  <a:noFill/>
                </a:ln>
                <a:solidFill>
                  <a:srgbClr val="262626"/>
                </a:solidFill>
                <a:effectLst/>
                <a:uLnTx/>
                <a:uFillTx/>
              </a:rPr>
              <a:t>cells.</a:t>
            </a:r>
          </a:p>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0" cap="none" spc="0" normalizeH="0" baseline="0" noProof="0" dirty="0" smtClean="0">
                <a:ln>
                  <a:noFill/>
                </a:ln>
                <a:solidFill>
                  <a:srgbClr val="262626"/>
                </a:solidFill>
                <a:effectLst/>
                <a:uLnTx/>
                <a:uFillTx/>
              </a:rPr>
              <a:t>Developed </a:t>
            </a:r>
            <a:r>
              <a:rPr kumimoji="0" lang="en-US" sz="1800" b="0" i="0" u="none" strike="noStrike" kern="0" cap="none" spc="0" normalizeH="0" baseline="0" noProof="0" dirty="0">
                <a:ln>
                  <a:noFill/>
                </a:ln>
                <a:solidFill>
                  <a:srgbClr val="262626"/>
                </a:solidFill>
                <a:effectLst/>
                <a:uLnTx/>
                <a:uFillTx/>
              </a:rPr>
              <a:t>for VOCs decomposition</a:t>
            </a:r>
            <a:r>
              <a:rPr kumimoji="0" lang="en-US" sz="1800" b="0" i="0" u="none" strike="noStrike" kern="0" cap="none" spc="0" normalizeH="0" baseline="0" noProof="0" dirty="0" smtClean="0">
                <a:ln>
                  <a:noFill/>
                </a:ln>
                <a:solidFill>
                  <a:srgbClr val="262626"/>
                </a:solidFill>
                <a:effectLst/>
                <a:uLnTx/>
                <a:uFillTx/>
              </a:rPr>
              <a:t>, </a:t>
            </a:r>
            <a:r>
              <a:rPr kumimoji="0" lang="en-US" sz="1800" b="0" i="0" u="none" strike="noStrike" kern="0" cap="none" spc="0" normalizeH="0" baseline="0" noProof="0" dirty="0">
                <a:ln>
                  <a:noFill/>
                </a:ln>
                <a:solidFill>
                  <a:srgbClr val="262626"/>
                </a:solidFill>
                <a:effectLst/>
                <a:uLnTx/>
                <a:uFillTx/>
              </a:rPr>
              <a:t>odor removal</a:t>
            </a:r>
            <a:r>
              <a:rPr kumimoji="0" lang="en-US" sz="1800" b="0" i="0" u="none" strike="noStrike" kern="0" cap="none" spc="0" normalizeH="0" baseline="0" noProof="0" dirty="0" smtClean="0">
                <a:ln>
                  <a:noFill/>
                </a:ln>
                <a:solidFill>
                  <a:srgbClr val="262626"/>
                </a:solidFill>
                <a:effectLst/>
                <a:uLnTx/>
                <a:uFillTx/>
              </a:rPr>
              <a:t>, </a:t>
            </a:r>
            <a:r>
              <a:rPr kumimoji="0" lang="en-US" sz="1800" b="0" i="0" u="none" strike="noStrike" kern="0" cap="none" spc="0" normalizeH="0" baseline="0" noProof="0" dirty="0">
                <a:ln>
                  <a:noFill/>
                </a:ln>
                <a:solidFill>
                  <a:srgbClr val="262626"/>
                </a:solidFill>
                <a:effectLst/>
                <a:uLnTx/>
                <a:uFillTx/>
              </a:rPr>
              <a:t>and CO2 </a:t>
            </a:r>
            <a:r>
              <a:rPr kumimoji="0" lang="en-US" sz="1800" b="0" i="0" u="none" strike="noStrike" kern="0" cap="none" spc="0" normalizeH="0" baseline="0" noProof="0" dirty="0" smtClean="0">
                <a:ln>
                  <a:noFill/>
                </a:ln>
                <a:solidFill>
                  <a:srgbClr val="262626"/>
                </a:solidFill>
                <a:effectLst/>
                <a:uLnTx/>
                <a:uFillTx/>
              </a:rPr>
              <a:t>reduction.</a:t>
            </a:r>
          </a:p>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0" cap="none" spc="0" normalizeH="0" baseline="0" noProof="0" dirty="0" smtClean="0">
                <a:ln>
                  <a:noFill/>
                </a:ln>
                <a:solidFill>
                  <a:srgbClr val="262626"/>
                </a:solidFill>
                <a:effectLst/>
                <a:uLnTx/>
                <a:uFillTx/>
              </a:rPr>
              <a:t>The </a:t>
            </a:r>
            <a:r>
              <a:rPr kumimoji="0" lang="en-US" sz="1800" b="0" i="0" u="none" strike="noStrike" kern="0" cap="none" spc="0" normalizeH="0" baseline="0" noProof="0" dirty="0">
                <a:ln>
                  <a:noFill/>
                </a:ln>
                <a:solidFill>
                  <a:srgbClr val="262626"/>
                </a:solidFill>
                <a:effectLst/>
                <a:uLnTx/>
                <a:uFillTx/>
              </a:rPr>
              <a:t>mostly widely </a:t>
            </a:r>
            <a:r>
              <a:rPr kumimoji="0" lang="en-US" sz="1800" b="0" i="0" u="none" strike="noStrike" kern="0" cap="none" spc="0" normalizeH="0" baseline="0" noProof="0" dirty="0" smtClean="0">
                <a:ln>
                  <a:noFill/>
                </a:ln>
                <a:solidFill>
                  <a:srgbClr val="262626"/>
                </a:solidFill>
                <a:effectLst/>
                <a:uLnTx/>
                <a:uFillTx/>
              </a:rPr>
              <a:t>used ferroelectric </a:t>
            </a:r>
            <a:r>
              <a:rPr kumimoji="0" lang="en-US" sz="1800" b="0" i="0" u="none" strike="noStrike" kern="0" cap="none" spc="0" normalizeH="0" baseline="0" noProof="0" dirty="0">
                <a:ln>
                  <a:noFill/>
                </a:ln>
                <a:solidFill>
                  <a:srgbClr val="262626"/>
                </a:solidFill>
                <a:effectLst/>
                <a:uLnTx/>
                <a:uFillTx/>
              </a:rPr>
              <a:t>material is barium titanate (</a:t>
            </a:r>
            <a:r>
              <a:rPr kumimoji="0" lang="en-US" sz="1800" b="0" i="0" u="none" strike="noStrike" kern="0" cap="none" spc="0" normalizeH="0" baseline="0" noProof="0" dirty="0" smtClean="0">
                <a:ln>
                  <a:noFill/>
                </a:ln>
                <a:solidFill>
                  <a:srgbClr val="262626"/>
                </a:solidFill>
                <a:effectLst/>
                <a:uLnTx/>
                <a:uFillTx/>
              </a:rPr>
              <a:t>BaTiO3). Others include Mg2TiO4</a:t>
            </a:r>
            <a:r>
              <a:rPr kumimoji="0" lang="en-US" sz="1800" b="0" i="0" u="none" strike="noStrike" kern="0" cap="none" spc="0" normalizeH="0" baseline="0" noProof="0" dirty="0">
                <a:ln>
                  <a:noFill/>
                </a:ln>
                <a:solidFill>
                  <a:srgbClr val="262626"/>
                </a:solidFill>
                <a:effectLst/>
                <a:uLnTx/>
                <a:uFillTx/>
              </a:rPr>
              <a:t>, </a:t>
            </a:r>
            <a:r>
              <a:rPr kumimoji="0" lang="en-US" sz="1800" b="0" i="0" u="none" strike="noStrike" kern="0" cap="none" spc="0" normalizeH="0" baseline="0" noProof="0" dirty="0" smtClean="0">
                <a:ln>
                  <a:noFill/>
                </a:ln>
                <a:solidFill>
                  <a:srgbClr val="262626"/>
                </a:solidFill>
                <a:effectLst/>
                <a:uLnTx/>
                <a:uFillTx/>
              </a:rPr>
              <a:t>CaTiO3, SrTiO3</a:t>
            </a:r>
            <a:r>
              <a:rPr kumimoji="0" lang="en-US" sz="1800" b="0" i="0" u="none" strike="noStrike" kern="0" cap="none" spc="0" normalizeH="0" baseline="0" noProof="0" dirty="0">
                <a:ln>
                  <a:noFill/>
                </a:ln>
                <a:solidFill>
                  <a:srgbClr val="262626"/>
                </a:solidFill>
                <a:effectLst/>
                <a:uLnTx/>
                <a:uFillTx/>
              </a:rPr>
              <a:t>, and </a:t>
            </a:r>
            <a:r>
              <a:rPr kumimoji="0" lang="en-US" sz="1800" b="0" i="0" u="none" strike="noStrike" kern="0" cap="none" spc="0" normalizeH="0" baseline="0" noProof="0" dirty="0" smtClean="0">
                <a:ln>
                  <a:noFill/>
                </a:ln>
                <a:solidFill>
                  <a:srgbClr val="262626"/>
                </a:solidFill>
                <a:effectLst/>
                <a:uLnTx/>
                <a:uFillTx/>
              </a:rPr>
              <a:t>PbTiO3.</a:t>
            </a: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n-US" sz="1800" b="1" i="0" u="none" strike="noStrike" kern="0" cap="none" spc="0" normalizeH="0" baseline="0" noProof="0" dirty="0" smtClean="0">
                <a:ln>
                  <a:noFill/>
                </a:ln>
                <a:solidFill>
                  <a:srgbClr val="262626"/>
                </a:solidFill>
                <a:effectLst/>
                <a:uLnTx/>
                <a:uFillTx/>
              </a:rPr>
              <a:t>ADVANTAGES:</a:t>
            </a:r>
          </a:p>
          <a:p>
            <a:pPr marL="285750" marR="0" lvl="0" indent="-285750" algn="just" defTabSz="914400" eaLnBrk="1" fontAlgn="auto" latinLnBrk="0" hangingPunct="1">
              <a:lnSpc>
                <a:spcPct val="100000"/>
              </a:lnSpc>
              <a:spcBef>
                <a:spcPts val="600"/>
              </a:spcBef>
              <a:spcAft>
                <a:spcPts val="0"/>
              </a:spcAft>
              <a:buClrTx/>
              <a:buSzTx/>
              <a:buFont typeface="Wingdings" pitchFamily="2" charset="2"/>
              <a:buChar char="Ø"/>
              <a:tabLst/>
              <a:defRPr/>
            </a:pPr>
            <a:r>
              <a:rPr kumimoji="0" lang="en-US" sz="1800" b="0" i="0" u="none" strike="noStrike" kern="0" cap="none" spc="0" normalizeH="0" baseline="0" noProof="0" dirty="0" smtClean="0">
                <a:ln>
                  <a:noFill/>
                </a:ln>
                <a:solidFill>
                  <a:srgbClr val="262626"/>
                </a:solidFill>
                <a:effectLst/>
                <a:uLnTx/>
                <a:uFillTx/>
              </a:rPr>
              <a:t>Uniform distribution of gas flow and the discharge in the reactor.</a:t>
            </a:r>
          </a:p>
          <a:p>
            <a:pPr marL="285750" marR="0" lvl="0" indent="-285750" algn="just"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1800" b="0" i="0" u="none" strike="noStrike" kern="0" cap="none" spc="0" normalizeH="0" baseline="0" noProof="0" dirty="0" smtClean="0">
                <a:ln>
                  <a:noFill/>
                </a:ln>
                <a:solidFill>
                  <a:srgbClr val="262626"/>
                </a:solidFill>
                <a:effectLst/>
                <a:uLnTx/>
                <a:uFillTx/>
              </a:rPr>
              <a:t>Modification of the reactor to include a catalyst is very easy.</a:t>
            </a: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n-US" sz="1800" b="1" i="0" u="none" strike="noStrike" kern="0" cap="none" spc="0" normalizeH="0" baseline="0" noProof="0" dirty="0" smtClean="0">
                <a:ln>
                  <a:noFill/>
                </a:ln>
                <a:solidFill>
                  <a:srgbClr val="262626"/>
                </a:solidFill>
                <a:effectLst/>
                <a:uLnTx/>
                <a:uFillTx/>
              </a:rPr>
              <a:t>DISADVANTAGES:</a:t>
            </a:r>
          </a:p>
          <a:p>
            <a:pPr marL="0" marR="0" lvl="0" indent="0" algn="just" defTabSz="914400" eaLnBrk="1" fontAlgn="auto" latinLnBrk="0" hangingPunct="1">
              <a:lnSpc>
                <a:spcPct val="100000"/>
              </a:lnSpc>
              <a:spcBef>
                <a:spcPts val="600"/>
              </a:spcBef>
              <a:spcAft>
                <a:spcPts val="0"/>
              </a:spcAft>
              <a:buClrTx/>
              <a:buSzTx/>
              <a:buFontTx/>
              <a:buNone/>
              <a:tabLst/>
              <a:defRPr/>
            </a:pPr>
            <a:r>
              <a:rPr kumimoji="0" lang="en-US" sz="1800" b="0" i="0" u="none" strike="noStrike" kern="0" cap="none" spc="0" normalizeH="0" baseline="0" noProof="0" dirty="0" smtClean="0">
                <a:ln>
                  <a:noFill/>
                </a:ln>
                <a:solidFill>
                  <a:srgbClr val="262626"/>
                </a:solidFill>
                <a:effectLst/>
                <a:uLnTx/>
                <a:uFillTx/>
              </a:rPr>
              <a:t>Pressure Drop, proper reactor design-energy efficiency.</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62626"/>
              </a:solidFill>
              <a:effectLst/>
              <a:uLnTx/>
              <a:uFillTx/>
            </a:endParaRPr>
          </a:p>
        </p:txBody>
      </p:sp>
      <p:sp>
        <p:nvSpPr>
          <p:cNvPr id="14" name="Rectangle 13"/>
          <p:cNvSpPr/>
          <p:nvPr/>
        </p:nvSpPr>
        <p:spPr>
          <a:xfrm>
            <a:off x="3657600" y="3139776"/>
            <a:ext cx="1828800" cy="762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008302" y="6604084"/>
            <a:ext cx="8135698" cy="25391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ysClr val="windowText" lastClr="000000"/>
                </a:solidFill>
                <a:effectLst/>
                <a:uLnTx/>
                <a:uFillTx/>
              </a:rPr>
              <a:t>Plasma </a:t>
            </a:r>
            <a:r>
              <a:rPr kumimoji="0" lang="en-US" sz="1050" b="0" i="1" u="none" strike="noStrike" kern="0" cap="none" spc="0" normalizeH="0" baseline="0" noProof="0" dirty="0">
                <a:ln>
                  <a:noFill/>
                </a:ln>
                <a:solidFill>
                  <a:sysClr val="windowText" lastClr="000000"/>
                </a:solidFill>
                <a:effectLst/>
                <a:uLnTx/>
                <a:uFillTx/>
              </a:rPr>
              <a:t>Process. </a:t>
            </a:r>
            <a:r>
              <a:rPr kumimoji="0" lang="en-US" sz="1050" b="0" i="1" u="none" strike="noStrike" kern="0" cap="none" spc="0" normalizeH="0" baseline="0" noProof="0" dirty="0" err="1">
                <a:ln>
                  <a:noFill/>
                </a:ln>
                <a:solidFill>
                  <a:sysClr val="windowText" lastClr="000000"/>
                </a:solidFill>
                <a:effectLst/>
                <a:uLnTx/>
                <a:uFillTx/>
              </a:rPr>
              <a:t>Polym</a:t>
            </a:r>
            <a:r>
              <a:rPr kumimoji="0" lang="en-US" sz="1050" b="0" i="1" u="none" strike="noStrike" kern="0" cap="none" spc="0" normalizeH="0" baseline="0" noProof="0" dirty="0">
                <a:ln>
                  <a:noFill/>
                </a:ln>
                <a:solidFill>
                  <a:sysClr val="windowText" lastClr="000000"/>
                </a:solidFill>
                <a:effectLst/>
                <a:uLnTx/>
                <a:uFillTx/>
              </a:rPr>
              <a:t>. 2004, 1, 91–110</a:t>
            </a:r>
          </a:p>
        </p:txBody>
      </p:sp>
    </p:spTree>
    <p:extLst>
      <p:ext uri="{BB962C8B-B14F-4D97-AF65-F5344CB8AC3E}">
        <p14:creationId xmlns:p14="http://schemas.microsoft.com/office/powerpoint/2010/main" val="1151598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Oval 6"/>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dirty="0">
                <a:solidFill>
                  <a:srgbClr val="FFFFFF"/>
                </a:solidFill>
                <a:ea typeface="Arial" pitchFamily="-60" charset="0"/>
                <a:cs typeface="Arial" pitchFamily="-60" charset="0"/>
              </a:rPr>
              <a:t>       </a:t>
            </a:r>
          </a:p>
        </p:txBody>
      </p:sp>
      <p:sp>
        <p:nvSpPr>
          <p:cNvPr id="8" name="Title 8"/>
          <p:cNvSpPr>
            <a:spLocks noGrp="1"/>
          </p:cNvSpPr>
          <p:nvPr>
            <p:ph type="title"/>
          </p:nvPr>
        </p:nvSpPr>
        <p:spPr>
          <a:xfrm>
            <a:off x="3276600" y="1981200"/>
            <a:ext cx="5867400" cy="1970087"/>
          </a:xfrm>
        </p:spPr>
        <p:txBody>
          <a:bodyPr/>
          <a:lstStyle/>
          <a:p>
            <a:pPr eaLnBrk="1" hangingPunct="1"/>
            <a:r>
              <a:rPr lang="en-US" sz="2000" b="1" dirty="0" smtClean="0">
                <a:solidFill>
                  <a:srgbClr val="262626"/>
                </a:solidFill>
                <a:ea typeface="ＭＳ Ｐゴシック" pitchFamily="-60" charset="-128"/>
                <a:cs typeface="ＭＳ Ｐゴシック" pitchFamily="-60" charset="-128"/>
              </a:rPr>
              <a:t>Catalyst</a:t>
            </a:r>
            <a:endParaRPr lang="en-US" sz="2000" b="0" cap="none" dirty="0">
              <a:solidFill>
                <a:srgbClr val="7F7F7F"/>
              </a:solidFill>
              <a:ea typeface="ＭＳ Ｐゴシック" pitchFamily="-60" charset="-128"/>
              <a:cs typeface="ＭＳ Ｐゴシック" pitchFamily="-60" charset="-128"/>
            </a:endParaRPr>
          </a:p>
        </p:txBody>
      </p:sp>
      <p:sp>
        <p:nvSpPr>
          <p:cNvPr id="9" name="Text Placeholder 9"/>
          <p:cNvSpPr txBox="1">
            <a:spLocks/>
          </p:cNvSpPr>
          <p:nvPr/>
        </p:nvSpPr>
        <p:spPr bwMode="auto">
          <a:xfrm>
            <a:off x="381000" y="5105400"/>
            <a:ext cx="8229600" cy="376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r" defTabSz="914400" rtl="0" eaLnBrk="1" fontAlgn="base" latinLnBrk="0" hangingPunct="1">
              <a:lnSpc>
                <a:spcPct val="100000"/>
              </a:lnSpc>
              <a:spcBef>
                <a:spcPct val="0"/>
              </a:spcBef>
              <a:spcAft>
                <a:spcPct val="0"/>
              </a:spcAft>
              <a:buClrTx/>
              <a:buSzTx/>
              <a:tabLst/>
              <a:defRPr/>
            </a:pPr>
            <a:r>
              <a:rPr kumimoji="0" lang="en-US" sz="1700" b="1" i="0" u="none" strike="noStrike" kern="1200" cap="none" spc="0" normalizeH="0" baseline="0" noProof="0" dirty="0" smtClean="0">
                <a:ln>
                  <a:noFill/>
                </a:ln>
                <a:solidFill>
                  <a:srgbClr val="404040"/>
                </a:solidFill>
                <a:effectLst/>
                <a:uLnTx/>
                <a:uFillTx/>
                <a:latin typeface="+mn-lt"/>
                <a:ea typeface="ＭＳ Ｐゴシック" pitchFamily="-60" charset="-128"/>
                <a:cs typeface="ＭＳ Ｐゴシック" pitchFamily="-60" charset="-128"/>
              </a:rPr>
              <a:t>Comparing</a:t>
            </a:r>
            <a:r>
              <a:rPr kumimoji="0" lang="en-US" sz="1700" b="1" i="0" u="none" strike="noStrike" kern="1200" cap="none" spc="0" normalizeH="0" noProof="0" dirty="0" smtClean="0">
                <a:ln>
                  <a:noFill/>
                </a:ln>
                <a:solidFill>
                  <a:srgbClr val="404040"/>
                </a:solidFill>
                <a:effectLst/>
                <a:uLnTx/>
                <a:uFillTx/>
                <a:latin typeface="+mn-lt"/>
                <a:ea typeface="ＭＳ Ｐゴシック" pitchFamily="-60" charset="-128"/>
                <a:cs typeface="ＭＳ Ｐゴシック" pitchFamily="-60" charset="-128"/>
              </a:rPr>
              <a:t> different catalysts, </a:t>
            </a:r>
            <a:r>
              <a:rPr kumimoji="0" lang="en-US" sz="1700" i="0" u="none" strike="noStrike" kern="1200" cap="none" spc="0" normalizeH="0" noProof="0" dirty="0" smtClean="0">
                <a:ln>
                  <a:noFill/>
                </a:ln>
                <a:solidFill>
                  <a:srgbClr val="404040"/>
                </a:solidFill>
                <a:effectLst/>
                <a:uLnTx/>
                <a:uFillTx/>
                <a:latin typeface="+mn-lt"/>
                <a:ea typeface="ＭＳ Ｐゴシック" pitchFamily="-60" charset="-128"/>
                <a:cs typeface="ＭＳ Ｐゴシック" pitchFamily="-60" charset="-128"/>
              </a:rPr>
              <a:t>integrating catalyst in to the non-thermal plasma reactor</a:t>
            </a:r>
            <a:endParaRPr kumimoji="0" lang="en-US" sz="1700" i="0" u="none" strike="noStrike" kern="1200" cap="none" spc="0" normalizeH="0" baseline="0" noProof="0" dirty="0">
              <a:ln>
                <a:noFill/>
              </a:ln>
              <a:solidFill>
                <a:srgbClr val="404040"/>
              </a:solidFill>
              <a:effectLst/>
              <a:uLnTx/>
              <a:uFillTx/>
              <a:latin typeface="+mn-lt"/>
              <a:ea typeface="ＭＳ Ｐゴシック" pitchFamily="-60" charset="-128"/>
              <a:cs typeface="ＭＳ Ｐゴシック" pitchFamily="-60" charset="-128"/>
            </a:endParaRPr>
          </a:p>
        </p:txBody>
      </p:sp>
      <p:grpSp>
        <p:nvGrpSpPr>
          <p:cNvPr id="10" name="Group 22"/>
          <p:cNvGrpSpPr>
            <a:grpSpLocks/>
          </p:cNvGrpSpPr>
          <p:nvPr/>
        </p:nvGrpSpPr>
        <p:grpSpPr bwMode="auto">
          <a:xfrm>
            <a:off x="990600" y="1676400"/>
            <a:ext cx="2057400" cy="5324535"/>
            <a:chOff x="3543300" y="1591943"/>
            <a:chExt cx="2057400" cy="5324848"/>
          </a:xfrm>
        </p:grpSpPr>
        <p:sp>
          <p:nvSpPr>
            <p:cNvPr id="11" name="Oval 10"/>
            <p:cNvSpPr/>
            <p:nvPr/>
          </p:nvSpPr>
          <p:spPr>
            <a:xfrm>
              <a:off x="3543300" y="1946209"/>
              <a:ext cx="2057400" cy="2057400"/>
            </a:xfrm>
            <a:prstGeom prst="ellipse">
              <a:avLst/>
            </a:prstGeom>
            <a:solidFill>
              <a:srgbClr val="FF0000"/>
            </a:soli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dirty="0">
                  <a:solidFill>
                    <a:srgbClr val="FFFFFF"/>
                  </a:solidFill>
                  <a:ea typeface="Arial" pitchFamily="-60" charset="0"/>
                  <a:cs typeface="Arial" pitchFamily="-60" charset="0"/>
                </a:rPr>
                <a:t>             </a:t>
              </a:r>
            </a:p>
          </p:txBody>
        </p:sp>
        <p:sp>
          <p:nvSpPr>
            <p:cNvPr id="12" name="TextBox 11"/>
            <p:cNvSpPr txBox="1"/>
            <p:nvPr/>
          </p:nvSpPr>
          <p:spPr>
            <a:xfrm>
              <a:off x="3933968" y="1591943"/>
              <a:ext cx="1219200" cy="5324848"/>
            </a:xfrm>
            <a:prstGeom prst="rect">
              <a:avLst/>
            </a:prstGeom>
            <a:noFill/>
          </p:spPr>
          <p:txBody>
            <a:bodyPr>
              <a:spAutoFit/>
            </a:bodyPr>
            <a:lstStyle/>
            <a:p>
              <a:pPr fontAlgn="auto">
                <a:spcBef>
                  <a:spcPts val="0"/>
                </a:spcBef>
                <a:spcAft>
                  <a:spcPts val="0"/>
                </a:spcAft>
                <a:defRPr/>
              </a:pPr>
              <a:r>
                <a:rPr lang="en-US" sz="17000" b="1" dirty="0" smtClean="0">
                  <a:solidFill>
                    <a:srgbClr val="2A7A9E">
                      <a:alpha val="40000"/>
                    </a:srgbClr>
                  </a:solidFill>
                  <a:latin typeface="+mn-lt"/>
                  <a:ea typeface="+mn-ea"/>
                  <a:cs typeface="Arial" pitchFamily="34" charset="0"/>
                </a:rPr>
                <a:t>3</a:t>
              </a:r>
              <a:endParaRPr lang="en-US" sz="17000" b="1" dirty="0">
                <a:solidFill>
                  <a:srgbClr val="2A7A9E">
                    <a:alpha val="40000"/>
                  </a:srgbClr>
                </a:solidFill>
                <a:latin typeface="+mn-lt"/>
                <a:ea typeface="+mn-ea"/>
                <a:cs typeface="Arial" pitchFamily="34" charset="0"/>
              </a:endParaRPr>
            </a:p>
          </p:txBody>
        </p:sp>
        <p:sp>
          <p:nvSpPr>
            <p:cNvPr id="13" name="Oval 12"/>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dirty="0">
                  <a:solidFill>
                    <a:srgbClr val="FFFFFF"/>
                  </a:solidFill>
                  <a:ea typeface="Arial" pitchFamily="-60" charset="0"/>
                  <a:cs typeface="Arial" pitchFamily="-60" charset="0"/>
                </a:rPr>
                <a:t>       </a:t>
              </a:r>
            </a:p>
          </p:txBody>
        </p:sp>
      </p:grpSp>
    </p:spTree>
    <p:extLst>
      <p:ext uri="{BB962C8B-B14F-4D97-AF65-F5344CB8AC3E}">
        <p14:creationId xmlns:p14="http://schemas.microsoft.com/office/powerpoint/2010/main" val="687465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bwMode="auto">
          <a:xfrm>
            <a:off x="118871" y="114300"/>
            <a:ext cx="840302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800"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60" charset="0"/>
              </a:defRPr>
            </a:lvl6pPr>
            <a:lvl7pPr marL="914400" algn="ctr" rtl="0" fontAlgn="base">
              <a:spcBef>
                <a:spcPct val="0"/>
              </a:spcBef>
              <a:spcAft>
                <a:spcPct val="0"/>
              </a:spcAft>
              <a:defRPr sz="4400">
                <a:solidFill>
                  <a:schemeClr val="tx1"/>
                </a:solidFill>
                <a:latin typeface="Calibri" pitchFamily="-60" charset="0"/>
              </a:defRPr>
            </a:lvl7pPr>
            <a:lvl8pPr marL="1371600" algn="ctr" rtl="0" fontAlgn="base">
              <a:spcBef>
                <a:spcPct val="0"/>
              </a:spcBef>
              <a:spcAft>
                <a:spcPct val="0"/>
              </a:spcAft>
              <a:defRPr sz="4400">
                <a:solidFill>
                  <a:schemeClr val="tx1"/>
                </a:solidFill>
                <a:latin typeface="Calibri" pitchFamily="-60" charset="0"/>
              </a:defRPr>
            </a:lvl8pPr>
            <a:lvl9pPr marL="1828800" algn="ctr" rtl="0" fontAlgn="base">
              <a:spcBef>
                <a:spcPct val="0"/>
              </a:spcBef>
              <a:spcAft>
                <a:spcPct val="0"/>
              </a:spcAft>
              <a:defRPr sz="4400">
                <a:solidFill>
                  <a:schemeClr val="tx1"/>
                </a:solidFill>
                <a:latin typeface="Calibri" pitchFamily="-60" charset="0"/>
              </a:defRPr>
            </a:lvl9pPr>
          </a:lstStyle>
          <a:p>
            <a:pPr eaLnBrk="1" hangingPunct="1"/>
            <a:r>
              <a:rPr lang="en-US" dirty="0" smtClean="0">
                <a:ea typeface="ＭＳ Ｐゴシック" pitchFamily="-60" charset="-128"/>
                <a:cs typeface="ＭＳ Ｐゴシック" pitchFamily="-60" charset="-128"/>
              </a:rPr>
              <a:t>TYPES OF CATALYST </a:t>
            </a:r>
            <a:r>
              <a:rPr lang="en-US" dirty="0" smtClean="0">
                <a:solidFill>
                  <a:srgbClr val="474747"/>
                </a:solidFill>
                <a:ea typeface="ＭＳ Ｐゴシック" pitchFamily="-60" charset="-128"/>
                <a:cs typeface="ＭＳ Ｐゴシック" pitchFamily="-60" charset="-128"/>
              </a:rPr>
              <a:t>SYSTEMS</a:t>
            </a:r>
            <a:endParaRPr lang="en-US" dirty="0">
              <a:solidFill>
                <a:srgbClr val="474747"/>
              </a:solidFill>
              <a:ea typeface="ＭＳ Ｐゴシック" pitchFamily="-60" charset="-128"/>
              <a:cs typeface="ＭＳ Ｐゴシック" pitchFamily="-60" charset="-128"/>
            </a:endParaRPr>
          </a:p>
        </p:txBody>
      </p:sp>
      <p:graphicFrame>
        <p:nvGraphicFramePr>
          <p:cNvPr id="7" name="Diagram 6"/>
          <p:cNvGraphicFramePr/>
          <p:nvPr>
            <p:extLst>
              <p:ext uri="{D42A27DB-BD31-4B8C-83A1-F6EECF244321}">
                <p14:modId xmlns:p14="http://schemas.microsoft.com/office/powerpoint/2010/main" val="1557705110"/>
              </p:ext>
            </p:extLst>
          </p:nvPr>
        </p:nvGraphicFramePr>
        <p:xfrm>
          <a:off x="1524000" y="838200"/>
          <a:ext cx="52578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81000" y="4267199"/>
            <a:ext cx="8610600" cy="2462213"/>
          </a:xfrm>
          <a:prstGeom prst="rect">
            <a:avLst/>
          </a:prstGeom>
          <a:noFill/>
        </p:spPr>
        <p:txBody>
          <a:bodyPr wrap="square" rtlCol="0">
            <a:spAutoFit/>
          </a:bodyPr>
          <a:lstStyle/>
          <a:p>
            <a:pPr algn="just">
              <a:spcAft>
                <a:spcPts val="600"/>
              </a:spcAft>
            </a:pPr>
            <a:r>
              <a:rPr lang="en-US" b="1" dirty="0" smtClean="0">
                <a:solidFill>
                  <a:srgbClr val="262626"/>
                </a:solidFill>
              </a:rPr>
              <a:t>ADVANTAGES OF CATALYST IN THE SYSTEM</a:t>
            </a:r>
            <a:r>
              <a:rPr lang="en-US" dirty="0" smtClean="0">
                <a:solidFill>
                  <a:srgbClr val="262626"/>
                </a:solidFill>
              </a:rPr>
              <a:t>:</a:t>
            </a:r>
          </a:p>
          <a:p>
            <a:pPr marL="285750" indent="-285750" algn="just">
              <a:spcAft>
                <a:spcPts val="600"/>
              </a:spcAft>
              <a:buFont typeface="Wingdings" pitchFamily="2" charset="2"/>
              <a:buChar char="Ø"/>
            </a:pPr>
            <a:r>
              <a:rPr lang="en-US" dirty="0" smtClean="0">
                <a:solidFill>
                  <a:srgbClr val="262626"/>
                </a:solidFill>
              </a:rPr>
              <a:t>The </a:t>
            </a:r>
            <a:r>
              <a:rPr lang="en-US" dirty="0">
                <a:solidFill>
                  <a:srgbClr val="262626"/>
                </a:solidFill>
              </a:rPr>
              <a:t>existence of </a:t>
            </a:r>
            <a:r>
              <a:rPr lang="en-US" dirty="0" smtClean="0">
                <a:solidFill>
                  <a:srgbClr val="262626"/>
                </a:solidFill>
              </a:rPr>
              <a:t>abundant short-lived </a:t>
            </a:r>
            <a:r>
              <a:rPr lang="en-US" dirty="0">
                <a:solidFill>
                  <a:srgbClr val="262626"/>
                </a:solidFill>
              </a:rPr>
              <a:t>active species (i.e., excited species, radicals, </a:t>
            </a:r>
            <a:r>
              <a:rPr lang="en-US" dirty="0" smtClean="0">
                <a:solidFill>
                  <a:srgbClr val="262626"/>
                </a:solidFill>
              </a:rPr>
              <a:t>and positive/negative </a:t>
            </a:r>
            <a:r>
              <a:rPr lang="en-US" dirty="0">
                <a:solidFill>
                  <a:srgbClr val="262626"/>
                </a:solidFill>
              </a:rPr>
              <a:t>ions</a:t>
            </a:r>
            <a:r>
              <a:rPr lang="en-US" dirty="0" smtClean="0">
                <a:solidFill>
                  <a:srgbClr val="262626"/>
                </a:solidFill>
              </a:rPr>
              <a:t>)-Changes the status of the gas phase reactants for </a:t>
            </a:r>
            <a:r>
              <a:rPr lang="en-US" dirty="0">
                <a:solidFill>
                  <a:srgbClr val="262626"/>
                </a:solidFill>
              </a:rPr>
              <a:t>the occurrence of plasma </a:t>
            </a:r>
            <a:r>
              <a:rPr lang="en-US" dirty="0" smtClean="0">
                <a:solidFill>
                  <a:srgbClr val="262626"/>
                </a:solidFill>
              </a:rPr>
              <a:t>discharge on </a:t>
            </a:r>
            <a:r>
              <a:rPr lang="en-US" dirty="0">
                <a:solidFill>
                  <a:srgbClr val="262626"/>
                </a:solidFill>
              </a:rPr>
              <a:t>catalyst </a:t>
            </a:r>
            <a:r>
              <a:rPr lang="en-US" dirty="0" smtClean="0">
                <a:solidFill>
                  <a:srgbClr val="262626"/>
                </a:solidFill>
              </a:rPr>
              <a:t>surface</a:t>
            </a:r>
          </a:p>
          <a:p>
            <a:pPr marL="285750" indent="-285750" algn="just">
              <a:buFont typeface="Wingdings" pitchFamily="2" charset="2"/>
              <a:buChar char="Ø"/>
            </a:pPr>
            <a:r>
              <a:rPr lang="en-US" dirty="0" smtClean="0">
                <a:solidFill>
                  <a:srgbClr val="262626"/>
                </a:solidFill>
              </a:rPr>
              <a:t>voltage </a:t>
            </a:r>
            <a:r>
              <a:rPr lang="en-US" dirty="0">
                <a:solidFill>
                  <a:srgbClr val="262626"/>
                </a:solidFill>
              </a:rPr>
              <a:t>potential and a </a:t>
            </a:r>
            <a:r>
              <a:rPr lang="en-US" dirty="0" smtClean="0">
                <a:solidFill>
                  <a:srgbClr val="262626"/>
                </a:solidFill>
              </a:rPr>
              <a:t>current flow </a:t>
            </a:r>
            <a:r>
              <a:rPr lang="en-US" dirty="0">
                <a:solidFill>
                  <a:srgbClr val="262626"/>
                </a:solidFill>
              </a:rPr>
              <a:t>across the </a:t>
            </a:r>
            <a:r>
              <a:rPr lang="en-US" dirty="0" smtClean="0">
                <a:solidFill>
                  <a:srgbClr val="262626"/>
                </a:solidFill>
              </a:rPr>
              <a:t>catalyst-(Affects the physical and chemical Properties), higher residence time</a:t>
            </a:r>
          </a:p>
          <a:p>
            <a:pPr marL="285750" indent="-285750" algn="just">
              <a:buFont typeface="Wingdings" pitchFamily="2" charset="2"/>
              <a:buChar char="Ø"/>
            </a:pPr>
            <a:r>
              <a:rPr lang="en-US" dirty="0" smtClean="0">
                <a:solidFill>
                  <a:srgbClr val="262626"/>
                </a:solidFill>
              </a:rPr>
              <a:t>Reduces the unwanted or harmful byproducts i.e., CO, </a:t>
            </a:r>
            <a:r>
              <a:rPr lang="en-US" dirty="0" err="1" smtClean="0">
                <a:solidFill>
                  <a:srgbClr val="262626"/>
                </a:solidFill>
              </a:rPr>
              <a:t>NO</a:t>
            </a:r>
            <a:r>
              <a:rPr lang="en-US" baseline="-25000" dirty="0" err="1" smtClean="0">
                <a:solidFill>
                  <a:srgbClr val="262626"/>
                </a:solidFill>
              </a:rPr>
              <a:t>x</a:t>
            </a:r>
            <a:r>
              <a:rPr lang="en-US" dirty="0" smtClean="0">
                <a:solidFill>
                  <a:srgbClr val="262626"/>
                </a:solidFill>
              </a:rPr>
              <a:t>, O</a:t>
            </a:r>
            <a:r>
              <a:rPr lang="en-US" baseline="-25000" dirty="0" smtClean="0">
                <a:solidFill>
                  <a:srgbClr val="262626"/>
                </a:solidFill>
              </a:rPr>
              <a:t>3 </a:t>
            </a:r>
            <a:r>
              <a:rPr lang="en-US" dirty="0" smtClean="0">
                <a:solidFill>
                  <a:srgbClr val="262626"/>
                </a:solidFill>
              </a:rPr>
              <a:t>by selectivity of the catalyst</a:t>
            </a:r>
            <a:endParaRPr lang="en-US" baseline="-25000" dirty="0">
              <a:solidFill>
                <a:srgbClr val="262626"/>
              </a:solidFill>
            </a:endParaRPr>
          </a:p>
        </p:txBody>
      </p:sp>
    </p:spTree>
    <p:extLst>
      <p:ext uri="{BB962C8B-B14F-4D97-AF65-F5344CB8AC3E}">
        <p14:creationId xmlns:p14="http://schemas.microsoft.com/office/powerpoint/2010/main" val="1151598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Title 8"/>
          <p:cNvSpPr>
            <a:spLocks noGrp="1"/>
          </p:cNvSpPr>
          <p:nvPr>
            <p:ph type="title"/>
          </p:nvPr>
        </p:nvSpPr>
        <p:spPr>
          <a:xfrm>
            <a:off x="6824" y="23884"/>
            <a:ext cx="8173872" cy="838200"/>
          </a:xfrm>
        </p:spPr>
        <p:txBody>
          <a:bodyPr/>
          <a:lstStyle/>
          <a:p>
            <a:pPr eaLnBrk="1" hangingPunct="1"/>
            <a:r>
              <a:rPr lang="en-US" dirty="0" smtClean="0">
                <a:ea typeface="ＭＳ Ｐゴシック" pitchFamily="-60" charset="-128"/>
                <a:cs typeface="ＭＳ Ｐゴシック" pitchFamily="-60" charset="-128"/>
              </a:rPr>
              <a:t>Type of Hybrid Reactors</a:t>
            </a:r>
            <a:endParaRPr lang="en-US" dirty="0">
              <a:ea typeface="ＭＳ Ｐゴシック" pitchFamily="-60" charset="-128"/>
              <a:cs typeface="ＭＳ Ｐゴシック" pitchFamily="-60" charset="-128"/>
            </a:endParaRPr>
          </a:p>
        </p:txBody>
      </p:sp>
      <p:sp>
        <p:nvSpPr>
          <p:cNvPr id="8" name="Content Placeholder 6"/>
          <p:cNvSpPr>
            <a:spLocks noGrp="1"/>
          </p:cNvSpPr>
          <p:nvPr>
            <p:ph idx="1"/>
          </p:nvPr>
        </p:nvSpPr>
        <p:spPr>
          <a:xfrm>
            <a:off x="304800" y="1066800"/>
            <a:ext cx="8610600" cy="5486400"/>
          </a:xfrm>
        </p:spPr>
        <p:txBody>
          <a:bodyPr/>
          <a:lstStyle/>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905000"/>
            <a:ext cx="726757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598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Title 8"/>
          <p:cNvSpPr>
            <a:spLocks noGrp="1"/>
          </p:cNvSpPr>
          <p:nvPr>
            <p:ph type="title"/>
          </p:nvPr>
        </p:nvSpPr>
        <p:spPr>
          <a:xfrm>
            <a:off x="436180" y="76200"/>
            <a:ext cx="8403020" cy="685800"/>
          </a:xfrm>
        </p:spPr>
        <p:txBody>
          <a:bodyPr>
            <a:normAutofit/>
          </a:bodyPr>
          <a:lstStyle/>
          <a:p>
            <a:pPr eaLnBrk="1" hangingPunct="1"/>
            <a:r>
              <a:rPr lang="en-US" dirty="0" smtClean="0">
                <a:ea typeface="ＭＳ Ｐゴシック" pitchFamily="-60" charset="-128"/>
                <a:cs typeface="ＭＳ Ｐゴシック" pitchFamily="-60" charset="-128"/>
              </a:rPr>
              <a:t>SPC over TPC &amp; MPC</a:t>
            </a:r>
            <a:endParaRPr lang="en-US" dirty="0">
              <a:ea typeface="ＭＳ Ｐゴシック" pitchFamily="-60" charset="-128"/>
              <a:cs typeface="ＭＳ Ｐゴシック" pitchFamily="-60" charset="-128"/>
            </a:endParaRPr>
          </a:p>
        </p:txBody>
      </p:sp>
      <p:sp>
        <p:nvSpPr>
          <p:cNvPr id="8" name="Content Placeholder 2"/>
          <p:cNvSpPr>
            <a:spLocks noGrp="1"/>
          </p:cNvSpPr>
          <p:nvPr>
            <p:ph idx="1"/>
          </p:nvPr>
        </p:nvSpPr>
        <p:spPr>
          <a:xfrm>
            <a:off x="295405" y="1164921"/>
            <a:ext cx="8610600" cy="4525963"/>
          </a:xfrm>
        </p:spPr>
        <p:txBody>
          <a:bodyPr/>
          <a:lstStyle/>
          <a:p>
            <a:pPr algn="just"/>
            <a:r>
              <a:rPr lang="en-US" sz="2000" dirty="0" smtClean="0"/>
              <a:t>SPC- Single stage Plasma Catalysis</a:t>
            </a:r>
          </a:p>
          <a:p>
            <a:pPr algn="just"/>
            <a:r>
              <a:rPr lang="en-US" sz="2000" dirty="0" smtClean="0"/>
              <a:t>TPC- Two stage Plasma Catalysis</a:t>
            </a:r>
          </a:p>
          <a:p>
            <a:pPr algn="just"/>
            <a:r>
              <a:rPr lang="en-US" sz="2000" dirty="0" smtClean="0"/>
              <a:t>MPC- Multistage Plasma Catalysis</a:t>
            </a:r>
          </a:p>
          <a:p>
            <a:pPr algn="just"/>
            <a:r>
              <a:rPr lang="en-US" sz="2000" dirty="0" smtClean="0"/>
              <a:t>Ions </a:t>
            </a:r>
            <a:r>
              <a:rPr lang="en-US" sz="2000" dirty="0"/>
              <a:t>and electronically excited species would have </a:t>
            </a:r>
            <a:r>
              <a:rPr lang="en-US" sz="2000" dirty="0" smtClean="0"/>
              <a:t>de-excited before </a:t>
            </a:r>
            <a:r>
              <a:rPr lang="en-US" sz="2000" dirty="0"/>
              <a:t>they reach the catalyst surface</a:t>
            </a:r>
            <a:r>
              <a:rPr lang="en-US" sz="2000" dirty="0" smtClean="0"/>
              <a:t>. </a:t>
            </a:r>
            <a:endParaRPr lang="en-US" sz="2000" dirty="0"/>
          </a:p>
          <a:p>
            <a:pPr algn="just"/>
            <a:r>
              <a:rPr lang="en-US" sz="2000" dirty="0" smtClean="0"/>
              <a:t>The </a:t>
            </a:r>
            <a:r>
              <a:rPr lang="en-US" sz="2000" dirty="0"/>
              <a:t>internal energy of the species in rotational state </a:t>
            </a:r>
            <a:r>
              <a:rPr lang="en-US" sz="2000" dirty="0" smtClean="0"/>
              <a:t>is not </a:t>
            </a:r>
            <a:r>
              <a:rPr lang="en-US" sz="2000" dirty="0"/>
              <a:t>sufficient to induce further reactions.</a:t>
            </a:r>
          </a:p>
          <a:p>
            <a:pPr algn="just"/>
            <a:r>
              <a:rPr lang="en-US" sz="2000" dirty="0" smtClean="0"/>
              <a:t>Although </a:t>
            </a:r>
            <a:r>
              <a:rPr lang="en-US" sz="2000" dirty="0"/>
              <a:t>the internal energy of </a:t>
            </a:r>
            <a:r>
              <a:rPr lang="en-US" sz="2000" dirty="0" err="1"/>
              <a:t>vibrationally</a:t>
            </a:r>
            <a:r>
              <a:rPr lang="en-US" sz="2000" dirty="0"/>
              <a:t> </a:t>
            </a:r>
            <a:r>
              <a:rPr lang="en-US" sz="2000" dirty="0" smtClean="0"/>
              <a:t>excited species </a:t>
            </a:r>
            <a:r>
              <a:rPr lang="en-US" sz="2000" dirty="0"/>
              <a:t>is not enough to induce plasma chemistry </a:t>
            </a:r>
            <a:r>
              <a:rPr lang="en-US" sz="2000" dirty="0" smtClean="0"/>
              <a:t>reactions, they </a:t>
            </a:r>
            <a:r>
              <a:rPr lang="en-US" sz="2000" dirty="0"/>
              <a:t>are the active species produced in plasma with </a:t>
            </a:r>
            <a:r>
              <a:rPr lang="en-US" sz="2000" dirty="0" smtClean="0"/>
              <a:t>the minimum </a:t>
            </a:r>
            <a:r>
              <a:rPr lang="en-US" sz="2000" dirty="0"/>
              <a:t>internal energy to improve catalytic </a:t>
            </a:r>
            <a:r>
              <a:rPr lang="en-US" sz="2000" dirty="0" smtClean="0"/>
              <a:t>reactions.</a:t>
            </a:r>
          </a:p>
          <a:p>
            <a:pPr algn="just"/>
            <a:r>
              <a:rPr lang="en-US" sz="2000" dirty="0"/>
              <a:t>Radicals generally show a much higher sticking coefficient for chemisorption, an essential step of catalytic reactions</a:t>
            </a:r>
            <a:r>
              <a:rPr lang="en-US" sz="2000" dirty="0" smtClean="0"/>
              <a:t>.</a:t>
            </a:r>
          </a:p>
          <a:p>
            <a:pPr algn="just"/>
            <a:r>
              <a:rPr lang="en-US" sz="2000" dirty="0" smtClean="0"/>
              <a:t>Deactivation of catalyst in the case of TPC and MPC is easier.</a:t>
            </a:r>
          </a:p>
          <a:p>
            <a:pPr algn="just"/>
            <a:endParaRPr lang="en-US" sz="2000" dirty="0"/>
          </a:p>
          <a:p>
            <a:pPr algn="just"/>
            <a:endParaRPr lang="en-US" sz="2000" dirty="0"/>
          </a:p>
        </p:txBody>
      </p:sp>
    </p:spTree>
    <p:extLst>
      <p:ext uri="{BB962C8B-B14F-4D97-AF65-F5344CB8AC3E}">
        <p14:creationId xmlns:p14="http://schemas.microsoft.com/office/powerpoint/2010/main" val="1151598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37159" y="4876800"/>
            <a:ext cx="8031163" cy="1219200"/>
          </a:xfrm>
          <a:prstGeom prst="rect">
            <a:avLst/>
          </a:prstGeom>
          <a:noFill/>
          <a:ln w="9525">
            <a:noFill/>
            <a:miter lim="800000"/>
            <a:headEnd/>
            <a:tailEnd/>
          </a:ln>
        </p:spPr>
        <p:txBody>
          <a:bodyPr>
            <a:prstTxWarp prst="textNoShape">
              <a:avLst/>
            </a:prstTxWarp>
          </a:bodyPr>
          <a:lstStyle/>
          <a:p>
            <a:pPr marL="342900" indent="-342900"/>
            <a:r>
              <a:rPr lang="en-US" dirty="0" smtClean="0">
                <a:solidFill>
                  <a:srgbClr val="262626"/>
                </a:solidFill>
              </a:rPr>
              <a:t>Image of plasma Discharge in hybrid reactors packed with BT </a:t>
            </a:r>
          </a:p>
          <a:p>
            <a:pPr marL="342900" indent="-342900">
              <a:buAutoNum type="alphaLcParenBoth"/>
            </a:pPr>
            <a:r>
              <a:rPr lang="en-US" dirty="0" smtClean="0">
                <a:solidFill>
                  <a:srgbClr val="262626"/>
                </a:solidFill>
              </a:rPr>
              <a:t>Conventional Reactor</a:t>
            </a:r>
          </a:p>
          <a:p>
            <a:pPr marL="342900" indent="-342900">
              <a:buAutoNum type="alphaLcParenBoth"/>
            </a:pPr>
            <a:r>
              <a:rPr lang="en-US" dirty="0" smtClean="0">
                <a:solidFill>
                  <a:srgbClr val="262626"/>
                </a:solidFill>
              </a:rPr>
              <a:t>BT&gt; Catalyst (in r)</a:t>
            </a:r>
          </a:p>
          <a:p>
            <a:pPr marL="342900" indent="-342900">
              <a:buAutoNum type="alphaLcParenBoth"/>
            </a:pPr>
            <a:r>
              <a:rPr lang="en-US" dirty="0" smtClean="0">
                <a:solidFill>
                  <a:srgbClr val="262626"/>
                </a:solidFill>
              </a:rPr>
              <a:t>BT&lt; Catalyst (in r)</a:t>
            </a:r>
          </a:p>
          <a:p>
            <a:pPr marL="342900" indent="-342900">
              <a:buAutoNum type="alphaLcParenBoth"/>
            </a:pPr>
            <a:endParaRPr lang="en-US" dirty="0" smtClean="0">
              <a:solidFill>
                <a:srgbClr val="262626"/>
              </a:solidFill>
            </a:endParaRPr>
          </a:p>
          <a:p>
            <a:pPr marL="342900" indent="-342900">
              <a:buAutoNum type="alphaLcParenBoth"/>
            </a:pPr>
            <a:endParaRPr lang="en-US" dirty="0">
              <a:solidFill>
                <a:srgbClr val="262626"/>
              </a:solidFill>
            </a:endParaRPr>
          </a:p>
        </p:txBody>
      </p:sp>
      <p:sp>
        <p:nvSpPr>
          <p:cNvPr id="7" name="Title 8"/>
          <p:cNvSpPr>
            <a:spLocks noGrp="1"/>
          </p:cNvSpPr>
          <p:nvPr>
            <p:ph type="title"/>
          </p:nvPr>
        </p:nvSpPr>
        <p:spPr>
          <a:xfrm>
            <a:off x="457200" y="189806"/>
            <a:ext cx="8234119" cy="648394"/>
          </a:xfrm>
        </p:spPr>
        <p:txBody>
          <a:bodyPr/>
          <a:lstStyle/>
          <a:p>
            <a:pPr eaLnBrk="1" hangingPunct="1"/>
            <a:r>
              <a:rPr lang="en-US" dirty="0" smtClean="0">
                <a:ea typeface="ＭＳ Ｐゴシック" pitchFamily="-60" charset="-128"/>
                <a:cs typeface="ＭＳ Ｐゴシック" pitchFamily="-60" charset="-128"/>
              </a:rPr>
              <a:t>Catalyst Work</a:t>
            </a:r>
            <a:endParaRPr lang="en-US" dirty="0">
              <a:ea typeface="ＭＳ Ｐゴシック" pitchFamily="-60" charset="-128"/>
              <a:cs typeface="ＭＳ Ｐゴシック" pitchFamily="-60" charset="-128"/>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606" y="1332806"/>
            <a:ext cx="63055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438400" y="984256"/>
            <a:ext cx="436338" cy="369332"/>
          </a:xfrm>
          <a:prstGeom prst="rect">
            <a:avLst/>
          </a:prstGeom>
          <a:noFill/>
        </p:spPr>
        <p:txBody>
          <a:bodyPr wrap="none" rtlCol="0">
            <a:spAutoFit/>
          </a:bodyPr>
          <a:lstStyle/>
          <a:p>
            <a:r>
              <a:rPr lang="en-US" dirty="0" smtClean="0"/>
              <a:t>(a)</a:t>
            </a:r>
            <a:endParaRPr lang="en-US" dirty="0"/>
          </a:p>
        </p:txBody>
      </p:sp>
      <p:sp>
        <p:nvSpPr>
          <p:cNvPr id="10" name="TextBox 9"/>
          <p:cNvSpPr txBox="1"/>
          <p:nvPr/>
        </p:nvSpPr>
        <p:spPr>
          <a:xfrm>
            <a:off x="4128961" y="984256"/>
            <a:ext cx="447558" cy="369332"/>
          </a:xfrm>
          <a:prstGeom prst="rect">
            <a:avLst/>
          </a:prstGeom>
          <a:noFill/>
        </p:spPr>
        <p:txBody>
          <a:bodyPr wrap="none" rtlCol="0">
            <a:spAutoFit/>
          </a:bodyPr>
          <a:lstStyle/>
          <a:p>
            <a:r>
              <a:rPr lang="en-US" dirty="0" smtClean="0"/>
              <a:t>(b)</a:t>
            </a:r>
            <a:endParaRPr lang="en-US" dirty="0"/>
          </a:p>
        </p:txBody>
      </p:sp>
      <p:sp>
        <p:nvSpPr>
          <p:cNvPr id="11" name="TextBox 10"/>
          <p:cNvSpPr txBox="1"/>
          <p:nvPr/>
        </p:nvSpPr>
        <p:spPr>
          <a:xfrm>
            <a:off x="6629400" y="1000783"/>
            <a:ext cx="423514" cy="369332"/>
          </a:xfrm>
          <a:prstGeom prst="rect">
            <a:avLst/>
          </a:prstGeom>
          <a:noFill/>
        </p:spPr>
        <p:txBody>
          <a:bodyPr wrap="none" rtlCol="0">
            <a:spAutoFit/>
          </a:bodyPr>
          <a:lstStyle/>
          <a:p>
            <a:r>
              <a:rPr lang="en-US" dirty="0" smtClean="0"/>
              <a:t>(c)</a:t>
            </a:r>
            <a:endParaRPr lang="en-US" dirty="0"/>
          </a:p>
        </p:txBody>
      </p:sp>
      <p:sp>
        <p:nvSpPr>
          <p:cNvPr id="12" name="TextBox 11"/>
          <p:cNvSpPr txBox="1"/>
          <p:nvPr/>
        </p:nvSpPr>
        <p:spPr>
          <a:xfrm>
            <a:off x="4730167" y="6581001"/>
            <a:ext cx="4380430" cy="276999"/>
          </a:xfrm>
          <a:prstGeom prst="rect">
            <a:avLst/>
          </a:prstGeom>
          <a:noFill/>
        </p:spPr>
        <p:txBody>
          <a:bodyPr wrap="none" rtlCol="0">
            <a:spAutoFit/>
          </a:bodyPr>
          <a:lstStyle/>
          <a:p>
            <a:r>
              <a:rPr lang="en-US" sz="1200" dirty="0" err="1" smtClean="0"/>
              <a:t>A.Ogata</a:t>
            </a:r>
            <a:r>
              <a:rPr lang="en-US" sz="1200" dirty="0" smtClean="0"/>
              <a:t> Et. Al. J Applied Catalysis B: Environmental 46 (2003) 87-93</a:t>
            </a:r>
            <a:endParaRPr lang="en-US" sz="1200" dirty="0"/>
          </a:p>
        </p:txBody>
      </p:sp>
    </p:spTree>
    <p:extLst>
      <p:ext uri="{BB962C8B-B14F-4D97-AF65-F5344CB8AC3E}">
        <p14:creationId xmlns:p14="http://schemas.microsoft.com/office/powerpoint/2010/main" val="1151598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8"/>
          <p:cNvSpPr>
            <a:spLocks noGrp="1"/>
          </p:cNvSpPr>
          <p:nvPr>
            <p:ph type="title"/>
          </p:nvPr>
        </p:nvSpPr>
        <p:spPr>
          <a:xfrm>
            <a:off x="471150" y="-214637"/>
            <a:ext cx="8229600" cy="1143000"/>
          </a:xfrm>
        </p:spPr>
        <p:txBody>
          <a:bodyPr/>
          <a:lstStyle/>
          <a:p>
            <a:pPr eaLnBrk="1" hangingPunct="1"/>
            <a:r>
              <a:rPr lang="en-US" dirty="0" smtClean="0">
                <a:ea typeface="ＭＳ Ｐゴシック" pitchFamily="-60" charset="-128"/>
                <a:cs typeface="ＭＳ Ｐゴシック" pitchFamily="-60" charset="-128"/>
              </a:rPr>
              <a:t>Particle Size Selection</a:t>
            </a:r>
            <a:endParaRPr lang="en-US" dirty="0">
              <a:ea typeface="ＭＳ Ｐゴシック" pitchFamily="-60" charset="-128"/>
              <a:cs typeface="ＭＳ Ｐゴシック" pitchFamily="-60" charset="-128"/>
            </a:endParaRPr>
          </a:p>
        </p:txBody>
      </p:sp>
      <p:sp>
        <p:nvSpPr>
          <p:cNvPr id="7" name="Content Placeholder 6"/>
          <p:cNvSpPr>
            <a:spLocks noGrp="1"/>
          </p:cNvSpPr>
          <p:nvPr>
            <p:ph idx="1"/>
          </p:nvPr>
        </p:nvSpPr>
        <p:spPr>
          <a:xfrm>
            <a:off x="303663" y="897593"/>
            <a:ext cx="8610600" cy="5486400"/>
          </a:xfrm>
        </p:spPr>
        <p:txBody>
          <a:bodyPr/>
          <a:lstStyle/>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 y="947697"/>
            <a:ext cx="4724400" cy="283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871" y="3787454"/>
            <a:ext cx="4614069" cy="246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46663" y="3652461"/>
            <a:ext cx="2514600" cy="369332"/>
          </a:xfrm>
          <a:prstGeom prst="rect">
            <a:avLst/>
          </a:prstGeom>
          <a:noFill/>
        </p:spPr>
        <p:txBody>
          <a:bodyPr wrap="square" rtlCol="0">
            <a:spAutoFit/>
          </a:bodyPr>
          <a:lstStyle/>
          <a:p>
            <a:r>
              <a:rPr lang="en-US" b="1" dirty="0" smtClean="0"/>
              <a:t>Under Plasma Discharge</a:t>
            </a:r>
            <a:endParaRPr lang="en-US" b="1" dirty="0"/>
          </a:p>
        </p:txBody>
      </p:sp>
      <p:sp>
        <p:nvSpPr>
          <p:cNvPr id="11" name="TextBox 10"/>
          <p:cNvSpPr txBox="1"/>
          <p:nvPr/>
        </p:nvSpPr>
        <p:spPr>
          <a:xfrm>
            <a:off x="4895518" y="3467795"/>
            <a:ext cx="3815468" cy="369332"/>
          </a:xfrm>
          <a:prstGeom prst="rect">
            <a:avLst/>
          </a:prstGeom>
          <a:noFill/>
        </p:spPr>
        <p:txBody>
          <a:bodyPr wrap="none" rtlCol="0">
            <a:spAutoFit/>
          </a:bodyPr>
          <a:lstStyle/>
          <a:p>
            <a:r>
              <a:rPr lang="en-US" b="1" dirty="0" smtClean="0"/>
              <a:t>Temperature Programmed Desorption</a:t>
            </a:r>
            <a:endParaRPr lang="en-US" b="1" dirty="0"/>
          </a:p>
        </p:txBody>
      </p:sp>
      <p:sp>
        <p:nvSpPr>
          <p:cNvPr id="12" name="TextBox 11"/>
          <p:cNvSpPr txBox="1"/>
          <p:nvPr/>
        </p:nvSpPr>
        <p:spPr>
          <a:xfrm>
            <a:off x="546674" y="4931566"/>
            <a:ext cx="3414589" cy="646331"/>
          </a:xfrm>
          <a:prstGeom prst="rect">
            <a:avLst/>
          </a:prstGeom>
          <a:noFill/>
        </p:spPr>
        <p:txBody>
          <a:bodyPr wrap="none" rtlCol="0">
            <a:spAutoFit/>
          </a:bodyPr>
          <a:lstStyle/>
          <a:p>
            <a:r>
              <a:rPr lang="en-US" dirty="0" smtClean="0"/>
              <a:t>MS-3A- BaTiO</a:t>
            </a:r>
            <a:r>
              <a:rPr lang="en-US" baseline="-25000" dirty="0" smtClean="0"/>
              <a:t>3</a:t>
            </a:r>
            <a:r>
              <a:rPr lang="en-US" dirty="0" smtClean="0"/>
              <a:t>&lt;Catalyst Particles</a:t>
            </a:r>
          </a:p>
          <a:p>
            <a:r>
              <a:rPr lang="en-US" dirty="0" smtClean="0"/>
              <a:t>MS-13X- BaTiO</a:t>
            </a:r>
            <a:r>
              <a:rPr lang="en-US" baseline="-25000" dirty="0" smtClean="0"/>
              <a:t>3</a:t>
            </a:r>
            <a:r>
              <a:rPr lang="en-US" dirty="0" smtClean="0"/>
              <a:t>&gt; Catalyst Particles</a:t>
            </a:r>
            <a:endParaRPr lang="en-US" baseline="-25000" dirty="0"/>
          </a:p>
        </p:txBody>
      </p:sp>
      <p:sp>
        <p:nvSpPr>
          <p:cNvPr id="13" name="TextBox 12"/>
          <p:cNvSpPr txBox="1"/>
          <p:nvPr/>
        </p:nvSpPr>
        <p:spPr>
          <a:xfrm>
            <a:off x="5095958" y="1708387"/>
            <a:ext cx="3414589" cy="646331"/>
          </a:xfrm>
          <a:prstGeom prst="rect">
            <a:avLst/>
          </a:prstGeom>
          <a:noFill/>
        </p:spPr>
        <p:txBody>
          <a:bodyPr wrap="none" rtlCol="0">
            <a:spAutoFit/>
          </a:bodyPr>
          <a:lstStyle/>
          <a:p>
            <a:r>
              <a:rPr lang="en-US" dirty="0" smtClean="0"/>
              <a:t>MS-3A- BaTiO</a:t>
            </a:r>
            <a:r>
              <a:rPr lang="en-US" baseline="-25000" dirty="0" smtClean="0"/>
              <a:t>3</a:t>
            </a:r>
            <a:r>
              <a:rPr lang="en-US" dirty="0" smtClean="0"/>
              <a:t>&lt;Catalyst Particles</a:t>
            </a:r>
          </a:p>
          <a:p>
            <a:r>
              <a:rPr lang="en-US" dirty="0" smtClean="0"/>
              <a:t>MS-13X- BaTiO</a:t>
            </a:r>
            <a:r>
              <a:rPr lang="en-US" baseline="-25000" dirty="0" smtClean="0"/>
              <a:t>3</a:t>
            </a:r>
            <a:r>
              <a:rPr lang="en-US" dirty="0" smtClean="0"/>
              <a:t>&gt; Catalyst Particles</a:t>
            </a:r>
            <a:endParaRPr lang="en-US" baseline="-25000" dirty="0"/>
          </a:p>
        </p:txBody>
      </p:sp>
      <p:sp>
        <p:nvSpPr>
          <p:cNvPr id="14" name="TextBox 13"/>
          <p:cNvSpPr txBox="1"/>
          <p:nvPr/>
        </p:nvSpPr>
        <p:spPr>
          <a:xfrm>
            <a:off x="4650510" y="6315709"/>
            <a:ext cx="4380430" cy="276999"/>
          </a:xfrm>
          <a:prstGeom prst="rect">
            <a:avLst/>
          </a:prstGeom>
          <a:noFill/>
        </p:spPr>
        <p:txBody>
          <a:bodyPr wrap="none" rtlCol="0">
            <a:spAutoFit/>
          </a:bodyPr>
          <a:lstStyle/>
          <a:p>
            <a:r>
              <a:rPr lang="en-US" sz="1200" dirty="0" err="1" smtClean="0"/>
              <a:t>A.Ogata</a:t>
            </a:r>
            <a:r>
              <a:rPr lang="en-US" sz="1200" dirty="0" smtClean="0"/>
              <a:t> Et. Al. J Applied Catalysis B: Environmental 46 (2003) 87-93</a:t>
            </a:r>
            <a:endParaRPr lang="en-US" sz="1200" dirty="0"/>
          </a:p>
        </p:txBody>
      </p:sp>
    </p:spTree>
    <p:extLst>
      <p:ext uri="{BB962C8B-B14F-4D97-AF65-F5344CB8AC3E}">
        <p14:creationId xmlns:p14="http://schemas.microsoft.com/office/powerpoint/2010/main" val="1151598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Title 8"/>
          <p:cNvSpPr txBox="1">
            <a:spLocks/>
          </p:cNvSpPr>
          <p:nvPr/>
        </p:nvSpPr>
        <p:spPr bwMode="auto">
          <a:xfrm>
            <a:off x="382137" y="-296862"/>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800"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60" charset="0"/>
              </a:defRPr>
            </a:lvl6pPr>
            <a:lvl7pPr marL="914400" algn="ctr" rtl="0" fontAlgn="base">
              <a:spcBef>
                <a:spcPct val="0"/>
              </a:spcBef>
              <a:spcAft>
                <a:spcPct val="0"/>
              </a:spcAft>
              <a:defRPr sz="4400">
                <a:solidFill>
                  <a:schemeClr val="tx1"/>
                </a:solidFill>
                <a:latin typeface="Calibri" pitchFamily="-60" charset="0"/>
              </a:defRPr>
            </a:lvl7pPr>
            <a:lvl8pPr marL="1371600" algn="ctr" rtl="0" fontAlgn="base">
              <a:spcBef>
                <a:spcPct val="0"/>
              </a:spcBef>
              <a:spcAft>
                <a:spcPct val="0"/>
              </a:spcAft>
              <a:defRPr sz="4400">
                <a:solidFill>
                  <a:schemeClr val="tx1"/>
                </a:solidFill>
                <a:latin typeface="Calibri" pitchFamily="-60" charset="0"/>
              </a:defRPr>
            </a:lvl8pPr>
            <a:lvl9pPr marL="1828800" algn="ctr" rtl="0" fontAlgn="base">
              <a:spcBef>
                <a:spcPct val="0"/>
              </a:spcBef>
              <a:spcAft>
                <a:spcPct val="0"/>
              </a:spcAft>
              <a:defRPr sz="4400">
                <a:solidFill>
                  <a:schemeClr val="tx1"/>
                </a:solidFill>
                <a:latin typeface="Calibri" pitchFamily="-60" charset="0"/>
              </a:defRPr>
            </a:lvl9pPr>
          </a:lstStyle>
          <a:p>
            <a:pPr eaLnBrk="1" hangingPunct="1"/>
            <a:r>
              <a:rPr lang="en-US" dirty="0" smtClean="0">
                <a:ea typeface="ＭＳ Ｐゴシック" pitchFamily="-60" charset="-128"/>
                <a:cs typeface="ＭＳ Ｐゴシック" pitchFamily="-60" charset="-128"/>
              </a:rPr>
              <a:t>Selection of Packing material</a:t>
            </a:r>
            <a:endParaRPr lang="en-US" dirty="0">
              <a:ea typeface="ＭＳ Ｐゴシック" pitchFamily="-60" charset="-128"/>
              <a:cs typeface="ＭＳ Ｐゴシック" pitchFamily="-60" charset="-128"/>
            </a:endParaRPr>
          </a:p>
        </p:txBody>
      </p:sp>
      <p:sp>
        <p:nvSpPr>
          <p:cNvPr id="8" name="Content Placeholder 6"/>
          <p:cNvSpPr>
            <a:spLocks noGrp="1"/>
          </p:cNvSpPr>
          <p:nvPr>
            <p:ph idx="1"/>
          </p:nvPr>
        </p:nvSpPr>
        <p:spPr>
          <a:xfrm>
            <a:off x="304800" y="1066800"/>
            <a:ext cx="8610600" cy="5486400"/>
          </a:xfrm>
        </p:spPr>
        <p:txBody>
          <a:bodyPr/>
          <a:lstStyle/>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67663"/>
            <a:ext cx="6477000" cy="5213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730167" y="6493741"/>
            <a:ext cx="4380430" cy="276999"/>
          </a:xfrm>
          <a:prstGeom prst="rect">
            <a:avLst/>
          </a:prstGeom>
          <a:noFill/>
        </p:spPr>
        <p:txBody>
          <a:bodyPr wrap="none" rtlCol="0">
            <a:spAutoFit/>
          </a:bodyPr>
          <a:lstStyle/>
          <a:p>
            <a:r>
              <a:rPr lang="en-US" sz="1200" dirty="0" err="1" smtClean="0"/>
              <a:t>A.Ogata</a:t>
            </a:r>
            <a:r>
              <a:rPr lang="en-US" sz="1200" dirty="0" smtClean="0"/>
              <a:t> Et. Al. J Applied Catalysis B: Environmental 46 (2003) 87-93</a:t>
            </a:r>
            <a:endParaRPr lang="en-US" sz="1200" dirty="0"/>
          </a:p>
        </p:txBody>
      </p:sp>
    </p:spTree>
    <p:extLst>
      <p:ext uri="{BB962C8B-B14F-4D97-AF65-F5344CB8AC3E}">
        <p14:creationId xmlns:p14="http://schemas.microsoft.com/office/powerpoint/2010/main" val="1151598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Title 8"/>
          <p:cNvSpPr txBox="1">
            <a:spLocks/>
          </p:cNvSpPr>
          <p:nvPr/>
        </p:nvSpPr>
        <p:spPr bwMode="auto">
          <a:xfrm>
            <a:off x="118871" y="76200"/>
            <a:ext cx="840302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2800" kern="12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60" charset="0"/>
              </a:defRPr>
            </a:lvl6pPr>
            <a:lvl7pPr marL="914400" algn="ctr" rtl="0" fontAlgn="base">
              <a:spcBef>
                <a:spcPct val="0"/>
              </a:spcBef>
              <a:spcAft>
                <a:spcPct val="0"/>
              </a:spcAft>
              <a:defRPr sz="4400">
                <a:solidFill>
                  <a:schemeClr val="tx1"/>
                </a:solidFill>
                <a:latin typeface="Calibri" pitchFamily="-60" charset="0"/>
              </a:defRPr>
            </a:lvl7pPr>
            <a:lvl8pPr marL="1371600" algn="ctr" rtl="0" fontAlgn="base">
              <a:spcBef>
                <a:spcPct val="0"/>
              </a:spcBef>
              <a:spcAft>
                <a:spcPct val="0"/>
              </a:spcAft>
              <a:defRPr sz="4400">
                <a:solidFill>
                  <a:schemeClr val="tx1"/>
                </a:solidFill>
                <a:latin typeface="Calibri" pitchFamily="-60" charset="0"/>
              </a:defRPr>
            </a:lvl8pPr>
            <a:lvl9pPr marL="1828800" algn="ctr" rtl="0" fontAlgn="base">
              <a:spcBef>
                <a:spcPct val="0"/>
              </a:spcBef>
              <a:spcAft>
                <a:spcPct val="0"/>
              </a:spcAft>
              <a:defRPr sz="4400">
                <a:solidFill>
                  <a:schemeClr val="tx1"/>
                </a:solidFill>
                <a:latin typeface="Calibri" pitchFamily="-60" charset="0"/>
              </a:defRPr>
            </a:lvl9pPr>
          </a:lstStyle>
          <a:p>
            <a:pPr eaLnBrk="1" hangingPunct="1"/>
            <a:r>
              <a:rPr lang="en-US" dirty="0" smtClean="0">
                <a:ea typeface="ＭＳ Ｐゴシック" pitchFamily="-60" charset="-128"/>
                <a:cs typeface="ＭＳ Ｐゴシック" pitchFamily="-60" charset="-128"/>
              </a:rPr>
              <a:t>SPC PERFORMANCE</a:t>
            </a:r>
            <a:endParaRPr lang="en-US" dirty="0">
              <a:ea typeface="ＭＳ Ｐゴシック" pitchFamily="-60" charset="-128"/>
              <a:cs typeface="ＭＳ Ｐゴシック" pitchFamily="-60" charset="-128"/>
            </a:endParaRPr>
          </a:p>
        </p:txBody>
      </p:sp>
      <p:pic>
        <p:nvPicPr>
          <p:cNvPr id="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48056" y="1600200"/>
            <a:ext cx="804788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257800" y="6176089"/>
            <a:ext cx="3733800" cy="246221"/>
          </a:xfrm>
          <a:prstGeom prst="rect">
            <a:avLst/>
          </a:prstGeom>
        </p:spPr>
        <p:txBody>
          <a:bodyPr wrap="square">
            <a:spAutoFit/>
          </a:bodyPr>
          <a:lstStyle/>
          <a:p>
            <a:r>
              <a:rPr lang="en-US" sz="1000" dirty="0">
                <a:solidFill>
                  <a:srgbClr val="262626"/>
                </a:solidFill>
              </a:rPr>
              <a:t>ENVIRONMENTAL SCIENCE &amp; TECHNOLOGY / VOL. 43, NO. 7, 2009</a:t>
            </a:r>
          </a:p>
        </p:txBody>
      </p:sp>
    </p:spTree>
    <p:extLst>
      <p:ext uri="{BB962C8B-B14F-4D97-AF65-F5344CB8AC3E}">
        <p14:creationId xmlns:p14="http://schemas.microsoft.com/office/powerpoint/2010/main" val="3277387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t>
            </a:r>
            <a:endParaRPr lang="en-US" dirty="0"/>
          </a:p>
        </p:txBody>
      </p:sp>
      <p:sp>
        <p:nvSpPr>
          <p:cNvPr id="4"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5" name="Content Placeholder 6"/>
          <p:cNvSpPr>
            <a:spLocks noGrp="1"/>
          </p:cNvSpPr>
          <p:nvPr>
            <p:ph idx="1"/>
          </p:nvPr>
        </p:nvSpPr>
        <p:spPr>
          <a:xfrm>
            <a:off x="152400" y="1219200"/>
            <a:ext cx="4044699" cy="5927942"/>
          </a:xfrm>
        </p:spPr>
        <p:txBody>
          <a:bodyPr/>
          <a:lstStyle/>
          <a:p>
            <a:pPr algn="just">
              <a:lnSpc>
                <a:spcPct val="150000"/>
              </a:lnSpc>
              <a:buFont typeface="Wingdings" pitchFamily="2" charset="2"/>
              <a:buChar char="§"/>
            </a:pPr>
            <a:r>
              <a:rPr lang="en-US" sz="1600" b="1" dirty="0"/>
              <a:t>Volatile Organic  Compounds </a:t>
            </a:r>
            <a:r>
              <a:rPr lang="en-US" sz="1600" dirty="0"/>
              <a:t>(VOCs) are comprised of a variety of organic </a:t>
            </a:r>
            <a:r>
              <a:rPr lang="en-US" sz="1600" dirty="0" smtClean="0"/>
              <a:t>species </a:t>
            </a:r>
            <a:r>
              <a:rPr lang="en-US" sz="1600" dirty="0"/>
              <a:t>that are readily reactive in the atmosphere</a:t>
            </a:r>
            <a:r>
              <a:rPr lang="en-US" sz="1600" dirty="0" smtClean="0"/>
              <a:t>.</a:t>
            </a:r>
          </a:p>
          <a:p>
            <a:pPr algn="just">
              <a:lnSpc>
                <a:spcPct val="150000"/>
              </a:lnSpc>
              <a:buFont typeface="Wingdings" pitchFamily="2" charset="2"/>
              <a:buChar char=""/>
            </a:pPr>
            <a:r>
              <a:rPr lang="en-US" sz="1600" dirty="0" smtClean="0"/>
              <a:t>Major </a:t>
            </a:r>
            <a:r>
              <a:rPr lang="en-US" sz="1600" dirty="0"/>
              <a:t>source of </a:t>
            </a:r>
            <a:r>
              <a:rPr lang="en-US" sz="1600" dirty="0" smtClean="0"/>
              <a:t>VOCs include </a:t>
            </a:r>
            <a:r>
              <a:rPr lang="en-US" sz="1600" dirty="0"/>
              <a:t>cleaning solutions, waxes, disinfectants, stored fuels, paint strippers and </a:t>
            </a:r>
            <a:r>
              <a:rPr lang="en-US" sz="1600" dirty="0" smtClean="0"/>
              <a:t>other </a:t>
            </a:r>
            <a:r>
              <a:rPr lang="en-US" sz="1600" dirty="0"/>
              <a:t>solvents, and their emission from automobiles, paint industries, </a:t>
            </a:r>
            <a:r>
              <a:rPr lang="en-US" sz="1600" dirty="0" smtClean="0"/>
              <a:t>tanneries, petroleum </a:t>
            </a:r>
            <a:r>
              <a:rPr lang="en-US" sz="1600" dirty="0"/>
              <a:t>distilleries, timber, and paper </a:t>
            </a:r>
            <a:r>
              <a:rPr lang="en-US" sz="1600" dirty="0" smtClean="0"/>
              <a:t>industries. </a:t>
            </a:r>
          </a:p>
          <a:p>
            <a:pPr algn="just">
              <a:lnSpc>
                <a:spcPct val="150000"/>
              </a:lnSpc>
              <a:buFont typeface="Wingdings" pitchFamily="2" charset="2"/>
              <a:buChar char=""/>
            </a:pPr>
            <a:r>
              <a:rPr lang="en-US" sz="1600" dirty="0" smtClean="0"/>
              <a:t>Examples: hydrocarbons, PAHs, Chlorinated Aromatic Compounds, etc.</a:t>
            </a:r>
          </a:p>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a:p>
        </p:txBody>
      </p:sp>
      <p:sp>
        <p:nvSpPr>
          <p:cNvPr id="6" name="TextBox 5"/>
          <p:cNvSpPr txBox="1"/>
          <p:nvPr/>
        </p:nvSpPr>
        <p:spPr>
          <a:xfrm>
            <a:off x="5742401" y="6473010"/>
            <a:ext cx="3377591" cy="369332"/>
          </a:xfrm>
          <a:prstGeom prst="rect">
            <a:avLst/>
          </a:prstGeom>
          <a:noFill/>
        </p:spPr>
        <p:txBody>
          <a:bodyPr wrap="none" rtlCol="0">
            <a:spAutoFit/>
          </a:bodyPr>
          <a:lstStyle/>
          <a:p>
            <a:r>
              <a:rPr lang="en-US" i="1" dirty="0">
                <a:solidFill>
                  <a:srgbClr val="262626"/>
                </a:solidFill>
              </a:rPr>
              <a:t>http://www.epa.gov/iaq/voc.html</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2688"/>
          <a:stretch/>
        </p:blipFill>
        <p:spPr>
          <a:xfrm>
            <a:off x="4197099" y="1371600"/>
            <a:ext cx="4797142" cy="4191000"/>
          </a:xfrm>
          <a:prstGeom prst="rect">
            <a:avLst/>
          </a:prstGeom>
        </p:spPr>
      </p:pic>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8"/>
          <p:cNvSpPr>
            <a:spLocks noGrp="1"/>
          </p:cNvSpPr>
          <p:nvPr>
            <p:ph type="title"/>
          </p:nvPr>
        </p:nvSpPr>
        <p:spPr>
          <a:xfrm>
            <a:off x="436180" y="76200"/>
            <a:ext cx="8403020" cy="685800"/>
          </a:xfrm>
        </p:spPr>
        <p:txBody>
          <a:bodyPr>
            <a:normAutofit/>
          </a:bodyPr>
          <a:lstStyle/>
          <a:p>
            <a:pPr eaLnBrk="1" hangingPunct="1"/>
            <a:r>
              <a:rPr lang="en-US" dirty="0" smtClean="0">
                <a:ea typeface="ＭＳ Ｐゴシック" pitchFamily="-60" charset="-128"/>
                <a:cs typeface="ＭＳ Ｐゴシック" pitchFamily="-60" charset="-128"/>
              </a:rPr>
              <a:t>SPC PERFORMANCE</a:t>
            </a:r>
            <a:endParaRPr lang="en-US" dirty="0">
              <a:ea typeface="ＭＳ Ｐゴシック" pitchFamily="-60" charset="-128"/>
              <a:cs typeface="ＭＳ Ｐゴシック" pitchFamily="-60" charset="-128"/>
            </a:endParaRPr>
          </a:p>
        </p:txBody>
      </p:sp>
      <p:sp>
        <p:nvSpPr>
          <p:cNvPr id="7" name="Rectangle 6"/>
          <p:cNvSpPr/>
          <p:nvPr/>
        </p:nvSpPr>
        <p:spPr>
          <a:xfrm>
            <a:off x="5257800" y="6413499"/>
            <a:ext cx="3733800" cy="246221"/>
          </a:xfrm>
          <a:prstGeom prst="rect">
            <a:avLst/>
          </a:prstGeom>
        </p:spPr>
        <p:txBody>
          <a:bodyPr wrap="square">
            <a:spAutoFit/>
          </a:bodyPr>
          <a:lstStyle/>
          <a:p>
            <a:r>
              <a:rPr lang="en-US" sz="1000" dirty="0">
                <a:solidFill>
                  <a:srgbClr val="262626"/>
                </a:solidFill>
              </a:rPr>
              <a:t>ENVIRONMENTAL SCIENCE &amp; TECHNOLOGY / VOL. 43, NO. 7, 2009</a:t>
            </a:r>
          </a:p>
        </p:txBody>
      </p:sp>
      <p:pic>
        <p:nvPicPr>
          <p:cNvPr id="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717282" y="-860819"/>
            <a:ext cx="5557036" cy="89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8382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77387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8"/>
          <p:cNvSpPr>
            <a:spLocks noGrp="1"/>
          </p:cNvSpPr>
          <p:nvPr>
            <p:ph type="title"/>
          </p:nvPr>
        </p:nvSpPr>
        <p:spPr>
          <a:xfrm>
            <a:off x="436180" y="76200"/>
            <a:ext cx="8403020" cy="685800"/>
          </a:xfrm>
        </p:spPr>
        <p:txBody>
          <a:bodyPr>
            <a:normAutofit/>
          </a:bodyPr>
          <a:lstStyle/>
          <a:p>
            <a:pPr eaLnBrk="1" hangingPunct="1"/>
            <a:r>
              <a:rPr lang="en-US" dirty="0" smtClean="0">
                <a:ea typeface="ＭＳ Ｐゴシック" pitchFamily="-60" charset="-128"/>
                <a:cs typeface="ＭＳ Ｐゴシック" pitchFamily="-60" charset="-128"/>
              </a:rPr>
              <a:t>SPC PERFORMANCE</a:t>
            </a:r>
            <a:endParaRPr lang="en-US" dirty="0">
              <a:ea typeface="ＭＳ Ｐゴシック" pitchFamily="-60" charset="-128"/>
              <a:cs typeface="ＭＳ Ｐゴシック" pitchFamily="-60" charset="-128"/>
            </a:endParaRPr>
          </a:p>
        </p:txBody>
      </p:sp>
      <p:sp>
        <p:nvSpPr>
          <p:cNvPr id="7" name="Rectangle 6"/>
          <p:cNvSpPr/>
          <p:nvPr/>
        </p:nvSpPr>
        <p:spPr>
          <a:xfrm>
            <a:off x="5257800" y="6176089"/>
            <a:ext cx="3733800" cy="246221"/>
          </a:xfrm>
          <a:prstGeom prst="rect">
            <a:avLst/>
          </a:prstGeom>
        </p:spPr>
        <p:txBody>
          <a:bodyPr wrap="square">
            <a:spAutoFit/>
          </a:bodyPr>
          <a:lstStyle/>
          <a:p>
            <a:r>
              <a:rPr lang="en-US" sz="1000" dirty="0">
                <a:solidFill>
                  <a:srgbClr val="262626"/>
                </a:solidFill>
              </a:rPr>
              <a:t>ENVIRONMENTAL SCIENCE &amp; TECHNOLOGY / VOL. 43, NO. 7, 2009</a:t>
            </a:r>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2239587" y="-1265611"/>
            <a:ext cx="4648202" cy="91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9906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77387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1"/>
          <p:cNvSpPr>
            <a:spLocks noGrp="1"/>
          </p:cNvSpPr>
          <p:nvPr>
            <p:ph type="title"/>
          </p:nvPr>
        </p:nvSpPr>
        <p:spPr>
          <a:xfrm>
            <a:off x="304800" y="-228600"/>
            <a:ext cx="8229600" cy="1143000"/>
          </a:xfrm>
        </p:spPr>
        <p:txBody>
          <a:bodyPr/>
          <a:lstStyle/>
          <a:p>
            <a:r>
              <a:rPr lang="en-US" dirty="0" smtClean="0"/>
              <a:t>DESIGN OF PLASMA REACTOR</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1524000"/>
            <a:ext cx="69532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3879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1"/>
          <p:cNvSpPr>
            <a:spLocks noGrp="1"/>
          </p:cNvSpPr>
          <p:nvPr>
            <p:ph type="title"/>
          </p:nvPr>
        </p:nvSpPr>
        <p:spPr>
          <a:xfrm>
            <a:off x="199030" y="0"/>
            <a:ext cx="8229600" cy="808038"/>
          </a:xfrm>
        </p:spPr>
        <p:txBody>
          <a:bodyPr/>
          <a:lstStyle/>
          <a:p>
            <a:r>
              <a:rPr lang="en-US" dirty="0" smtClean="0"/>
              <a:t>How will the Plasma look…</a:t>
            </a:r>
            <a:endParaRPr lang="en-US"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1200" y="2438400"/>
            <a:ext cx="2776185" cy="250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7127"/>
            <a:ext cx="4648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2209800" y="2438400"/>
            <a:ext cx="3581400" cy="533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09800" y="3581400"/>
            <a:ext cx="3581400" cy="1371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387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1"/>
          <p:cNvSpPr>
            <a:spLocks noGrp="1"/>
          </p:cNvSpPr>
          <p:nvPr>
            <p:ph type="title"/>
          </p:nvPr>
        </p:nvSpPr>
        <p:spPr>
          <a:xfrm>
            <a:off x="205581" y="152400"/>
            <a:ext cx="8229600" cy="655638"/>
          </a:xfrm>
        </p:spPr>
        <p:txBody>
          <a:bodyPr/>
          <a:lstStyle/>
          <a:p>
            <a:r>
              <a:rPr lang="en-US" dirty="0" smtClean="0"/>
              <a:t>ASSUMPTIONS</a:t>
            </a:r>
            <a:endParaRPr lang="en-US" dirty="0"/>
          </a:p>
        </p:txBody>
      </p:sp>
      <p:sp>
        <p:nvSpPr>
          <p:cNvPr id="7" name="Content Placeholder 2"/>
          <p:cNvSpPr>
            <a:spLocks noGrp="1"/>
          </p:cNvSpPr>
          <p:nvPr>
            <p:ph idx="1"/>
          </p:nvPr>
        </p:nvSpPr>
        <p:spPr>
          <a:xfrm>
            <a:off x="381000" y="1295400"/>
            <a:ext cx="8229600" cy="5105400"/>
          </a:xfrm>
        </p:spPr>
        <p:txBody>
          <a:bodyPr/>
          <a:lstStyle/>
          <a:p>
            <a:r>
              <a:rPr lang="en-US" sz="2000" dirty="0" smtClean="0"/>
              <a:t>The porosity(Ɛ) was calculated to be 0.733 assuming there are 5 particles in a cross section of 10mmX 2mm section of the experimental setup. We assume the scaled reactor is also having the same porosity.</a:t>
            </a:r>
          </a:p>
          <a:p>
            <a:r>
              <a:rPr lang="en-US" sz="2000" dirty="0" smtClean="0"/>
              <a:t>The density(</a:t>
            </a:r>
            <a:r>
              <a:rPr lang="el-GR" sz="2000" dirty="0" smtClean="0"/>
              <a:t>ρ</a:t>
            </a:r>
            <a:r>
              <a:rPr lang="en-US" sz="2000" dirty="0" smtClean="0"/>
              <a:t>) of the inlet gas was assumed to be 1.251 g/L ( Same as that of air).</a:t>
            </a:r>
          </a:p>
          <a:p>
            <a:r>
              <a:rPr lang="en-US" sz="2000" dirty="0" smtClean="0"/>
              <a:t>The viscosity(µ) of the inlet gas was assumed to be .01781x10</a:t>
            </a:r>
            <a:r>
              <a:rPr lang="en-US" sz="2000" baseline="30000" dirty="0" smtClean="0"/>
              <a:t>-2</a:t>
            </a:r>
            <a:r>
              <a:rPr lang="en-US" sz="2000" dirty="0" smtClean="0"/>
              <a:t> g/(cc.sec).</a:t>
            </a:r>
          </a:p>
          <a:p>
            <a:r>
              <a:rPr lang="en-US" sz="2000" dirty="0" smtClean="0"/>
              <a:t>The flow in the lab scale reactor was laminar flow which is assumed to be the same in the modeled reactor.</a:t>
            </a:r>
          </a:p>
          <a:p>
            <a:r>
              <a:rPr lang="en-US" sz="2000" dirty="0" smtClean="0"/>
              <a:t>All the particles are assumed to be perfect spheres. Hence sphericity (</a:t>
            </a:r>
            <a:r>
              <a:rPr lang="el-GR" sz="2000" dirty="0" smtClean="0"/>
              <a:t>φ</a:t>
            </a:r>
            <a:r>
              <a:rPr lang="en-US" sz="2000" baseline="-25000" dirty="0" smtClean="0"/>
              <a:t>s</a:t>
            </a:r>
            <a:r>
              <a:rPr lang="en-US" sz="2000" dirty="0" smtClean="0"/>
              <a:t>) is 1.</a:t>
            </a:r>
          </a:p>
          <a:p>
            <a:r>
              <a:rPr lang="en-US" sz="2000" dirty="0" smtClean="0"/>
              <a:t>The target gas flow rate is 2000 L/min.</a:t>
            </a:r>
          </a:p>
          <a:p>
            <a:endParaRPr lang="en-US" sz="2000" dirty="0" smtClean="0"/>
          </a:p>
          <a:p>
            <a:endParaRPr lang="en-US" sz="2000" dirty="0" smtClean="0"/>
          </a:p>
          <a:p>
            <a:endParaRPr lang="en-US" sz="2000" baseline="30000" dirty="0" smtClean="0"/>
          </a:p>
          <a:p>
            <a:endParaRPr lang="en-US" dirty="0"/>
          </a:p>
        </p:txBody>
      </p:sp>
    </p:spTree>
    <p:extLst>
      <p:ext uri="{BB962C8B-B14F-4D97-AF65-F5344CB8AC3E}">
        <p14:creationId xmlns:p14="http://schemas.microsoft.com/office/powerpoint/2010/main" val="32773879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1"/>
          <p:cNvSpPr>
            <a:spLocks noGrp="1"/>
          </p:cNvSpPr>
          <p:nvPr>
            <p:ph type="title"/>
          </p:nvPr>
        </p:nvSpPr>
        <p:spPr>
          <a:xfrm>
            <a:off x="332096" y="-228600"/>
            <a:ext cx="8229600" cy="1143000"/>
          </a:xfrm>
        </p:spPr>
        <p:txBody>
          <a:bodyPr/>
          <a:lstStyle/>
          <a:p>
            <a:r>
              <a:rPr lang="en-US" dirty="0" smtClean="0"/>
              <a:t>CALCULATIONS</a:t>
            </a:r>
            <a:endParaRPr lang="en-US" dirty="0"/>
          </a:p>
        </p:txBody>
      </p:sp>
      <p:sp>
        <p:nvSpPr>
          <p:cNvPr id="7" name="Content Placeholder 2"/>
          <p:cNvSpPr>
            <a:spLocks noGrp="1"/>
          </p:cNvSpPr>
          <p:nvPr>
            <p:ph idx="1"/>
          </p:nvPr>
        </p:nvSpPr>
        <p:spPr>
          <a:xfrm>
            <a:off x="457200" y="1219200"/>
            <a:ext cx="8382000" cy="5181600"/>
          </a:xfrm>
        </p:spPr>
        <p:txBody>
          <a:bodyPr>
            <a:normAutofit lnSpcReduction="10000"/>
          </a:bodyPr>
          <a:lstStyle/>
          <a:p>
            <a:r>
              <a:rPr lang="en-US" dirty="0" smtClean="0"/>
              <a:t>EXPERIMENTAL SETUP:</a:t>
            </a:r>
          </a:p>
          <a:p>
            <a:pPr marL="0" indent="0">
              <a:buNone/>
            </a:pPr>
            <a:r>
              <a:rPr lang="en-US" sz="2400" dirty="0" smtClean="0"/>
              <a:t>Volume of the reactor (V)=(∏/4)*(L)*(d</a:t>
            </a:r>
            <a:r>
              <a:rPr lang="en-US" sz="2400" baseline="-25000" dirty="0" smtClean="0"/>
              <a:t>o</a:t>
            </a:r>
            <a:r>
              <a:rPr lang="en-US" sz="2400" baseline="30000" dirty="0" smtClean="0"/>
              <a:t>2</a:t>
            </a:r>
            <a:r>
              <a:rPr lang="en-US" sz="2400" dirty="0" smtClean="0"/>
              <a:t>-d</a:t>
            </a:r>
            <a:r>
              <a:rPr lang="en-US" sz="2400" baseline="-25000" dirty="0" smtClean="0"/>
              <a:t>i</a:t>
            </a:r>
            <a:r>
              <a:rPr lang="en-US" sz="2400" baseline="30000" dirty="0" smtClean="0"/>
              <a:t>2</a:t>
            </a:r>
            <a:r>
              <a:rPr lang="en-US" sz="2400" dirty="0" smtClean="0"/>
              <a:t>)</a:t>
            </a:r>
          </a:p>
          <a:p>
            <a:pPr marL="0" indent="0">
              <a:buNone/>
            </a:pPr>
            <a:r>
              <a:rPr lang="en-US" sz="2400" baseline="30000" dirty="0"/>
              <a:t>	</a:t>
            </a:r>
            <a:r>
              <a:rPr lang="en-US" sz="2400" baseline="30000" dirty="0" smtClean="0"/>
              <a:t>			</a:t>
            </a:r>
            <a:r>
              <a:rPr lang="en-US" sz="2400" dirty="0" smtClean="0"/>
              <a:t>      =31415.926 mm</a:t>
            </a:r>
            <a:r>
              <a:rPr lang="en-US" sz="2400" baseline="30000" dirty="0" smtClean="0"/>
              <a:t>3</a:t>
            </a:r>
          </a:p>
          <a:p>
            <a:pPr marL="0" indent="0">
              <a:buNone/>
            </a:pPr>
            <a:r>
              <a:rPr lang="en-US" sz="2400" baseline="30000" dirty="0"/>
              <a:t>	</a:t>
            </a:r>
            <a:r>
              <a:rPr lang="en-US" sz="2400" baseline="30000" dirty="0" smtClean="0"/>
              <a:t>			</a:t>
            </a:r>
            <a:r>
              <a:rPr lang="en-US" sz="2400" dirty="0" smtClean="0"/>
              <a:t>      =31.415cm</a:t>
            </a:r>
            <a:r>
              <a:rPr lang="en-US" sz="2400" baseline="30000" dirty="0" smtClean="0"/>
              <a:t>3</a:t>
            </a:r>
          </a:p>
          <a:p>
            <a:pPr marL="0" indent="0">
              <a:buNone/>
            </a:pPr>
            <a:r>
              <a:rPr lang="en-US" sz="2400" dirty="0" smtClean="0"/>
              <a:t>Porosity (Ɛ)		=1-{(vol. fraction of spheres)}</a:t>
            </a:r>
          </a:p>
          <a:p>
            <a:pPr marL="0" indent="0">
              <a:buNone/>
            </a:pPr>
            <a:r>
              <a:rPr lang="en-US" sz="2400" baseline="30000" dirty="0"/>
              <a:t>	</a:t>
            </a:r>
            <a:r>
              <a:rPr lang="en-US" sz="2400" baseline="30000" dirty="0" smtClean="0"/>
              <a:t>		</a:t>
            </a:r>
            <a:r>
              <a:rPr lang="en-US" sz="2400" dirty="0" smtClean="0"/>
              <a:t>= 1-{(n*4*∏*(0.2)3)/(3*31.415)}</a:t>
            </a:r>
          </a:p>
          <a:p>
            <a:pPr marL="0" indent="0">
              <a:buNone/>
            </a:pPr>
            <a:r>
              <a:rPr lang="en-US" sz="2400" dirty="0"/>
              <a:t>	</a:t>
            </a:r>
            <a:r>
              <a:rPr lang="en-US" sz="2400" dirty="0" smtClean="0"/>
              <a:t>		=.733</a:t>
            </a:r>
          </a:p>
          <a:p>
            <a:pPr marL="0" indent="0">
              <a:buNone/>
            </a:pPr>
            <a:r>
              <a:rPr lang="en-US" sz="2400" dirty="0" smtClean="0"/>
              <a:t>Reynolds Number = R</a:t>
            </a:r>
            <a:r>
              <a:rPr lang="en-US" sz="2400" baseline="-25000" dirty="0" smtClean="0"/>
              <a:t>ep</a:t>
            </a:r>
            <a:r>
              <a:rPr lang="en-US" sz="2400" dirty="0" smtClean="0"/>
              <a:t>=</a:t>
            </a:r>
            <a:r>
              <a:rPr lang="el-GR" sz="2400" dirty="0" smtClean="0"/>
              <a:t> </a:t>
            </a:r>
            <a:r>
              <a:rPr lang="en-US" sz="2400" dirty="0" smtClean="0"/>
              <a:t>{(</a:t>
            </a:r>
            <a:r>
              <a:rPr lang="el-GR" sz="2400" dirty="0" smtClean="0"/>
              <a:t>ρ</a:t>
            </a:r>
            <a:r>
              <a:rPr lang="en-US" sz="2400" dirty="0" smtClean="0"/>
              <a:t>*</a:t>
            </a:r>
            <a:r>
              <a:rPr lang="en-US" sz="2400" dirty="0" err="1" smtClean="0"/>
              <a:t>V</a:t>
            </a:r>
            <a:r>
              <a:rPr lang="en-US" sz="2400" baseline="-25000" dirty="0" err="1" smtClean="0"/>
              <a:t>s</a:t>
            </a:r>
            <a:r>
              <a:rPr lang="en-US" sz="2400" dirty="0" smtClean="0"/>
              <a:t>*</a:t>
            </a:r>
            <a:r>
              <a:rPr lang="en-US" sz="2400" dirty="0" err="1" smtClean="0"/>
              <a:t>D</a:t>
            </a:r>
            <a:r>
              <a:rPr lang="en-US" sz="2400" baseline="-25000" dirty="0" err="1" smtClean="0"/>
              <a:t>p</a:t>
            </a:r>
            <a:r>
              <a:rPr lang="en-US" sz="2400" dirty="0" smtClean="0"/>
              <a:t>*</a:t>
            </a:r>
            <a:r>
              <a:rPr lang="el-GR" sz="2400" dirty="0" smtClean="0"/>
              <a:t> φ</a:t>
            </a:r>
            <a:r>
              <a:rPr lang="en-US" sz="2400" baseline="-25000" dirty="0" smtClean="0"/>
              <a:t>s</a:t>
            </a:r>
            <a:r>
              <a:rPr lang="en-US" sz="2400" baseline="30000" dirty="0" smtClean="0"/>
              <a:t>2</a:t>
            </a:r>
            <a:r>
              <a:rPr lang="en-US" sz="2400" dirty="0" smtClean="0"/>
              <a:t>)/[µ*(1-Ɛ)]}</a:t>
            </a:r>
          </a:p>
          <a:p>
            <a:pPr marL="0" indent="0">
              <a:buNone/>
            </a:pPr>
            <a:r>
              <a:rPr lang="en-US" sz="2400" dirty="0"/>
              <a:t>	</a:t>
            </a:r>
            <a:r>
              <a:rPr lang="en-US" sz="2400" dirty="0" smtClean="0"/>
              <a:t>		  ={[1.251*(.2/60)*(1/25.1327)*.2*1]/(.01781*10</a:t>
            </a:r>
            <a:r>
              <a:rPr lang="en-US" sz="2400" baseline="30000" dirty="0" smtClean="0"/>
              <a:t>-2</a:t>
            </a:r>
            <a:r>
              <a:rPr lang="en-US" sz="2400" dirty="0" smtClean="0"/>
              <a:t>*(1-.733)}</a:t>
            </a:r>
            <a:endParaRPr lang="en-US" sz="2400" baseline="30000" dirty="0" smtClean="0"/>
          </a:p>
          <a:p>
            <a:pPr marL="0" indent="0">
              <a:buNone/>
            </a:pPr>
            <a:r>
              <a:rPr lang="en-US" sz="2400" dirty="0"/>
              <a:t>	</a:t>
            </a:r>
            <a:r>
              <a:rPr lang="en-US" sz="2400" dirty="0" smtClean="0"/>
              <a:t>		=0.6978 </a:t>
            </a:r>
          </a:p>
          <a:p>
            <a:pPr marL="0" indent="0">
              <a:buNone/>
            </a:pPr>
            <a:r>
              <a:rPr lang="en-US" sz="2400" dirty="0"/>
              <a:t>	</a:t>
            </a:r>
            <a:r>
              <a:rPr lang="en-US" sz="2400" dirty="0" smtClean="0"/>
              <a:t>		= Laminar flow</a:t>
            </a:r>
            <a:endParaRPr lang="en-US" sz="2400" dirty="0"/>
          </a:p>
        </p:txBody>
      </p:sp>
    </p:spTree>
    <p:extLst>
      <p:ext uri="{BB962C8B-B14F-4D97-AF65-F5344CB8AC3E}">
        <p14:creationId xmlns:p14="http://schemas.microsoft.com/office/powerpoint/2010/main" val="3277387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1"/>
          <p:cNvSpPr>
            <a:spLocks noGrp="1"/>
          </p:cNvSpPr>
          <p:nvPr>
            <p:ph type="title"/>
          </p:nvPr>
        </p:nvSpPr>
        <p:spPr>
          <a:xfrm>
            <a:off x="205581" y="152400"/>
            <a:ext cx="8229600" cy="655638"/>
          </a:xfrm>
        </p:spPr>
        <p:txBody>
          <a:bodyPr/>
          <a:lstStyle/>
          <a:p>
            <a:r>
              <a:rPr lang="en-US" dirty="0" smtClean="0"/>
              <a:t>CALCULATIONS</a:t>
            </a:r>
            <a:endParaRPr lang="en-US" dirty="0"/>
          </a:p>
        </p:txBody>
      </p:sp>
      <p:sp>
        <p:nvSpPr>
          <p:cNvPr id="7" name="Content Placeholder 2"/>
          <p:cNvSpPr>
            <a:spLocks noGrp="1"/>
          </p:cNvSpPr>
          <p:nvPr>
            <p:ph idx="1"/>
          </p:nvPr>
        </p:nvSpPr>
        <p:spPr>
          <a:xfrm>
            <a:off x="457200" y="1600200"/>
            <a:ext cx="8229600" cy="4525963"/>
          </a:xfrm>
        </p:spPr>
        <p:txBody>
          <a:bodyPr>
            <a:normAutofit/>
          </a:bodyPr>
          <a:lstStyle/>
          <a:p>
            <a:r>
              <a:rPr lang="en-US" dirty="0" smtClean="0"/>
              <a:t>From </a:t>
            </a:r>
            <a:r>
              <a:rPr lang="en-US" dirty="0" err="1" smtClean="0"/>
              <a:t>Korenzy</a:t>
            </a:r>
            <a:r>
              <a:rPr lang="en-US" dirty="0" smtClean="0"/>
              <a:t>-Carmen Equation</a:t>
            </a:r>
          </a:p>
          <a:p>
            <a:pPr marL="0" indent="0">
              <a:buNone/>
            </a:pPr>
            <a:r>
              <a:rPr lang="en-US" dirty="0" smtClean="0"/>
              <a:t>Superficial velocity=µ</a:t>
            </a:r>
            <a:r>
              <a:rPr lang="en-US" baseline="-25000" dirty="0" smtClean="0"/>
              <a:t>o</a:t>
            </a:r>
            <a:r>
              <a:rPr lang="en-US" dirty="0" smtClean="0"/>
              <a:t>=</a:t>
            </a:r>
          </a:p>
          <a:p>
            <a:pPr marL="0" indent="0">
              <a:buNone/>
            </a:pPr>
            <a:r>
              <a:rPr lang="en-US" sz="3000" dirty="0" smtClean="0"/>
              <a:t>(Volumetric flow rate)/(Effective cross sectional area)</a:t>
            </a:r>
          </a:p>
          <a:p>
            <a:pPr marL="0" indent="0">
              <a:buNone/>
            </a:pPr>
            <a:r>
              <a:rPr lang="en-US" dirty="0" smtClean="0"/>
              <a:t>=(.2/60*25.1327) cm/sec</a:t>
            </a:r>
          </a:p>
          <a:p>
            <a:pPr marL="0" indent="0">
              <a:buNone/>
            </a:pPr>
            <a:r>
              <a:rPr lang="en-US" dirty="0" smtClean="0"/>
              <a:t>(∆P/L)= {[(150*µ*µ</a:t>
            </a:r>
            <a:r>
              <a:rPr lang="en-US" baseline="-25000" dirty="0" smtClean="0"/>
              <a:t>o</a:t>
            </a:r>
            <a:r>
              <a:rPr lang="en-US" dirty="0" smtClean="0"/>
              <a:t>*(1-Ɛ)</a:t>
            </a:r>
            <a:r>
              <a:rPr lang="en-US" baseline="30000" dirty="0" smtClean="0"/>
              <a:t>2</a:t>
            </a:r>
            <a:r>
              <a:rPr lang="en-US" dirty="0" smtClean="0"/>
              <a:t>]/[</a:t>
            </a:r>
            <a:r>
              <a:rPr lang="en-US" dirty="0" err="1" smtClean="0"/>
              <a:t>D</a:t>
            </a:r>
            <a:r>
              <a:rPr lang="en-US" baseline="-25000" dirty="0" err="1" smtClean="0"/>
              <a:t>p</a:t>
            </a:r>
            <a:r>
              <a:rPr lang="en-US" dirty="0" smtClean="0"/>
              <a:t>*</a:t>
            </a:r>
            <a:r>
              <a:rPr lang="el-GR" dirty="0" smtClean="0"/>
              <a:t> φ</a:t>
            </a:r>
            <a:r>
              <a:rPr lang="en-US" baseline="-25000" dirty="0" smtClean="0"/>
              <a:t>s</a:t>
            </a:r>
            <a:r>
              <a:rPr lang="en-US" dirty="0" smtClean="0"/>
              <a:t>*Ɛ</a:t>
            </a:r>
            <a:r>
              <a:rPr lang="en-US" baseline="30000" dirty="0" smtClean="0"/>
              <a:t>3</a:t>
            </a:r>
            <a:r>
              <a:rPr lang="en-US" dirty="0" smtClean="0"/>
              <a:t>]}</a:t>
            </a:r>
          </a:p>
          <a:p>
            <a:pPr marL="0" indent="0">
              <a:buNone/>
            </a:pPr>
            <a:r>
              <a:rPr lang="en-US" baseline="30000" dirty="0"/>
              <a:t>	</a:t>
            </a:r>
            <a:r>
              <a:rPr lang="en-US" baseline="30000" dirty="0" smtClean="0"/>
              <a:t> </a:t>
            </a:r>
            <a:r>
              <a:rPr lang="en-US" dirty="0" smtClean="0"/>
              <a:t>= {[150*.01781*10</a:t>
            </a:r>
            <a:r>
              <a:rPr lang="en-US" baseline="30000" dirty="0" smtClean="0"/>
              <a:t>-2</a:t>
            </a:r>
            <a:r>
              <a:rPr lang="en-US" dirty="0" smtClean="0"/>
              <a:t>*.2*(1-		.733)</a:t>
            </a:r>
            <a:r>
              <a:rPr lang="en-US" baseline="30000" dirty="0" smtClean="0"/>
              <a:t>2</a:t>
            </a:r>
            <a:r>
              <a:rPr lang="en-US" dirty="0" smtClean="0"/>
              <a:t>]/[.2*60*25.1327*.733</a:t>
            </a:r>
            <a:r>
              <a:rPr lang="en-US" baseline="30000" dirty="0" smtClean="0"/>
              <a:t>3</a:t>
            </a:r>
            <a:r>
              <a:rPr lang="en-US" dirty="0" smtClean="0"/>
              <a:t>]}</a:t>
            </a:r>
          </a:p>
          <a:p>
            <a:pPr marL="0" indent="0">
              <a:buNone/>
            </a:pPr>
            <a:r>
              <a:rPr lang="en-US" dirty="0"/>
              <a:t>	</a:t>
            </a:r>
            <a:r>
              <a:rPr lang="en-US" dirty="0" smtClean="0"/>
              <a:t>=1.602*10</a:t>
            </a:r>
            <a:r>
              <a:rPr lang="en-US" baseline="30000" dirty="0" smtClean="0"/>
              <a:t>-2 </a:t>
            </a:r>
            <a:r>
              <a:rPr lang="en-US" dirty="0" smtClean="0"/>
              <a:t>g/s</a:t>
            </a:r>
            <a:endParaRPr lang="en-US" dirty="0"/>
          </a:p>
        </p:txBody>
      </p:sp>
    </p:spTree>
    <p:extLst>
      <p:ext uri="{BB962C8B-B14F-4D97-AF65-F5344CB8AC3E}">
        <p14:creationId xmlns:p14="http://schemas.microsoft.com/office/powerpoint/2010/main" val="7947443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1"/>
          <p:cNvSpPr>
            <a:spLocks noGrp="1"/>
          </p:cNvSpPr>
          <p:nvPr>
            <p:ph type="title"/>
          </p:nvPr>
        </p:nvSpPr>
        <p:spPr>
          <a:xfrm>
            <a:off x="205581" y="76200"/>
            <a:ext cx="8229600" cy="655638"/>
          </a:xfrm>
        </p:spPr>
        <p:txBody>
          <a:bodyPr/>
          <a:lstStyle/>
          <a:p>
            <a:r>
              <a:rPr lang="en-US" dirty="0" smtClean="0"/>
              <a:t>CALCULATIONS</a:t>
            </a:r>
            <a:endParaRPr lang="en-US" dirty="0"/>
          </a:p>
        </p:txBody>
      </p:sp>
      <p:sp>
        <p:nvSpPr>
          <p:cNvPr id="7" name="Content Placeholder 2"/>
          <p:cNvSpPr>
            <a:spLocks noGrp="1"/>
          </p:cNvSpPr>
          <p:nvPr>
            <p:ph idx="1"/>
          </p:nvPr>
        </p:nvSpPr>
        <p:spPr>
          <a:xfrm>
            <a:off x="228600" y="1295400"/>
            <a:ext cx="8610600" cy="5486400"/>
          </a:xfrm>
        </p:spPr>
        <p:txBody>
          <a:bodyPr>
            <a:normAutofit fontScale="92500" lnSpcReduction="20000"/>
          </a:bodyPr>
          <a:lstStyle/>
          <a:p>
            <a:r>
              <a:rPr lang="en-US" sz="2800" dirty="0" smtClean="0"/>
              <a:t>Reynolds Number = R</a:t>
            </a:r>
            <a:r>
              <a:rPr lang="en-US" sz="2800" baseline="-25000" dirty="0" smtClean="0"/>
              <a:t>ep</a:t>
            </a:r>
            <a:r>
              <a:rPr lang="en-US" sz="2800" dirty="0" smtClean="0"/>
              <a:t>=</a:t>
            </a:r>
            <a:r>
              <a:rPr lang="el-GR" sz="2800" dirty="0" smtClean="0"/>
              <a:t> </a:t>
            </a:r>
            <a:r>
              <a:rPr lang="en-US" sz="2800" dirty="0" smtClean="0"/>
              <a:t>{(</a:t>
            </a:r>
            <a:r>
              <a:rPr lang="el-GR" sz="2800" dirty="0" smtClean="0"/>
              <a:t>ρ</a:t>
            </a:r>
            <a:r>
              <a:rPr lang="en-US" sz="2800" dirty="0" smtClean="0"/>
              <a:t>*</a:t>
            </a:r>
            <a:r>
              <a:rPr lang="en-US" sz="2800" dirty="0" err="1" smtClean="0"/>
              <a:t>V</a:t>
            </a:r>
            <a:r>
              <a:rPr lang="en-US" sz="2800" baseline="-25000" dirty="0" err="1" smtClean="0"/>
              <a:t>s</a:t>
            </a:r>
            <a:r>
              <a:rPr lang="en-US" sz="2800" dirty="0" smtClean="0"/>
              <a:t>*</a:t>
            </a:r>
            <a:r>
              <a:rPr lang="en-US" sz="2800" dirty="0" err="1" smtClean="0"/>
              <a:t>D</a:t>
            </a:r>
            <a:r>
              <a:rPr lang="en-US" sz="2800" baseline="-25000" dirty="0" err="1" smtClean="0"/>
              <a:t>p</a:t>
            </a:r>
            <a:r>
              <a:rPr lang="en-US" sz="2800" dirty="0" smtClean="0"/>
              <a:t>*</a:t>
            </a:r>
            <a:r>
              <a:rPr lang="el-GR" sz="2800" dirty="0" smtClean="0"/>
              <a:t> φ</a:t>
            </a:r>
            <a:r>
              <a:rPr lang="en-US" sz="2800" baseline="-25000" dirty="0" smtClean="0"/>
              <a:t>s</a:t>
            </a:r>
            <a:r>
              <a:rPr lang="en-US" sz="2800" baseline="30000" dirty="0" smtClean="0"/>
              <a:t>2</a:t>
            </a:r>
            <a:r>
              <a:rPr lang="en-US" sz="2800" dirty="0" smtClean="0"/>
              <a:t>)/[µ*(1-Ɛ)]}</a:t>
            </a:r>
          </a:p>
          <a:p>
            <a:pPr marL="0" indent="0">
              <a:buNone/>
            </a:pPr>
            <a:r>
              <a:rPr lang="en-US" dirty="0"/>
              <a:t>	</a:t>
            </a:r>
            <a:r>
              <a:rPr lang="en-US" dirty="0" smtClean="0"/>
              <a:t>			={(1.251*2000*.2*1)/[60*.01781*10</a:t>
            </a:r>
            <a:r>
              <a:rPr lang="en-US" baseline="30000" dirty="0" smtClean="0"/>
              <a:t>-2 							</a:t>
            </a:r>
            <a:r>
              <a:rPr lang="en-US" dirty="0" smtClean="0"/>
              <a:t>*∏*r</a:t>
            </a:r>
            <a:r>
              <a:rPr lang="en-US" baseline="-25000" dirty="0" smtClean="0"/>
              <a:t>e</a:t>
            </a:r>
            <a:r>
              <a:rPr lang="en-US" baseline="30000" dirty="0" smtClean="0"/>
              <a:t>2</a:t>
            </a:r>
            <a:r>
              <a:rPr lang="en-US" dirty="0" smtClean="0"/>
              <a:t>*(1-.733)]}</a:t>
            </a:r>
          </a:p>
          <a:p>
            <a:pPr marL="0" indent="0">
              <a:buNone/>
            </a:pPr>
            <a:r>
              <a:rPr lang="en-US" dirty="0"/>
              <a:t>	</a:t>
            </a:r>
            <a:r>
              <a:rPr lang="en-US" dirty="0" smtClean="0"/>
              <a:t>=55854.9/r</a:t>
            </a:r>
            <a:r>
              <a:rPr lang="en-US" baseline="-25000" dirty="0" smtClean="0"/>
              <a:t>e</a:t>
            </a:r>
            <a:r>
              <a:rPr lang="en-US" dirty="0" smtClean="0"/>
              <a:t>2</a:t>
            </a:r>
            <a:endParaRPr lang="en-US" baseline="-25000" dirty="0" smtClean="0"/>
          </a:p>
          <a:p>
            <a:r>
              <a:rPr lang="en-US" dirty="0" smtClean="0"/>
              <a:t>From </a:t>
            </a:r>
            <a:r>
              <a:rPr lang="en-US" dirty="0" err="1" smtClean="0"/>
              <a:t>Korenzy</a:t>
            </a:r>
            <a:r>
              <a:rPr lang="en-US" dirty="0" smtClean="0"/>
              <a:t>-Carmen Equation</a:t>
            </a:r>
          </a:p>
          <a:p>
            <a:pPr marL="0" indent="0">
              <a:buNone/>
            </a:pPr>
            <a:r>
              <a:rPr lang="en-US" dirty="0" smtClean="0"/>
              <a:t>	(∆P/L)= {[(150*µ*µ</a:t>
            </a:r>
            <a:r>
              <a:rPr lang="en-US" baseline="-25000" dirty="0" smtClean="0"/>
              <a:t>o</a:t>
            </a:r>
            <a:r>
              <a:rPr lang="en-US" dirty="0" smtClean="0"/>
              <a:t>*(1-Ɛ)</a:t>
            </a:r>
            <a:r>
              <a:rPr lang="en-US" baseline="30000" dirty="0" smtClean="0"/>
              <a:t>2</a:t>
            </a:r>
            <a:r>
              <a:rPr lang="en-US" dirty="0" smtClean="0"/>
              <a:t>]/[</a:t>
            </a:r>
            <a:r>
              <a:rPr lang="en-US" dirty="0" err="1" smtClean="0"/>
              <a:t>D</a:t>
            </a:r>
            <a:r>
              <a:rPr lang="en-US" baseline="-25000" dirty="0" err="1" smtClean="0"/>
              <a:t>p</a:t>
            </a:r>
            <a:r>
              <a:rPr lang="en-US" dirty="0" smtClean="0"/>
              <a:t>*</a:t>
            </a:r>
            <a:r>
              <a:rPr lang="el-GR" dirty="0" smtClean="0"/>
              <a:t> φ</a:t>
            </a:r>
            <a:r>
              <a:rPr lang="en-US" baseline="-25000" dirty="0" smtClean="0"/>
              <a:t>s</a:t>
            </a:r>
            <a:r>
              <a:rPr lang="en-US" dirty="0" smtClean="0"/>
              <a:t>*Ɛ</a:t>
            </a:r>
            <a:r>
              <a:rPr lang="en-US" baseline="30000" dirty="0" smtClean="0"/>
              <a:t>3</a:t>
            </a:r>
            <a:r>
              <a:rPr lang="en-US" dirty="0" smtClean="0"/>
              <a:t>]}</a:t>
            </a:r>
          </a:p>
          <a:p>
            <a:pPr marL="0" indent="0">
              <a:buNone/>
            </a:pPr>
            <a:r>
              <a:rPr lang="en-US" dirty="0" smtClean="0"/>
              <a:t>	= {[150*.01781*10</a:t>
            </a:r>
            <a:r>
              <a:rPr lang="en-US" baseline="30000" dirty="0" smtClean="0"/>
              <a:t>-2</a:t>
            </a:r>
            <a:r>
              <a:rPr lang="en-US" dirty="0" smtClean="0"/>
              <a:t>*2000*10</a:t>
            </a:r>
            <a:r>
              <a:rPr lang="en-US" baseline="30000" dirty="0" smtClean="0"/>
              <a:t>3</a:t>
            </a:r>
            <a:r>
              <a:rPr lang="en-US" dirty="0" smtClean="0"/>
              <a:t>*(1-				.733)</a:t>
            </a:r>
            <a:r>
              <a:rPr lang="en-US" baseline="30000" dirty="0" smtClean="0"/>
              <a:t>2</a:t>
            </a:r>
            <a:r>
              <a:rPr lang="en-US" dirty="0" smtClean="0"/>
              <a:t>]/[.2*100*60*∏*r</a:t>
            </a:r>
            <a:r>
              <a:rPr lang="en-US" baseline="-25000" dirty="0" smtClean="0"/>
              <a:t>e</a:t>
            </a:r>
            <a:r>
              <a:rPr lang="en-US" baseline="30000" dirty="0" smtClean="0"/>
              <a:t>2</a:t>
            </a:r>
            <a:r>
              <a:rPr lang="en-US" dirty="0" smtClean="0"/>
              <a:t>*.733</a:t>
            </a:r>
            <a:r>
              <a:rPr lang="en-US" baseline="30000" dirty="0" smtClean="0"/>
              <a:t>2</a:t>
            </a:r>
            <a:r>
              <a:rPr lang="en-US" dirty="0" smtClean="0"/>
              <a:t>]}</a:t>
            </a:r>
          </a:p>
          <a:p>
            <a:pPr marL="0" indent="0">
              <a:buNone/>
            </a:pPr>
            <a:r>
              <a:rPr lang="en-US" dirty="0" smtClean="0"/>
              <a:t>	(∆P/L )=256.675/r</a:t>
            </a:r>
            <a:r>
              <a:rPr lang="en-US" baseline="30000" dirty="0" smtClean="0"/>
              <a:t>2</a:t>
            </a:r>
          </a:p>
          <a:p>
            <a:pPr marL="0" indent="0">
              <a:buNone/>
            </a:pPr>
            <a:endParaRPr lang="en-US" baseline="30000" dirty="0" smtClean="0"/>
          </a:p>
          <a:p>
            <a:pPr marL="0" indent="0">
              <a:buNone/>
            </a:pPr>
            <a:r>
              <a:rPr lang="en-US" dirty="0" smtClean="0"/>
              <a:t>The pressure drop across the bed is assumed to be increasing as the same rate as that of the flow rate because of the increasing in the packing material in the reactor.</a:t>
            </a:r>
            <a:endParaRPr lang="en-US" baseline="30000" dirty="0" smtClean="0"/>
          </a:p>
          <a:p>
            <a:endParaRPr lang="en-US" dirty="0"/>
          </a:p>
        </p:txBody>
      </p:sp>
    </p:spTree>
    <p:extLst>
      <p:ext uri="{BB962C8B-B14F-4D97-AF65-F5344CB8AC3E}">
        <p14:creationId xmlns:p14="http://schemas.microsoft.com/office/powerpoint/2010/main" val="7947443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itle 1"/>
          <p:cNvSpPr>
            <a:spLocks noGrp="1"/>
          </p:cNvSpPr>
          <p:nvPr>
            <p:ph type="title"/>
          </p:nvPr>
        </p:nvSpPr>
        <p:spPr>
          <a:xfrm>
            <a:off x="205581" y="152400"/>
            <a:ext cx="8229600" cy="655638"/>
          </a:xfrm>
        </p:spPr>
        <p:txBody>
          <a:bodyPr/>
          <a:lstStyle/>
          <a:p>
            <a:r>
              <a:rPr lang="en-US" dirty="0" smtClean="0"/>
              <a:t>CALCULATIONS</a:t>
            </a:r>
            <a:endParaRPr lang="en-US" dirty="0"/>
          </a:p>
        </p:txBody>
      </p:sp>
      <p:sp>
        <p:nvSpPr>
          <p:cNvPr id="7" name="Content Placeholder 2"/>
          <p:cNvSpPr>
            <a:spLocks noGrp="1"/>
          </p:cNvSpPr>
          <p:nvPr>
            <p:ph idx="1"/>
          </p:nvPr>
        </p:nvSpPr>
        <p:spPr>
          <a:xfrm>
            <a:off x="457200" y="1600200"/>
            <a:ext cx="8229600" cy="4800600"/>
          </a:xfrm>
        </p:spPr>
        <p:txBody>
          <a:bodyPr>
            <a:normAutofit/>
          </a:bodyPr>
          <a:lstStyle/>
          <a:p>
            <a:pPr marL="0" indent="0">
              <a:buNone/>
            </a:pPr>
            <a:r>
              <a:rPr lang="en-US" sz="2800" dirty="0" smtClean="0"/>
              <a:t>Hence,</a:t>
            </a:r>
          </a:p>
          <a:p>
            <a:pPr marL="0" indent="0">
              <a:buNone/>
            </a:pPr>
            <a:r>
              <a:rPr lang="en-US" sz="2800" dirty="0" smtClean="0"/>
              <a:t>R</a:t>
            </a:r>
            <a:r>
              <a:rPr lang="en-US" sz="2800" baseline="-25000" dirty="0" smtClean="0"/>
              <a:t>e</a:t>
            </a:r>
            <a:r>
              <a:rPr lang="en-US" sz="2800" baseline="30000" dirty="0" smtClean="0"/>
              <a:t>2</a:t>
            </a:r>
            <a:r>
              <a:rPr lang="en-US" sz="2800" dirty="0" smtClean="0"/>
              <a:t>= 1.603*L</a:t>
            </a:r>
            <a:endParaRPr lang="en-US" sz="2800" baseline="30000" dirty="0"/>
          </a:p>
          <a:p>
            <a:pPr marL="0" indent="0">
              <a:buNone/>
            </a:pPr>
            <a:r>
              <a:rPr lang="en-US" sz="2800" dirty="0" smtClean="0"/>
              <a:t>From iterative calculations, the consideration for length is chosen to be 200 cm and the effective radius was </a:t>
            </a:r>
          </a:p>
          <a:p>
            <a:pPr marL="0" indent="0">
              <a:buNone/>
            </a:pPr>
            <a:r>
              <a:rPr lang="en-US" sz="2800" dirty="0" smtClean="0"/>
              <a:t>R</a:t>
            </a:r>
            <a:r>
              <a:rPr lang="en-US" sz="2800" baseline="-25000" dirty="0" smtClean="0"/>
              <a:t>e</a:t>
            </a:r>
            <a:r>
              <a:rPr lang="en-US" sz="2800" baseline="30000" dirty="0" smtClean="0"/>
              <a:t>2</a:t>
            </a:r>
            <a:r>
              <a:rPr lang="en-US" sz="2800" dirty="0" smtClean="0"/>
              <a:t>=320.24</a:t>
            </a:r>
          </a:p>
          <a:p>
            <a:pPr marL="0" indent="0">
              <a:buNone/>
            </a:pPr>
            <a:r>
              <a:rPr lang="en-US" sz="2800" dirty="0" smtClean="0"/>
              <a:t>R</a:t>
            </a:r>
            <a:r>
              <a:rPr lang="en-US" sz="2800" baseline="-25000" dirty="0" smtClean="0"/>
              <a:t>o</a:t>
            </a:r>
            <a:r>
              <a:rPr lang="en-US" sz="2800" baseline="30000" dirty="0" smtClean="0"/>
              <a:t>2</a:t>
            </a:r>
            <a:r>
              <a:rPr lang="en-US" sz="2800" dirty="0" smtClean="0"/>
              <a:t>-R</a:t>
            </a:r>
            <a:r>
              <a:rPr lang="en-US" sz="2800" baseline="-25000" dirty="0" smtClean="0"/>
              <a:t>i</a:t>
            </a:r>
            <a:r>
              <a:rPr lang="en-US" sz="2800" baseline="30000" dirty="0" smtClean="0"/>
              <a:t>2</a:t>
            </a:r>
            <a:r>
              <a:rPr lang="en-US" sz="2800" dirty="0" smtClean="0"/>
              <a:t>=320.24</a:t>
            </a:r>
          </a:p>
          <a:p>
            <a:pPr marL="0" indent="0">
              <a:buNone/>
            </a:pPr>
            <a:r>
              <a:rPr lang="en-US" sz="2800" dirty="0" smtClean="0"/>
              <a:t>From Solver which is run in excel, we get the radii as 30 cm and 24 cm (approximated to the next number and decimals are neglected)</a:t>
            </a:r>
            <a:endParaRPr lang="en-US" sz="2800" dirty="0"/>
          </a:p>
        </p:txBody>
      </p:sp>
    </p:spTree>
    <p:extLst>
      <p:ext uri="{BB962C8B-B14F-4D97-AF65-F5344CB8AC3E}">
        <p14:creationId xmlns:p14="http://schemas.microsoft.com/office/powerpoint/2010/main" val="7947443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436180" y="76200"/>
            <a:ext cx="8403020" cy="685800"/>
          </a:xfrm>
        </p:spPr>
        <p:txBody>
          <a:bodyPr/>
          <a:lstStyle/>
          <a:p>
            <a:pPr eaLnBrk="1" hangingPunct="1"/>
            <a:r>
              <a:rPr lang="en-US" dirty="0"/>
              <a:t>SCALED UP DESIGN OF PLASMA REACTOR</a:t>
            </a:r>
            <a:endParaRPr lang="en-US" dirty="0">
              <a:ea typeface="ＭＳ Ｐゴシック" pitchFamily="-60" charset="-128"/>
              <a:cs typeface="ＭＳ Ｐゴシック" pitchFamily="-60" charset="-128"/>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55" y="2133600"/>
            <a:ext cx="8915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8312727" y="3810000"/>
            <a:ext cx="914400" cy="0"/>
          </a:xfrm>
          <a:prstGeom prst="line">
            <a:avLst/>
          </a:prstGeom>
          <a:ln>
            <a:solidFill>
              <a:srgbClr val="C0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8312727" y="2743200"/>
            <a:ext cx="914400" cy="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9037720" y="2733902"/>
            <a:ext cx="0" cy="106680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5400000">
            <a:off x="8660854" y="3082636"/>
            <a:ext cx="753732" cy="369332"/>
          </a:xfrm>
          <a:prstGeom prst="rect">
            <a:avLst/>
          </a:prstGeom>
          <a:noFill/>
        </p:spPr>
        <p:txBody>
          <a:bodyPr wrap="none" rtlCol="0">
            <a:spAutoFit/>
          </a:bodyPr>
          <a:lstStyle/>
          <a:p>
            <a:r>
              <a:rPr lang="en-US" dirty="0" smtClean="0"/>
              <a:t>60 cm</a:t>
            </a:r>
            <a:endParaRPr lang="en-US" dirty="0"/>
          </a:p>
        </p:txBody>
      </p:sp>
      <p:cxnSp>
        <p:nvCxnSpPr>
          <p:cNvPr id="12" name="Straight Arrow Connector 11"/>
          <p:cNvCxnSpPr/>
          <p:nvPr/>
        </p:nvCxnSpPr>
        <p:spPr>
          <a:xfrm>
            <a:off x="8610600" y="3038702"/>
            <a:ext cx="0" cy="457200"/>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5400000">
            <a:off x="8393061" y="3173113"/>
            <a:ext cx="753732" cy="369332"/>
          </a:xfrm>
          <a:prstGeom prst="rect">
            <a:avLst/>
          </a:prstGeom>
          <a:noFill/>
        </p:spPr>
        <p:txBody>
          <a:bodyPr wrap="none" rtlCol="0">
            <a:spAutoFit/>
          </a:bodyPr>
          <a:lstStyle/>
          <a:p>
            <a:r>
              <a:rPr lang="en-US" dirty="0" smtClean="0"/>
              <a:t>48 cm</a:t>
            </a:r>
            <a:endParaRPr lang="en-US" dirty="0"/>
          </a:p>
        </p:txBody>
      </p:sp>
      <p:cxnSp>
        <p:nvCxnSpPr>
          <p:cNvPr id="14" name="Straight Connector 13"/>
          <p:cNvCxnSpPr/>
          <p:nvPr/>
        </p:nvCxnSpPr>
        <p:spPr>
          <a:xfrm>
            <a:off x="5943600" y="3886200"/>
            <a:ext cx="0" cy="57150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7239000" y="3886200"/>
            <a:ext cx="0" cy="57150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5943600" y="4171950"/>
            <a:ext cx="1295400" cy="0"/>
          </a:xfrm>
          <a:prstGeom prst="straightConnector1">
            <a:avLst/>
          </a:prstGeom>
          <a:ln>
            <a:solidFill>
              <a:srgbClr val="C00000"/>
            </a:solidFill>
            <a:headEnd type="arrow"/>
            <a:tailEnd type="arrow"/>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6179127" y="3893127"/>
            <a:ext cx="914400" cy="369332"/>
          </a:xfrm>
          <a:prstGeom prst="rect">
            <a:avLst/>
          </a:prstGeom>
          <a:noFill/>
        </p:spPr>
        <p:txBody>
          <a:bodyPr wrap="square" rtlCol="0">
            <a:spAutoFit/>
          </a:bodyPr>
          <a:lstStyle/>
          <a:p>
            <a:r>
              <a:rPr lang="en-US" dirty="0" smtClean="0"/>
              <a:t>200 cm</a:t>
            </a:r>
            <a:endParaRPr lang="en-US" dirty="0"/>
          </a:p>
        </p:txBody>
      </p:sp>
      <p:cxnSp>
        <p:nvCxnSpPr>
          <p:cNvPr id="18" name="Straight Connector 17"/>
          <p:cNvCxnSpPr/>
          <p:nvPr/>
        </p:nvCxnSpPr>
        <p:spPr>
          <a:xfrm>
            <a:off x="5638800" y="3810000"/>
            <a:ext cx="0" cy="121920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8001000" y="3810000"/>
            <a:ext cx="0" cy="1219200"/>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5638800" y="4724400"/>
            <a:ext cx="2362200" cy="0"/>
          </a:xfrm>
          <a:prstGeom prst="straightConnector1">
            <a:avLst/>
          </a:prstGeom>
          <a:ln>
            <a:solidFill>
              <a:srgbClr val="C00000"/>
            </a:solidFill>
            <a:headEnd type="arrow"/>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6260876" y="4454236"/>
            <a:ext cx="870751" cy="369332"/>
          </a:xfrm>
          <a:prstGeom prst="rect">
            <a:avLst/>
          </a:prstGeom>
          <a:noFill/>
        </p:spPr>
        <p:txBody>
          <a:bodyPr wrap="none" rtlCol="0">
            <a:spAutoFit/>
          </a:bodyPr>
          <a:lstStyle/>
          <a:p>
            <a:r>
              <a:rPr lang="en-US" dirty="0" smtClean="0"/>
              <a:t>300 cm</a:t>
            </a:r>
            <a:endParaRPr lang="en-US" dirty="0"/>
          </a:p>
        </p:txBody>
      </p:sp>
    </p:spTree>
    <p:extLst>
      <p:ext uri="{BB962C8B-B14F-4D97-AF65-F5344CB8AC3E}">
        <p14:creationId xmlns:p14="http://schemas.microsoft.com/office/powerpoint/2010/main" val="36584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par>
                                <p:cTn id="41" presetID="16" presetClass="entr" presetSubtype="2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arn(inVertical)">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t>
            </a:r>
            <a:endParaRPr lang="en-US" dirty="0"/>
          </a:p>
        </p:txBody>
      </p:sp>
      <p:sp>
        <p:nvSpPr>
          <p:cNvPr id="4" name="TextBox 7"/>
          <p:cNvSpPr txBox="1">
            <a:spLocks noChangeArrowheads="1"/>
          </p:cNvSpPr>
          <p:nvPr/>
        </p:nvSpPr>
        <p:spPr bwMode="auto">
          <a:xfrm>
            <a:off x="304800" y="1143000"/>
            <a:ext cx="8763000" cy="5638800"/>
          </a:xfrm>
          <a:prstGeom prst="rect">
            <a:avLst/>
          </a:prstGeom>
          <a:noFill/>
          <a:ln w="9525">
            <a:noFill/>
            <a:miter lim="800000"/>
            <a:headEnd/>
            <a:tailEnd/>
          </a:ln>
        </p:spPr>
        <p:txBody>
          <a:bodyPr>
            <a:prstTxWarp prst="textNoShape">
              <a:avLst/>
            </a:prstTxWarp>
          </a:bodyPr>
          <a:lstStyle/>
          <a:p>
            <a:pPr marL="342900" indent="-342900" algn="just">
              <a:buFont typeface="Arial" pitchFamily="34" charset="0"/>
              <a:buChar char="•"/>
            </a:pPr>
            <a:r>
              <a:rPr lang="en-US" sz="2000" b="1" dirty="0">
                <a:solidFill>
                  <a:srgbClr val="262626"/>
                </a:solidFill>
                <a:latin typeface="+mn-lt"/>
              </a:rPr>
              <a:t>Volatile organic compounds </a:t>
            </a:r>
            <a:r>
              <a:rPr lang="en-US" sz="2000" dirty="0">
                <a:solidFill>
                  <a:srgbClr val="262626"/>
                </a:solidFill>
                <a:latin typeface="+mn-lt"/>
              </a:rPr>
              <a:t>are bad for the environment and human health. Therein many rules are regulated by the U.S. EPA but their control requires either catalytic destruction or downstream incineration.  Both process contribute to product cost without adding value.  Notably both approaches are thermally based and as such, are energy intensive. </a:t>
            </a: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9600" y="3048000"/>
            <a:ext cx="4381500" cy="3429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76600"/>
            <a:ext cx="4000500" cy="3130826"/>
          </a:xfrm>
          <a:prstGeom prst="rect">
            <a:avLst/>
          </a:prstGeom>
        </p:spPr>
      </p:pic>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110" name="Title 1"/>
          <p:cNvSpPr>
            <a:spLocks noGrp="1"/>
          </p:cNvSpPr>
          <p:nvPr>
            <p:ph type="title"/>
          </p:nvPr>
        </p:nvSpPr>
        <p:spPr bwMode="auto">
          <a:xfrm>
            <a:off x="362519" y="-304800"/>
            <a:ext cx="8229600" cy="1143000"/>
          </a:xfrm>
          <a:prstGeom prst="rect">
            <a:avLst/>
          </a:prstGeom>
          <a:noFill/>
          <a:ln w="9525">
            <a:noFill/>
            <a:miter lim="800000"/>
            <a:headEnd/>
            <a:tailEnd/>
          </a:ln>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SCHEMATIC OF EXPERIMENTAL SETUP</a:t>
            </a:r>
            <a:endParaRPr kumimoji="0" lang="en-US" sz="1800" b="0" i="0" u="none" strike="noStrike" kern="0" cap="none" spc="0" normalizeH="0" baseline="0" noProof="0" dirty="0">
              <a:ln>
                <a:noFill/>
              </a:ln>
              <a:effectLst/>
              <a:uLnTx/>
              <a:uFillTx/>
            </a:endParaRPr>
          </a:p>
        </p:txBody>
      </p:sp>
      <p:sp>
        <p:nvSpPr>
          <p:cNvPr id="111" name="Oval 110"/>
          <p:cNvSpPr/>
          <p:nvPr/>
        </p:nvSpPr>
        <p:spPr>
          <a:xfrm>
            <a:off x="582589" y="2116540"/>
            <a:ext cx="533400" cy="6858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mn-ea"/>
                <a:cs typeface="+mn-cs"/>
              </a:rPr>
              <a:t>N2</a:t>
            </a: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2" name="Oval 111"/>
          <p:cNvSpPr/>
          <p:nvPr/>
        </p:nvSpPr>
        <p:spPr>
          <a:xfrm>
            <a:off x="582589" y="4897840"/>
            <a:ext cx="533400" cy="6096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mn-ea"/>
                <a:cs typeface="+mn-cs"/>
              </a:rPr>
              <a:t>O2</a:t>
            </a: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3" name="Rectangle 112"/>
          <p:cNvSpPr/>
          <p:nvPr/>
        </p:nvSpPr>
        <p:spPr>
          <a:xfrm>
            <a:off x="1344589" y="1964140"/>
            <a:ext cx="762000" cy="8382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F C U</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4" name="Rectangle 113"/>
          <p:cNvSpPr/>
          <p:nvPr/>
        </p:nvSpPr>
        <p:spPr>
          <a:xfrm>
            <a:off x="1344589" y="2954740"/>
            <a:ext cx="762000" cy="6858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F C U</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5" name="Rectangle 114"/>
          <p:cNvSpPr/>
          <p:nvPr/>
        </p:nvSpPr>
        <p:spPr>
          <a:xfrm>
            <a:off x="1344589" y="4021540"/>
            <a:ext cx="762000" cy="6858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F C U</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6" name="Rectangle 115"/>
          <p:cNvSpPr/>
          <p:nvPr/>
        </p:nvSpPr>
        <p:spPr>
          <a:xfrm>
            <a:off x="1344589" y="4783540"/>
            <a:ext cx="762000" cy="7620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F C U</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7" name="Rounded Rectangle 116"/>
          <p:cNvSpPr/>
          <p:nvPr/>
        </p:nvSpPr>
        <p:spPr>
          <a:xfrm>
            <a:off x="2335189" y="2802340"/>
            <a:ext cx="990600" cy="8382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Benzene</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8" name="Rounded Rectangle 117"/>
          <p:cNvSpPr/>
          <p:nvPr/>
        </p:nvSpPr>
        <p:spPr>
          <a:xfrm>
            <a:off x="2335189" y="4021540"/>
            <a:ext cx="990600"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latin typeface="Calibri"/>
                <a:ea typeface="+mn-ea"/>
                <a:cs typeface="+mn-cs"/>
              </a:rPr>
              <a:t>Water</a:t>
            </a:r>
            <a:endParaRPr kumimoji="0" lang="en-US" sz="16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9" name="Rounded Rectangle 118"/>
          <p:cNvSpPr/>
          <p:nvPr/>
        </p:nvSpPr>
        <p:spPr>
          <a:xfrm>
            <a:off x="3630589" y="3297640"/>
            <a:ext cx="228600" cy="8001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0" name="Rectangle 119"/>
          <p:cNvSpPr/>
          <p:nvPr/>
        </p:nvSpPr>
        <p:spPr>
          <a:xfrm>
            <a:off x="5809596" y="1942480"/>
            <a:ext cx="1219200" cy="3429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alibri"/>
                <a:ea typeface="+mn-ea"/>
                <a:cs typeface="+mn-cs"/>
              </a:rPr>
              <a:t>Power meter</a:t>
            </a: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1" name="Rectangle 120"/>
          <p:cNvSpPr/>
          <p:nvPr/>
        </p:nvSpPr>
        <p:spPr>
          <a:xfrm>
            <a:off x="4590917" y="3445082"/>
            <a:ext cx="122129" cy="47246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2" name="Rectangle 121"/>
          <p:cNvSpPr/>
          <p:nvPr/>
        </p:nvSpPr>
        <p:spPr>
          <a:xfrm>
            <a:off x="5611789" y="3445082"/>
            <a:ext cx="95250" cy="4572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3" name="Flowchart: Summing Junction 122"/>
          <p:cNvSpPr/>
          <p:nvPr/>
        </p:nvSpPr>
        <p:spPr>
          <a:xfrm>
            <a:off x="4945039" y="2707090"/>
            <a:ext cx="571500" cy="495300"/>
          </a:xfrm>
          <a:prstGeom prst="flowChartSummingJunctio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24" name="Flowchart: Process 123"/>
          <p:cNvSpPr/>
          <p:nvPr/>
        </p:nvSpPr>
        <p:spPr>
          <a:xfrm>
            <a:off x="5459389" y="4745440"/>
            <a:ext cx="685800" cy="304800"/>
          </a:xfrm>
          <a:prstGeom prst="flowChartProces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25" name="Straight Connector 124"/>
          <p:cNvCxnSpPr/>
          <p:nvPr/>
        </p:nvCxnSpPr>
        <p:spPr>
          <a:xfrm>
            <a:off x="5230789" y="4631140"/>
            <a:ext cx="1143000" cy="0"/>
          </a:xfrm>
          <a:prstGeom prst="line">
            <a:avLst/>
          </a:prstGeom>
          <a:noFill/>
          <a:ln w="9525" cap="flat" cmpd="sng" algn="ctr">
            <a:solidFill>
              <a:srgbClr val="4F81BD">
                <a:shade val="95000"/>
                <a:satMod val="105000"/>
              </a:srgbClr>
            </a:solidFill>
            <a:prstDash val="solid"/>
          </a:ln>
          <a:effectLst/>
        </p:spPr>
      </p:cxnSp>
      <p:cxnSp>
        <p:nvCxnSpPr>
          <p:cNvPr id="126" name="Straight Connector 125"/>
          <p:cNvCxnSpPr/>
          <p:nvPr/>
        </p:nvCxnSpPr>
        <p:spPr>
          <a:xfrm>
            <a:off x="6373789" y="4631140"/>
            <a:ext cx="0" cy="533400"/>
          </a:xfrm>
          <a:prstGeom prst="line">
            <a:avLst/>
          </a:prstGeom>
          <a:noFill/>
          <a:ln w="9525" cap="flat" cmpd="sng" algn="ctr">
            <a:solidFill>
              <a:srgbClr val="4F81BD">
                <a:shade val="95000"/>
                <a:satMod val="105000"/>
              </a:srgbClr>
            </a:solidFill>
            <a:prstDash val="solid"/>
          </a:ln>
          <a:effectLst/>
        </p:spPr>
      </p:cxnSp>
      <p:cxnSp>
        <p:nvCxnSpPr>
          <p:cNvPr id="127" name="Straight Connector 126"/>
          <p:cNvCxnSpPr/>
          <p:nvPr/>
        </p:nvCxnSpPr>
        <p:spPr>
          <a:xfrm>
            <a:off x="5240184" y="4631140"/>
            <a:ext cx="0" cy="533400"/>
          </a:xfrm>
          <a:prstGeom prst="line">
            <a:avLst/>
          </a:prstGeom>
          <a:noFill/>
          <a:ln w="9525" cap="flat" cmpd="sng" algn="ctr">
            <a:solidFill>
              <a:srgbClr val="4F81BD">
                <a:shade val="95000"/>
                <a:satMod val="105000"/>
              </a:srgbClr>
            </a:solidFill>
            <a:prstDash val="solid"/>
          </a:ln>
          <a:effectLst/>
        </p:spPr>
      </p:cxnSp>
      <p:sp>
        <p:nvSpPr>
          <p:cNvPr id="128" name="Oval 127"/>
          <p:cNvSpPr/>
          <p:nvPr/>
        </p:nvSpPr>
        <p:spPr>
          <a:xfrm>
            <a:off x="6879527" y="3319024"/>
            <a:ext cx="1371600" cy="70485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Auto sampler</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9" name="Flowchart: Process 128"/>
          <p:cNvSpPr/>
          <p:nvPr/>
        </p:nvSpPr>
        <p:spPr>
          <a:xfrm>
            <a:off x="7258439" y="2116540"/>
            <a:ext cx="609600" cy="590550"/>
          </a:xfrm>
          <a:prstGeom prst="flowChartProces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GC</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0" name="Flowchart: Process 129"/>
          <p:cNvSpPr/>
          <p:nvPr/>
        </p:nvSpPr>
        <p:spPr>
          <a:xfrm>
            <a:off x="6879527" y="4402540"/>
            <a:ext cx="1449888" cy="800100"/>
          </a:xfrm>
          <a:prstGeom prst="flowChartProces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alibri"/>
                <a:ea typeface="+mn-ea"/>
                <a:cs typeface="+mn-cs"/>
              </a:rPr>
              <a:t>OES</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1" name="Rectangle 130"/>
          <p:cNvSpPr/>
          <p:nvPr/>
        </p:nvSpPr>
        <p:spPr>
          <a:xfrm>
            <a:off x="4713047" y="3526240"/>
            <a:ext cx="898742" cy="762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2" name="Rectangle 131"/>
          <p:cNvSpPr/>
          <p:nvPr/>
        </p:nvSpPr>
        <p:spPr>
          <a:xfrm>
            <a:off x="4713047" y="3754840"/>
            <a:ext cx="898742" cy="762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133" name="Straight Connector 132"/>
          <p:cNvCxnSpPr/>
          <p:nvPr/>
        </p:nvCxnSpPr>
        <p:spPr>
          <a:xfrm flipH="1">
            <a:off x="5454711" y="3129855"/>
            <a:ext cx="4678" cy="378135"/>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34" name="Straight Connector 133"/>
          <p:cNvCxnSpPr/>
          <p:nvPr/>
        </p:nvCxnSpPr>
        <p:spPr>
          <a:xfrm>
            <a:off x="4965320" y="3129855"/>
            <a:ext cx="0" cy="378135"/>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35" name="Straight Connector 134"/>
          <p:cNvCxnSpPr>
            <a:endCxn id="115" idx="1"/>
          </p:cNvCxnSpPr>
          <p:nvPr/>
        </p:nvCxnSpPr>
        <p:spPr>
          <a:xfrm>
            <a:off x="855639" y="4364440"/>
            <a:ext cx="48895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36" name="Straight Connector 135"/>
          <p:cNvCxnSpPr/>
          <p:nvPr/>
        </p:nvCxnSpPr>
        <p:spPr>
          <a:xfrm>
            <a:off x="2106589" y="4364440"/>
            <a:ext cx="20838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37" name="Straight Connector 136"/>
          <p:cNvCxnSpPr/>
          <p:nvPr/>
        </p:nvCxnSpPr>
        <p:spPr>
          <a:xfrm flipV="1">
            <a:off x="3325789" y="4364440"/>
            <a:ext cx="419100" cy="635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38" name="Straight Connector 137"/>
          <p:cNvCxnSpPr>
            <a:stCxn id="116" idx="3"/>
          </p:cNvCxnSpPr>
          <p:nvPr/>
        </p:nvCxnSpPr>
        <p:spPr>
          <a:xfrm>
            <a:off x="2106589" y="5164540"/>
            <a:ext cx="1674061"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39" name="Straight Connector 138"/>
          <p:cNvCxnSpPr>
            <a:endCxn id="119" idx="2"/>
          </p:cNvCxnSpPr>
          <p:nvPr/>
        </p:nvCxnSpPr>
        <p:spPr>
          <a:xfrm flipV="1">
            <a:off x="3744889" y="4097740"/>
            <a:ext cx="0" cy="106680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40" name="Straight Arrow Connector 139"/>
          <p:cNvCxnSpPr>
            <a:stCxn id="122" idx="3"/>
          </p:cNvCxnSpPr>
          <p:nvPr/>
        </p:nvCxnSpPr>
        <p:spPr>
          <a:xfrm>
            <a:off x="5707039" y="3673682"/>
            <a:ext cx="1170400" cy="24008"/>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sp>
        <p:nvSpPr>
          <p:cNvPr id="141" name="TextBox 140"/>
          <p:cNvSpPr txBox="1"/>
          <p:nvPr/>
        </p:nvSpPr>
        <p:spPr>
          <a:xfrm>
            <a:off x="4792831" y="2816240"/>
            <a:ext cx="944810"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Transformer</a:t>
            </a:r>
            <a:endParaRPr kumimoji="0" lang="en-US" sz="1200" b="0" i="0" u="none" strike="noStrike" kern="0" cap="none" spc="0" normalizeH="0" baseline="0" noProof="0" dirty="0">
              <a:ln>
                <a:noFill/>
              </a:ln>
              <a:solidFill>
                <a:sysClr val="windowText" lastClr="000000"/>
              </a:solidFill>
              <a:effectLst/>
              <a:uLnTx/>
              <a:uFillTx/>
            </a:endParaRPr>
          </a:p>
        </p:txBody>
      </p:sp>
      <p:sp>
        <p:nvSpPr>
          <p:cNvPr id="142" name="TextBox 141"/>
          <p:cNvSpPr txBox="1"/>
          <p:nvPr/>
        </p:nvSpPr>
        <p:spPr>
          <a:xfrm>
            <a:off x="3477522" y="3440617"/>
            <a:ext cx="60625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Mixing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 Tube</a:t>
            </a:r>
            <a:endParaRPr kumimoji="0" lang="en-US" sz="1200" b="0" i="0" u="none" strike="noStrike" kern="0" cap="none" spc="0" normalizeH="0" baseline="0" noProof="0" dirty="0">
              <a:ln>
                <a:noFill/>
              </a:ln>
              <a:solidFill>
                <a:sysClr val="windowText" lastClr="000000"/>
              </a:solidFill>
              <a:effectLst/>
              <a:uLnTx/>
              <a:uFillTx/>
            </a:endParaRPr>
          </a:p>
        </p:txBody>
      </p:sp>
      <p:sp>
        <p:nvSpPr>
          <p:cNvPr id="143" name="Arc 142"/>
          <p:cNvSpPr/>
          <p:nvPr/>
        </p:nvSpPr>
        <p:spPr>
          <a:xfrm>
            <a:off x="5559693" y="3773890"/>
            <a:ext cx="294692" cy="1943100"/>
          </a:xfrm>
          <a:prstGeom prst="arc">
            <a:avLst/>
          </a:prstGeom>
          <a:noFill/>
          <a:ln w="38100" cap="flat" cmpd="sng" algn="ctr">
            <a:solidFill>
              <a:srgbClr val="4F81B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cxnSp>
        <p:nvCxnSpPr>
          <p:cNvPr id="144" name="Straight Connector 143"/>
          <p:cNvCxnSpPr>
            <a:stCxn id="113" idx="3"/>
          </p:cNvCxnSpPr>
          <p:nvPr/>
        </p:nvCxnSpPr>
        <p:spPr>
          <a:xfrm>
            <a:off x="2106589" y="2383240"/>
            <a:ext cx="16383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45" name="Straight Connector 144"/>
          <p:cNvCxnSpPr>
            <a:endCxn id="119" idx="0"/>
          </p:cNvCxnSpPr>
          <p:nvPr/>
        </p:nvCxnSpPr>
        <p:spPr>
          <a:xfrm>
            <a:off x="3744889" y="2383240"/>
            <a:ext cx="0" cy="91440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46" name="Straight Connector 145"/>
          <p:cNvCxnSpPr>
            <a:endCxn id="121" idx="1"/>
          </p:cNvCxnSpPr>
          <p:nvPr/>
        </p:nvCxnSpPr>
        <p:spPr>
          <a:xfrm>
            <a:off x="3859189" y="3668474"/>
            <a:ext cx="731728" cy="12841"/>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47" name="Straight Connector 146"/>
          <p:cNvCxnSpPr/>
          <p:nvPr/>
        </p:nvCxnSpPr>
        <p:spPr>
          <a:xfrm>
            <a:off x="849289" y="2818215"/>
            <a:ext cx="0" cy="156845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48" name="Straight Connector 147"/>
          <p:cNvCxnSpPr>
            <a:endCxn id="114" idx="1"/>
          </p:cNvCxnSpPr>
          <p:nvPr/>
        </p:nvCxnSpPr>
        <p:spPr>
          <a:xfrm>
            <a:off x="855639" y="3297640"/>
            <a:ext cx="48895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49" name="Straight Connector 148"/>
          <p:cNvCxnSpPr/>
          <p:nvPr/>
        </p:nvCxnSpPr>
        <p:spPr>
          <a:xfrm>
            <a:off x="5230788" y="2471182"/>
            <a:ext cx="1" cy="218945"/>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50" name="Straight Connector 149"/>
          <p:cNvCxnSpPr/>
          <p:nvPr/>
        </p:nvCxnSpPr>
        <p:spPr>
          <a:xfrm>
            <a:off x="7563239" y="2759933"/>
            <a:ext cx="2088" cy="538549"/>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51" name="Straight Connector 150"/>
          <p:cNvCxnSpPr/>
          <p:nvPr/>
        </p:nvCxnSpPr>
        <p:spPr>
          <a:xfrm>
            <a:off x="7563239" y="4021540"/>
            <a:ext cx="0" cy="34290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52" name="Straight Connector 151"/>
          <p:cNvCxnSpPr/>
          <p:nvPr/>
        </p:nvCxnSpPr>
        <p:spPr>
          <a:xfrm>
            <a:off x="5230789" y="5164540"/>
            <a:ext cx="1143000" cy="0"/>
          </a:xfrm>
          <a:prstGeom prst="line">
            <a:avLst/>
          </a:prstGeom>
          <a:noFill/>
          <a:ln w="9525" cap="flat" cmpd="sng" algn="ctr">
            <a:solidFill>
              <a:srgbClr val="4F81BD">
                <a:shade val="95000"/>
                <a:satMod val="105000"/>
              </a:srgbClr>
            </a:solidFill>
            <a:prstDash val="solid"/>
          </a:ln>
          <a:effectLst/>
        </p:spPr>
      </p:cxnSp>
      <p:sp>
        <p:nvSpPr>
          <p:cNvPr id="153" name="TextBox 152"/>
          <p:cNvSpPr txBox="1"/>
          <p:nvPr/>
        </p:nvSpPr>
        <p:spPr>
          <a:xfrm>
            <a:off x="4629259" y="3554881"/>
            <a:ext cx="1066318" cy="2616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Plasma Reactor</a:t>
            </a:r>
            <a:endParaRPr kumimoji="0" lang="en-US" sz="1100" b="0" i="0" u="none" strike="noStrike" kern="0" cap="none" spc="0" normalizeH="0" baseline="0" noProof="0" dirty="0">
              <a:ln>
                <a:noFill/>
              </a:ln>
              <a:solidFill>
                <a:sysClr val="windowText" lastClr="000000"/>
              </a:solidFill>
              <a:effectLst/>
              <a:uLnTx/>
              <a:uFillTx/>
            </a:endParaRPr>
          </a:p>
        </p:txBody>
      </p:sp>
      <p:cxnSp>
        <p:nvCxnSpPr>
          <p:cNvPr id="154" name="Straight Connector 153"/>
          <p:cNvCxnSpPr>
            <a:stCxn id="112" idx="6"/>
          </p:cNvCxnSpPr>
          <p:nvPr/>
        </p:nvCxnSpPr>
        <p:spPr>
          <a:xfrm>
            <a:off x="1115989" y="5202640"/>
            <a:ext cx="2286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55" name="Straight Connector 154"/>
          <p:cNvCxnSpPr/>
          <p:nvPr/>
        </p:nvCxnSpPr>
        <p:spPr>
          <a:xfrm>
            <a:off x="3325789" y="3129855"/>
            <a:ext cx="4191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156" name="Straight Connector 155"/>
          <p:cNvCxnSpPr/>
          <p:nvPr/>
        </p:nvCxnSpPr>
        <p:spPr>
          <a:xfrm>
            <a:off x="2106589" y="3129855"/>
            <a:ext cx="228600"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57" name="TextBox 156"/>
          <p:cNvSpPr txBox="1"/>
          <p:nvPr/>
        </p:nvSpPr>
        <p:spPr>
          <a:xfrm>
            <a:off x="209940" y="5917610"/>
            <a:ext cx="6300443"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TERMS: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F C U- Flow Control Unit		CMSPS-Control Mode Switching Power Supply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 E S- Optical Emission Spectrometer</a:t>
            </a:r>
            <a:endParaRPr kumimoji="0" lang="en-US" sz="1400" b="0" i="0" u="none" strike="noStrike" kern="0" cap="none" spc="0" normalizeH="0" baseline="0" noProof="0" dirty="0">
              <a:ln>
                <a:noFill/>
              </a:ln>
              <a:solidFill>
                <a:sysClr val="windowText" lastClr="000000"/>
              </a:solidFill>
              <a:effectLst/>
              <a:uLnTx/>
              <a:uFillTx/>
            </a:endParaRPr>
          </a:p>
        </p:txBody>
      </p:sp>
      <p:sp>
        <p:nvSpPr>
          <p:cNvPr id="158" name="TextBox 157"/>
          <p:cNvSpPr txBox="1"/>
          <p:nvPr/>
        </p:nvSpPr>
        <p:spPr>
          <a:xfrm>
            <a:off x="5278413" y="4667007"/>
            <a:ext cx="1047751"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Temperature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rPr>
              <a:t>Control</a:t>
            </a:r>
            <a:endParaRPr kumimoji="0" lang="en-US" sz="1200" b="0" i="0" u="none" strike="noStrike" kern="0" cap="none" spc="0" normalizeH="0" baseline="0" noProof="0" dirty="0">
              <a:ln>
                <a:noFill/>
              </a:ln>
              <a:solidFill>
                <a:sysClr val="windowText" lastClr="000000"/>
              </a:solidFill>
              <a:effectLst/>
              <a:uLnTx/>
              <a:uFillTx/>
            </a:endParaRPr>
          </a:p>
        </p:txBody>
      </p:sp>
      <p:sp>
        <p:nvSpPr>
          <p:cNvPr id="159" name="Flowchart: Process 158"/>
          <p:cNvSpPr/>
          <p:nvPr/>
        </p:nvSpPr>
        <p:spPr>
          <a:xfrm>
            <a:off x="5027131" y="2116540"/>
            <a:ext cx="438150" cy="342900"/>
          </a:xfrm>
          <a:prstGeom prst="flowChartProcess">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mn-ea"/>
                <a:cs typeface="+mn-cs"/>
              </a:rPr>
              <a:t>CMSPS</a:t>
            </a: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60" name="Straight Connector 159"/>
          <p:cNvCxnSpPr>
            <a:endCxn id="120" idx="1"/>
          </p:cNvCxnSpPr>
          <p:nvPr/>
        </p:nvCxnSpPr>
        <p:spPr>
          <a:xfrm flipV="1">
            <a:off x="5459389" y="2113930"/>
            <a:ext cx="350207" cy="261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161" name="Rectangle 160"/>
          <p:cNvSpPr/>
          <p:nvPr/>
        </p:nvSpPr>
        <p:spPr>
          <a:xfrm>
            <a:off x="5961995" y="3421065"/>
            <a:ext cx="548388" cy="55325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mn-ea"/>
                <a:cs typeface="+mn-cs"/>
              </a:rPr>
              <a:t>Scrubber</a:t>
            </a: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947443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bwMode="auto">
          <a:xfrm>
            <a:off x="381000" y="-228600"/>
            <a:ext cx="8229600" cy="114300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effectLst/>
                <a:uLnTx/>
                <a:uFillTx/>
              </a:rPr>
              <a:t>SCRUBBER STAGES</a:t>
            </a:r>
            <a:endParaRPr kumimoji="0" lang="en-US" sz="1800" b="0" i="0" u="none" strike="noStrike" kern="0" cap="none" spc="0" normalizeH="0" baseline="0" noProof="0" dirty="0">
              <a:ln>
                <a:noFill/>
              </a:ln>
              <a:effectLst/>
              <a:uLnTx/>
              <a:uFillTx/>
            </a:endParaRPr>
          </a:p>
        </p:txBody>
      </p:sp>
      <p:sp>
        <p:nvSpPr>
          <p:cNvPr id="22" name="Rectangle 21"/>
          <p:cNvSpPr/>
          <p:nvPr/>
        </p:nvSpPr>
        <p:spPr>
          <a:xfrm>
            <a:off x="2286000" y="2286000"/>
            <a:ext cx="990600" cy="914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2</a:t>
            </a:r>
            <a:r>
              <a:rPr kumimoji="0" lang="en-US" sz="1800" b="0" i="0" u="none" strike="noStrike" kern="0" cap="none" spc="0" normalizeH="0" baseline="30000" noProof="0" dirty="0" smtClean="0">
                <a:ln>
                  <a:noFill/>
                </a:ln>
                <a:solidFill>
                  <a:sysClr val="window" lastClr="FFFFFF"/>
                </a:solidFill>
                <a:effectLst/>
                <a:uLnTx/>
                <a:uFillTx/>
                <a:latin typeface="Calibri"/>
                <a:ea typeface="+mn-ea"/>
                <a:cs typeface="+mn-cs"/>
              </a:rPr>
              <a:t>nd</a:t>
            </a: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 stage</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3" name="Rectangle 22"/>
          <p:cNvSpPr/>
          <p:nvPr/>
        </p:nvSpPr>
        <p:spPr>
          <a:xfrm>
            <a:off x="2438400" y="4419600"/>
            <a:ext cx="685800" cy="1295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1</a:t>
            </a:r>
            <a:r>
              <a:rPr kumimoji="0" lang="en-US" sz="1800" b="0" i="0" u="none" strike="noStrike" kern="0" cap="none" spc="0" normalizeH="0" baseline="30000" noProof="0" dirty="0" smtClean="0">
                <a:ln>
                  <a:noFill/>
                </a:ln>
                <a:solidFill>
                  <a:sysClr val="window" lastClr="FFFFFF"/>
                </a:solidFill>
                <a:effectLst/>
                <a:uLnTx/>
                <a:uFillTx/>
                <a:latin typeface="Calibri"/>
                <a:ea typeface="+mn-ea"/>
                <a:cs typeface="+mn-cs"/>
              </a:rPr>
              <a:t>st</a:t>
            </a: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 stage</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Rectangle 23"/>
          <p:cNvSpPr/>
          <p:nvPr/>
        </p:nvSpPr>
        <p:spPr>
          <a:xfrm>
            <a:off x="5486400" y="2743200"/>
            <a:ext cx="990600" cy="1295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rPr>
              <a:t>WET ESP</a:t>
            </a: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25" name="Straight Connector 24"/>
          <p:cNvCxnSpPr/>
          <p:nvPr/>
        </p:nvCxnSpPr>
        <p:spPr>
          <a:xfrm>
            <a:off x="2667000" y="3200400"/>
            <a:ext cx="0" cy="1524000"/>
          </a:xfrm>
          <a:prstGeom prst="line">
            <a:avLst/>
          </a:prstGeom>
          <a:noFill/>
          <a:ln w="9525" cap="flat" cmpd="sng" algn="ctr">
            <a:solidFill>
              <a:srgbClr val="4F81BD">
                <a:shade val="95000"/>
                <a:satMod val="105000"/>
              </a:srgbClr>
            </a:solidFill>
            <a:prstDash val="solid"/>
          </a:ln>
          <a:effectLst/>
        </p:spPr>
      </p:cxnSp>
      <p:cxnSp>
        <p:nvCxnSpPr>
          <p:cNvPr id="26" name="Straight Connector 25"/>
          <p:cNvCxnSpPr/>
          <p:nvPr/>
        </p:nvCxnSpPr>
        <p:spPr>
          <a:xfrm>
            <a:off x="2819400" y="3144982"/>
            <a:ext cx="0" cy="1524000"/>
          </a:xfrm>
          <a:prstGeom prst="line">
            <a:avLst/>
          </a:prstGeom>
          <a:noFill/>
          <a:ln w="9525" cap="flat" cmpd="sng" algn="ctr">
            <a:solidFill>
              <a:srgbClr val="4F81BD">
                <a:shade val="95000"/>
                <a:satMod val="105000"/>
              </a:srgbClr>
            </a:solidFill>
            <a:prstDash val="solid"/>
          </a:ln>
          <a:effectLst/>
        </p:spPr>
      </p:cxnSp>
      <p:cxnSp>
        <p:nvCxnSpPr>
          <p:cNvPr id="27" name="Elbow Connector 26"/>
          <p:cNvCxnSpPr/>
          <p:nvPr/>
        </p:nvCxnSpPr>
        <p:spPr>
          <a:xfrm>
            <a:off x="3276600" y="2514600"/>
            <a:ext cx="2209800" cy="685800"/>
          </a:xfrm>
          <a:prstGeom prst="bentConnector3">
            <a:avLst/>
          </a:prstGeom>
          <a:noFill/>
          <a:ln w="9525" cap="flat" cmpd="sng" algn="ctr">
            <a:solidFill>
              <a:srgbClr val="4F81BD">
                <a:shade val="95000"/>
                <a:satMod val="105000"/>
              </a:srgbClr>
            </a:solidFill>
            <a:prstDash val="solid"/>
          </a:ln>
          <a:effectLst/>
        </p:spPr>
      </p:cxnSp>
      <p:cxnSp>
        <p:nvCxnSpPr>
          <p:cNvPr id="28" name="Elbow Connector 27"/>
          <p:cNvCxnSpPr/>
          <p:nvPr/>
        </p:nvCxnSpPr>
        <p:spPr>
          <a:xfrm>
            <a:off x="3276600" y="2743200"/>
            <a:ext cx="2209800" cy="762000"/>
          </a:xfrm>
          <a:prstGeom prst="bentConnector3">
            <a:avLst>
              <a:gd name="adj1" fmla="val 37461"/>
            </a:avLst>
          </a:prstGeom>
          <a:noFill/>
          <a:ln w="9525" cap="flat" cmpd="sng" algn="ctr">
            <a:solidFill>
              <a:srgbClr val="4F81BD">
                <a:shade val="95000"/>
                <a:satMod val="105000"/>
              </a:srgbClr>
            </a:solidFill>
            <a:prstDash val="solid"/>
          </a:ln>
          <a:effectLst/>
        </p:spPr>
      </p:cxnSp>
      <p:cxnSp>
        <p:nvCxnSpPr>
          <p:cNvPr id="29" name="Straight Arrow Connector 28"/>
          <p:cNvCxnSpPr>
            <a:stCxn id="24" idx="0"/>
          </p:cNvCxnSpPr>
          <p:nvPr/>
        </p:nvCxnSpPr>
        <p:spPr>
          <a:xfrm flipV="1">
            <a:off x="5981700" y="2286000"/>
            <a:ext cx="0" cy="457200"/>
          </a:xfrm>
          <a:prstGeom prst="straightConnector1">
            <a:avLst/>
          </a:prstGeom>
          <a:noFill/>
          <a:ln w="9525" cap="flat" cmpd="sng" algn="ctr">
            <a:solidFill>
              <a:srgbClr val="4F81BD">
                <a:shade val="95000"/>
                <a:satMod val="105000"/>
              </a:srgbClr>
            </a:solidFill>
            <a:prstDash val="solid"/>
            <a:tailEnd type="arrow"/>
          </a:ln>
          <a:effectLst/>
        </p:spPr>
      </p:cxnSp>
      <p:cxnSp>
        <p:nvCxnSpPr>
          <p:cNvPr id="30" name="Straight Arrow Connector 29"/>
          <p:cNvCxnSpPr/>
          <p:nvPr/>
        </p:nvCxnSpPr>
        <p:spPr>
          <a:xfrm>
            <a:off x="5981700" y="4038600"/>
            <a:ext cx="0" cy="381000"/>
          </a:xfrm>
          <a:prstGeom prst="straightConnector1">
            <a:avLst/>
          </a:prstGeom>
          <a:noFill/>
          <a:ln w="9525" cap="flat" cmpd="sng" algn="ctr">
            <a:solidFill>
              <a:srgbClr val="4F81BD">
                <a:shade val="95000"/>
                <a:satMod val="105000"/>
              </a:srgbClr>
            </a:solidFill>
            <a:prstDash val="solid"/>
            <a:tailEnd type="arrow"/>
          </a:ln>
          <a:effectLst/>
        </p:spPr>
      </p:cxnSp>
      <p:cxnSp>
        <p:nvCxnSpPr>
          <p:cNvPr id="31" name="Straight Arrow Connector 30"/>
          <p:cNvCxnSpPr/>
          <p:nvPr/>
        </p:nvCxnSpPr>
        <p:spPr>
          <a:xfrm flipV="1">
            <a:off x="2781300" y="3505200"/>
            <a:ext cx="0" cy="533400"/>
          </a:xfrm>
          <a:prstGeom prst="straightConnector1">
            <a:avLst/>
          </a:prstGeom>
          <a:noFill/>
          <a:ln w="9525" cap="flat" cmpd="sng" algn="ctr">
            <a:solidFill>
              <a:srgbClr val="4F81BD">
                <a:shade val="95000"/>
                <a:satMod val="105000"/>
              </a:srgbClr>
            </a:solidFill>
            <a:prstDash val="solid"/>
            <a:tailEnd type="arrow"/>
          </a:ln>
          <a:effectLst/>
        </p:spPr>
      </p:cxnSp>
      <p:cxnSp>
        <p:nvCxnSpPr>
          <p:cNvPr id="32" name="Straight Arrow Connector 31"/>
          <p:cNvCxnSpPr/>
          <p:nvPr/>
        </p:nvCxnSpPr>
        <p:spPr>
          <a:xfrm>
            <a:off x="3733800" y="2667000"/>
            <a:ext cx="533400" cy="0"/>
          </a:xfrm>
          <a:prstGeom prst="straightConnector1">
            <a:avLst/>
          </a:prstGeom>
          <a:noFill/>
          <a:ln w="9525" cap="flat" cmpd="sng" algn="ctr">
            <a:solidFill>
              <a:srgbClr val="4F81BD">
                <a:shade val="95000"/>
                <a:satMod val="105000"/>
              </a:srgbClr>
            </a:solidFill>
            <a:prstDash val="solid"/>
            <a:tailEnd type="arrow"/>
          </a:ln>
          <a:effectLst/>
        </p:spPr>
      </p:cxnSp>
      <p:cxnSp>
        <p:nvCxnSpPr>
          <p:cNvPr id="33" name="Straight Arrow Connector 32"/>
          <p:cNvCxnSpPr/>
          <p:nvPr/>
        </p:nvCxnSpPr>
        <p:spPr>
          <a:xfrm>
            <a:off x="4495800" y="3390900"/>
            <a:ext cx="533400" cy="0"/>
          </a:xfrm>
          <a:prstGeom prst="straightConnector1">
            <a:avLst/>
          </a:prstGeom>
          <a:noFill/>
          <a:ln w="9525" cap="flat" cmpd="sng" algn="ctr">
            <a:solidFill>
              <a:srgbClr val="4F81BD">
                <a:shade val="95000"/>
                <a:satMod val="105000"/>
              </a:srgbClr>
            </a:solidFill>
            <a:prstDash val="solid"/>
            <a:tailEnd type="arrow"/>
          </a:ln>
          <a:effectLst/>
        </p:spPr>
      </p:cxnSp>
      <p:sp>
        <p:nvSpPr>
          <p:cNvPr id="34" name="TextBox 33"/>
          <p:cNvSpPr txBox="1"/>
          <p:nvPr/>
        </p:nvSpPr>
        <p:spPr>
          <a:xfrm>
            <a:off x="5638800" y="1937450"/>
            <a:ext cx="92499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To stack</a:t>
            </a: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TextBox 34"/>
          <p:cNvSpPr txBox="1"/>
          <p:nvPr/>
        </p:nvSpPr>
        <p:spPr>
          <a:xfrm>
            <a:off x="5029200" y="4512025"/>
            <a:ext cx="22860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By-product to reclaim</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947443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6"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TextBox 6"/>
          <p:cNvSpPr txBox="1"/>
          <p:nvPr/>
        </p:nvSpPr>
        <p:spPr>
          <a:xfrm>
            <a:off x="609600" y="381000"/>
            <a:ext cx="7924800" cy="708025"/>
          </a:xfrm>
          <a:prstGeom prst="rect">
            <a:avLst/>
          </a:prstGeom>
          <a:noFill/>
        </p:spPr>
        <p:txBody>
          <a:bodyPr>
            <a:prstTxWarp prst="textNoShape">
              <a:avLst/>
            </a:prstTxWarp>
            <a:normAutofit/>
          </a:bodyPr>
          <a:lstStyle/>
          <a:p>
            <a:endParaRPr lang="en-US" sz="4000">
              <a:effectLst>
                <a:outerShdw blurRad="38100" dist="38100" dir="2700000" algn="tl">
                  <a:srgbClr val="DDDDDD"/>
                </a:outerShdw>
              </a:effectLst>
            </a:endParaRPr>
          </a:p>
        </p:txBody>
      </p:sp>
      <p:sp>
        <p:nvSpPr>
          <p:cNvPr id="8" name="TextBox 10"/>
          <p:cNvSpPr txBox="1">
            <a:spLocks noChangeArrowheads="1"/>
          </p:cNvSpPr>
          <p:nvPr/>
        </p:nvSpPr>
        <p:spPr bwMode="auto">
          <a:xfrm>
            <a:off x="750888" y="5127625"/>
            <a:ext cx="7974012" cy="400050"/>
          </a:xfrm>
          <a:prstGeom prst="rect">
            <a:avLst/>
          </a:prstGeom>
          <a:noFill/>
          <a:ln w="9525">
            <a:noFill/>
            <a:miter lim="800000"/>
            <a:headEnd/>
            <a:tailEnd/>
          </a:ln>
        </p:spPr>
        <p:txBody>
          <a:bodyPr wrap="none">
            <a:prstTxWarp prst="textNoShape">
              <a:avLst/>
            </a:prstTxWarp>
          </a:bodyPr>
          <a:lstStyle/>
          <a:p>
            <a:pPr algn="r"/>
            <a:r>
              <a:rPr lang="en-US" sz="2000" b="1" dirty="0" smtClean="0">
                <a:solidFill>
                  <a:srgbClr val="5C5C5C"/>
                </a:solidFill>
              </a:rPr>
              <a:t>Energy &amp; sensitivity analysis, </a:t>
            </a:r>
            <a:r>
              <a:rPr lang="en-US" sz="2000" dirty="0" smtClean="0">
                <a:solidFill>
                  <a:srgbClr val="5C5C5C"/>
                </a:solidFill>
              </a:rPr>
              <a:t>cost estimates</a:t>
            </a:r>
            <a:endParaRPr lang="en-US" sz="2000" dirty="0">
              <a:solidFill>
                <a:srgbClr val="5C5C5C"/>
              </a:solidFill>
            </a:endParaRPr>
          </a:p>
        </p:txBody>
      </p:sp>
      <p:sp>
        <p:nvSpPr>
          <p:cNvPr id="9" name="Rectangle 8"/>
          <p:cNvSpPr/>
          <p:nvPr/>
        </p:nvSpPr>
        <p:spPr>
          <a:xfrm>
            <a:off x="8686800" y="5284788"/>
            <a:ext cx="457200" cy="9683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rgbClr val="FF6600"/>
                </a:solidFill>
                <a:ea typeface="Arial" pitchFamily="-60" charset="0"/>
                <a:cs typeface="Arial" pitchFamily="-60" charset="0"/>
              </a:rPr>
              <a:t>           </a:t>
            </a:r>
          </a:p>
        </p:txBody>
      </p:sp>
      <p:grpSp>
        <p:nvGrpSpPr>
          <p:cNvPr id="10" name="Group 25"/>
          <p:cNvGrpSpPr>
            <a:grpSpLocks/>
          </p:cNvGrpSpPr>
          <p:nvPr/>
        </p:nvGrpSpPr>
        <p:grpSpPr bwMode="auto">
          <a:xfrm>
            <a:off x="914400" y="1524000"/>
            <a:ext cx="7315200" cy="2708275"/>
            <a:chOff x="762000" y="1557456"/>
            <a:chExt cx="7315200" cy="2708434"/>
          </a:xfrm>
        </p:grpSpPr>
        <p:sp>
          <p:nvSpPr>
            <p:cNvPr id="11" name="Oval 10"/>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rgbClr val="FFFFFF"/>
                  </a:solidFill>
                  <a:ea typeface="Arial" pitchFamily="-60" charset="0"/>
                  <a:cs typeface="Arial" pitchFamily="-60" charset="0"/>
                </a:rPr>
                <a:t>             </a:t>
              </a:r>
            </a:p>
          </p:txBody>
        </p:sp>
        <p:sp>
          <p:nvSpPr>
            <p:cNvPr id="12" name="TextBox 11"/>
            <p:cNvSpPr txBox="1"/>
            <p:nvPr/>
          </p:nvSpPr>
          <p:spPr>
            <a:xfrm>
              <a:off x="1121392" y="1557456"/>
              <a:ext cx="1219200" cy="2708434"/>
            </a:xfrm>
            <a:prstGeom prst="rect">
              <a:avLst/>
            </a:prstGeom>
            <a:noFill/>
          </p:spPr>
          <p:txBody>
            <a:bodyPr>
              <a:spAutoFit/>
            </a:bodyPr>
            <a:lstStyle/>
            <a:p>
              <a:pPr fontAlgn="auto">
                <a:spcBef>
                  <a:spcPts val="0"/>
                </a:spcBef>
                <a:spcAft>
                  <a:spcPts val="0"/>
                </a:spcAft>
                <a:defRPr/>
              </a:pPr>
              <a:r>
                <a:rPr lang="en-US" sz="17000" b="1" dirty="0">
                  <a:solidFill>
                    <a:srgbClr val="F26200">
                      <a:alpha val="40000"/>
                    </a:srgbClr>
                  </a:solidFill>
                  <a:latin typeface="+mn-lt"/>
                  <a:ea typeface="+mn-ea"/>
                  <a:cs typeface="Arial" pitchFamily="34" charset="0"/>
                </a:rPr>
                <a:t>4</a:t>
              </a:r>
            </a:p>
          </p:txBody>
        </p:sp>
        <p:sp>
          <p:nvSpPr>
            <p:cNvPr id="13" name="TextBox 12"/>
            <p:cNvSpPr txBox="1"/>
            <p:nvPr/>
          </p:nvSpPr>
          <p:spPr>
            <a:xfrm>
              <a:off x="3048000" y="2471910"/>
              <a:ext cx="5029200" cy="990658"/>
            </a:xfrm>
            <a:prstGeom prst="rect">
              <a:avLst/>
            </a:prstGeom>
            <a:noFill/>
          </p:spPr>
          <p:txBody>
            <a:bodyPr>
              <a:prstTxWarp prst="textNoShape">
                <a:avLst/>
              </a:prstTxWarp>
              <a:normAutofit/>
            </a:bodyPr>
            <a:lstStyle/>
            <a:p>
              <a:pPr algn="ctr">
                <a:lnSpc>
                  <a:spcPct val="80000"/>
                </a:lnSpc>
              </a:pPr>
              <a:endParaRPr lang="en-US" sz="2200" b="1" dirty="0" smtClean="0">
                <a:effectLst>
                  <a:outerShdw blurRad="38100" dist="38100" dir="2700000" algn="tl">
                    <a:srgbClr val="DDDDDD"/>
                  </a:outerShdw>
                </a:effectLst>
              </a:endParaRPr>
            </a:p>
            <a:p>
              <a:pPr algn="ctr">
                <a:lnSpc>
                  <a:spcPct val="80000"/>
                </a:lnSpc>
              </a:pPr>
              <a:r>
                <a:rPr lang="en-US" sz="2200" b="1" dirty="0" smtClean="0">
                  <a:effectLst>
                    <a:outerShdw blurRad="38100" dist="38100" dir="2700000" algn="tl">
                      <a:srgbClr val="DDDDDD"/>
                    </a:outerShdw>
                  </a:effectLst>
                </a:rPr>
                <a:t>Energy &amp; Economic Analysis</a:t>
              </a:r>
              <a:endParaRPr lang="en-US" sz="2200" b="1" dirty="0">
                <a:effectLst>
                  <a:outerShdw blurRad="38100" dist="38100" dir="2700000" algn="tl">
                    <a:srgbClr val="DDDDDD"/>
                  </a:outerShdw>
                </a:effectLst>
              </a:endParaRPr>
            </a:p>
          </p:txBody>
        </p:sp>
        <p:sp>
          <p:nvSpPr>
            <p:cNvPr id="14" name="Oval 13"/>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r>
                <a:rPr lang="en-US">
                  <a:solidFill>
                    <a:srgbClr val="FFFFFF"/>
                  </a:solidFill>
                  <a:ea typeface="Arial" pitchFamily="-60" charset="0"/>
                  <a:cs typeface="Arial" pitchFamily="-60" charset="0"/>
                </a:rPr>
                <a:t>       </a:t>
              </a:r>
            </a:p>
          </p:txBody>
        </p:sp>
      </p:grpSp>
    </p:spTree>
    <p:extLst>
      <p:ext uri="{BB962C8B-B14F-4D97-AF65-F5344CB8AC3E}">
        <p14:creationId xmlns:p14="http://schemas.microsoft.com/office/powerpoint/2010/main" val="1682160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3" name="Title 8"/>
          <p:cNvSpPr>
            <a:spLocks noGrp="1"/>
          </p:cNvSpPr>
          <p:nvPr>
            <p:ph type="title"/>
          </p:nvPr>
        </p:nvSpPr>
        <p:spPr>
          <a:xfrm>
            <a:off x="436180" y="76200"/>
            <a:ext cx="8403020" cy="685800"/>
          </a:xfrm>
        </p:spPr>
        <p:txBody>
          <a:bodyPr/>
          <a:lstStyle/>
          <a:p>
            <a:pPr eaLnBrk="1" hangingPunct="1"/>
            <a:r>
              <a:rPr lang="en-US" dirty="0">
                <a:ea typeface="ＭＳ Ｐゴシック" pitchFamily="-60" charset="-128"/>
                <a:cs typeface="ＭＳ Ｐゴシック" pitchFamily="-60" charset="-128"/>
              </a:rPr>
              <a:t>Cost Effectiveness &amp; optimization</a:t>
            </a:r>
          </a:p>
        </p:txBody>
      </p:sp>
      <p:sp>
        <p:nvSpPr>
          <p:cNvPr id="4" name="Content Placeholder 1"/>
          <p:cNvSpPr>
            <a:spLocks noGrp="1"/>
          </p:cNvSpPr>
          <p:nvPr>
            <p:ph idx="1"/>
          </p:nvPr>
        </p:nvSpPr>
        <p:spPr>
          <a:xfrm>
            <a:off x="304800" y="990600"/>
            <a:ext cx="8610600" cy="5715000"/>
          </a:xfrm>
        </p:spPr>
        <p:txBody>
          <a:bodyPr/>
          <a:lstStyle/>
          <a:p>
            <a:pPr marL="285750" indent="-285750" algn="just" fontAlgn="auto">
              <a:spcAft>
                <a:spcPts val="0"/>
              </a:spcAft>
              <a:buFont typeface="Arial" pitchFamily="34" charset="0"/>
              <a:buChar char="•"/>
              <a:defRPr/>
            </a:pPr>
            <a:r>
              <a:rPr lang="en-US" sz="1600" dirty="0">
                <a:solidFill>
                  <a:schemeClr val="tx1"/>
                </a:solidFill>
              </a:rPr>
              <a:t>The problem with determining the cost of a new control technology is the lack of public information.</a:t>
            </a:r>
          </a:p>
          <a:p>
            <a:pPr marL="285750" indent="-285750" algn="just" fontAlgn="auto">
              <a:spcAft>
                <a:spcPts val="0"/>
              </a:spcAft>
              <a:buFont typeface="Arial" pitchFamily="34" charset="0"/>
              <a:buChar char="•"/>
              <a:defRPr/>
            </a:pPr>
            <a:endParaRPr lang="en-US" sz="1600" dirty="0">
              <a:solidFill>
                <a:schemeClr val="tx1"/>
              </a:solidFill>
            </a:endParaRPr>
          </a:p>
          <a:p>
            <a:pPr marL="285750" indent="-285750" algn="just" fontAlgn="auto">
              <a:spcAft>
                <a:spcPts val="0"/>
              </a:spcAft>
              <a:buFont typeface="Arial" pitchFamily="34" charset="0"/>
              <a:buChar char="•"/>
              <a:defRPr/>
            </a:pPr>
            <a:r>
              <a:rPr lang="en-US" sz="1600" dirty="0">
                <a:solidFill>
                  <a:schemeClr val="tx1"/>
                </a:solidFill>
              </a:rPr>
              <a:t>An NTP reactor will be a specialized custom made system</a:t>
            </a:r>
          </a:p>
          <a:p>
            <a:pPr algn="just" fontAlgn="auto">
              <a:spcAft>
                <a:spcPts val="0"/>
              </a:spcAft>
              <a:buFont typeface="Arial" pitchFamily="34" charset="0"/>
              <a:buNone/>
              <a:defRPr/>
            </a:pPr>
            <a:endParaRPr lang="en-US" sz="1600" dirty="0">
              <a:solidFill>
                <a:schemeClr val="tx1"/>
              </a:solidFill>
            </a:endParaRPr>
          </a:p>
          <a:p>
            <a:pPr marL="285750" indent="-285750" algn="just" fontAlgn="auto">
              <a:spcAft>
                <a:spcPts val="0"/>
              </a:spcAft>
              <a:buFont typeface="Arial" pitchFamily="34" charset="0"/>
              <a:buChar char="•"/>
              <a:defRPr/>
            </a:pPr>
            <a:r>
              <a:rPr lang="en-US" sz="1600" dirty="0">
                <a:solidFill>
                  <a:schemeClr val="tx1"/>
                </a:solidFill>
              </a:rPr>
              <a:t>Optimizing the performance of an NTP reactor is a complicated process</a:t>
            </a:r>
          </a:p>
          <a:p>
            <a:pPr marL="285750" indent="-285750" algn="just" fontAlgn="auto">
              <a:spcAft>
                <a:spcPts val="0"/>
              </a:spcAft>
              <a:buFont typeface="Arial" pitchFamily="34" charset="0"/>
              <a:buChar char="•"/>
              <a:defRPr/>
            </a:pPr>
            <a:endParaRPr lang="en-US" sz="1600" dirty="0">
              <a:solidFill>
                <a:schemeClr val="tx1"/>
              </a:solidFill>
            </a:endParaRPr>
          </a:p>
          <a:p>
            <a:pPr marL="285750" indent="-285750" algn="just" fontAlgn="auto">
              <a:spcAft>
                <a:spcPts val="0"/>
              </a:spcAft>
              <a:buFont typeface="Arial" pitchFamily="34" charset="0"/>
              <a:buChar char="•"/>
              <a:defRPr/>
            </a:pPr>
            <a:r>
              <a:rPr lang="en-US" sz="1600" dirty="0">
                <a:solidFill>
                  <a:schemeClr val="tx1"/>
                </a:solidFill>
              </a:rPr>
              <a:t>Degree of removal of pollutant, decomposition products and energy consumption are critical evaluation parameters</a:t>
            </a:r>
          </a:p>
          <a:p>
            <a:pPr algn="just" fontAlgn="auto">
              <a:spcAft>
                <a:spcPts val="0"/>
              </a:spcAft>
              <a:buFont typeface="Arial" pitchFamily="34" charset="0"/>
              <a:buNone/>
              <a:defRPr/>
            </a:pPr>
            <a:endParaRPr lang="en-US" sz="1600" dirty="0">
              <a:solidFill>
                <a:schemeClr val="tx1"/>
              </a:solidFill>
            </a:endParaRPr>
          </a:p>
          <a:p>
            <a:pPr marL="285750" indent="-285750" algn="just" fontAlgn="auto">
              <a:spcAft>
                <a:spcPts val="0"/>
              </a:spcAft>
              <a:buFont typeface="Arial" pitchFamily="34" charset="0"/>
              <a:buChar char="•"/>
              <a:defRPr/>
            </a:pPr>
            <a:r>
              <a:rPr lang="en-US" sz="1600" dirty="0">
                <a:solidFill>
                  <a:schemeClr val="tx1"/>
                </a:solidFill>
              </a:rPr>
              <a:t>Preliminary economic analysis indicates that the major cost of an NTP reactor system resides in the cost of the electrical power supply</a:t>
            </a:r>
          </a:p>
          <a:p>
            <a:pPr marL="285750" indent="-285750" algn="just" fontAlgn="auto">
              <a:spcAft>
                <a:spcPts val="0"/>
              </a:spcAft>
              <a:buFont typeface="Arial" pitchFamily="34" charset="0"/>
              <a:buChar char="•"/>
              <a:defRPr/>
            </a:pPr>
            <a:endParaRPr lang="en-US" sz="1600" dirty="0">
              <a:solidFill>
                <a:schemeClr val="tx1"/>
              </a:solidFill>
            </a:endParaRPr>
          </a:p>
          <a:p>
            <a:pPr marL="285750" indent="-285750" algn="just" fontAlgn="auto">
              <a:spcAft>
                <a:spcPts val="0"/>
              </a:spcAft>
              <a:buFont typeface="Arial" pitchFamily="34" charset="0"/>
              <a:buChar char="•"/>
              <a:defRPr/>
            </a:pPr>
            <a:r>
              <a:rPr lang="en-US" sz="1600" dirty="0">
                <a:solidFill>
                  <a:schemeClr val="tx1"/>
                </a:solidFill>
              </a:rPr>
              <a:t>In some cases the cost might be 75% of the plasma reactor cost</a:t>
            </a:r>
          </a:p>
          <a:p>
            <a:pPr marL="285750" indent="-285750" algn="just" fontAlgn="auto">
              <a:spcAft>
                <a:spcPts val="0"/>
              </a:spcAft>
              <a:buFont typeface="Arial" pitchFamily="34" charset="0"/>
              <a:buChar char="•"/>
              <a:defRPr/>
            </a:pPr>
            <a:endParaRPr lang="en-US" sz="1600" dirty="0">
              <a:solidFill>
                <a:schemeClr val="tx1"/>
              </a:solidFill>
            </a:endParaRPr>
          </a:p>
          <a:p>
            <a:pPr marL="285750" indent="-285750" algn="just" fontAlgn="auto">
              <a:spcAft>
                <a:spcPts val="0"/>
              </a:spcAft>
              <a:buFont typeface="Arial" pitchFamily="34" charset="0"/>
              <a:buChar char="•"/>
              <a:defRPr/>
            </a:pPr>
            <a:r>
              <a:rPr lang="en-US" sz="1600" dirty="0">
                <a:solidFill>
                  <a:schemeClr val="tx1"/>
                </a:solidFill>
              </a:rPr>
              <a:t>The cost is expected to fall with the development of, </a:t>
            </a:r>
          </a:p>
          <a:p>
            <a:pPr lvl="1" algn="just" fontAlgn="auto">
              <a:spcAft>
                <a:spcPts val="0"/>
              </a:spcAft>
              <a:buFont typeface="Arial" pitchFamily="34" charset="0"/>
              <a:buChar char="•"/>
              <a:defRPr/>
            </a:pPr>
            <a:r>
              <a:rPr lang="en-US" sz="1600" dirty="0">
                <a:solidFill>
                  <a:schemeClr val="tx1"/>
                </a:solidFill>
              </a:rPr>
              <a:t>Better matched State-of-the-art power supplies </a:t>
            </a:r>
          </a:p>
          <a:p>
            <a:pPr lvl="1" algn="just" fontAlgn="auto">
              <a:spcAft>
                <a:spcPts val="0"/>
              </a:spcAft>
              <a:buFont typeface="Arial" pitchFamily="34" charset="0"/>
              <a:buChar char="•"/>
              <a:defRPr/>
            </a:pPr>
            <a:r>
              <a:rPr lang="en-US" sz="1600" dirty="0">
                <a:solidFill>
                  <a:schemeClr val="tx1"/>
                </a:solidFill>
              </a:rPr>
              <a:t>Operation of the plasma reactor at more optimal treatment </a:t>
            </a:r>
            <a:r>
              <a:rPr lang="en-US" sz="1600" dirty="0" smtClean="0">
                <a:solidFill>
                  <a:schemeClr val="tx1"/>
                </a:solidFill>
              </a:rPr>
              <a:t>conditions</a:t>
            </a:r>
            <a:endParaRPr lang="en-US" sz="1600" dirty="0">
              <a:solidFill>
                <a:schemeClr val="tx1"/>
              </a:solidFill>
            </a:endParaRPr>
          </a:p>
        </p:txBody>
      </p:sp>
    </p:spTree>
    <p:extLst>
      <p:ext uri="{BB962C8B-B14F-4D97-AF65-F5344CB8AC3E}">
        <p14:creationId xmlns:p14="http://schemas.microsoft.com/office/powerpoint/2010/main" val="1923836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3" name="Title 8"/>
          <p:cNvSpPr>
            <a:spLocks noGrp="1"/>
          </p:cNvSpPr>
          <p:nvPr>
            <p:ph type="title"/>
          </p:nvPr>
        </p:nvSpPr>
        <p:spPr>
          <a:xfrm>
            <a:off x="436180" y="76200"/>
            <a:ext cx="8403020" cy="685800"/>
          </a:xfrm>
        </p:spPr>
        <p:txBody>
          <a:bodyPr/>
          <a:lstStyle/>
          <a:p>
            <a:pPr eaLnBrk="1" hangingPunct="1"/>
            <a:r>
              <a:rPr lang="en-US" dirty="0">
                <a:ea typeface="ＭＳ Ｐゴシック" pitchFamily="-60" charset="-128"/>
                <a:cs typeface="ＭＳ Ｐゴシック" pitchFamily="-60" charset="-128"/>
              </a:rPr>
              <a:t>Figures of merit</a:t>
            </a:r>
          </a:p>
        </p:txBody>
      </p:sp>
      <p:sp>
        <p:nvSpPr>
          <p:cNvPr id="4" name="Content Placeholder 1"/>
          <p:cNvSpPr>
            <a:spLocks noGrp="1"/>
          </p:cNvSpPr>
          <p:nvPr>
            <p:ph idx="1"/>
          </p:nvPr>
        </p:nvSpPr>
        <p:spPr>
          <a:xfrm>
            <a:off x="304800" y="990600"/>
            <a:ext cx="8610600" cy="5715000"/>
          </a:xfrm>
        </p:spPr>
        <p:txBody>
          <a:bodyPr/>
          <a:lstStyle/>
          <a:p>
            <a:pPr fontAlgn="auto">
              <a:spcAft>
                <a:spcPts val="0"/>
              </a:spcAft>
              <a:buFont typeface="Arial" pitchFamily="34" charset="0"/>
              <a:buChar char="•"/>
              <a:defRPr/>
            </a:pPr>
            <a:r>
              <a:rPr lang="en-US" sz="1600" b="1" dirty="0"/>
              <a:t>Specific excitation power (P) </a:t>
            </a:r>
          </a:p>
          <a:p>
            <a:pPr lvl="1" fontAlgn="auto">
              <a:spcAft>
                <a:spcPts val="0"/>
              </a:spcAft>
              <a:buFont typeface="Courier New" pitchFamily="49" charset="0"/>
              <a:buChar char="o"/>
              <a:defRPr/>
            </a:pPr>
            <a:r>
              <a:rPr lang="en-US" sz="1600" dirty="0"/>
              <a:t>P = 2fa</a:t>
            </a:r>
            <a:r>
              <a:rPr lang="el-GR" sz="1600" dirty="0"/>
              <a:t>σ</a:t>
            </a:r>
            <a:r>
              <a:rPr lang="en-US" sz="1600" dirty="0"/>
              <a:t>E</a:t>
            </a:r>
            <a:r>
              <a:rPr lang="en-US" sz="1600" baseline="-25000" dirty="0"/>
              <a:t>µ</a:t>
            </a:r>
            <a:r>
              <a:rPr lang="en-US" sz="1600" dirty="0"/>
              <a:t> 	 </a:t>
            </a:r>
          </a:p>
          <a:p>
            <a:pPr lvl="1" fontAlgn="auto">
              <a:spcAft>
                <a:spcPts val="0"/>
              </a:spcAft>
              <a:buFont typeface="Courier New" pitchFamily="49" charset="0"/>
              <a:buChar char="o"/>
              <a:defRPr/>
            </a:pPr>
            <a:r>
              <a:rPr lang="en-US" sz="1600" dirty="0"/>
              <a:t>Where f = frequency of the A.C. voltage supplied to the reactor, a = micro discharge area, </a:t>
            </a:r>
            <a:r>
              <a:rPr lang="el-GR" sz="1600" dirty="0"/>
              <a:t>σ</a:t>
            </a:r>
            <a:r>
              <a:rPr lang="en-US" sz="1600" dirty="0"/>
              <a:t> = Number of micro discharge streamers per unit area, E</a:t>
            </a:r>
            <a:r>
              <a:rPr lang="en-US" sz="1600" baseline="-25000" dirty="0"/>
              <a:t>µ  </a:t>
            </a:r>
            <a:r>
              <a:rPr lang="en-US" sz="1600" dirty="0"/>
              <a:t>= Specific energy per micro </a:t>
            </a:r>
            <a:r>
              <a:rPr lang="en-US" sz="1600" dirty="0" smtClean="0"/>
              <a:t>discharge</a:t>
            </a:r>
            <a:endParaRPr lang="en-US" sz="1600" dirty="0"/>
          </a:p>
          <a:p>
            <a:pPr indent="-285750" fontAlgn="auto">
              <a:spcAft>
                <a:spcPts val="0"/>
              </a:spcAft>
              <a:buFont typeface="Arial" pitchFamily="34" charset="0"/>
              <a:buChar char="•"/>
              <a:defRPr/>
            </a:pPr>
            <a:r>
              <a:rPr lang="en-US" sz="1600" b="1" dirty="0"/>
              <a:t>Specific Energy (E)</a:t>
            </a:r>
          </a:p>
          <a:p>
            <a:pPr marL="800100" lvl="1" fontAlgn="auto">
              <a:spcAft>
                <a:spcPts val="0"/>
              </a:spcAft>
              <a:buFont typeface="Courier New" pitchFamily="49" charset="0"/>
              <a:buChar char="o"/>
              <a:defRPr/>
            </a:pPr>
            <a:r>
              <a:rPr lang="en-US" sz="1600" dirty="0"/>
              <a:t>E = </a:t>
            </a:r>
            <a:r>
              <a:rPr lang="en-US" sz="1600" dirty="0" err="1"/>
              <a:t>PƮ</a:t>
            </a:r>
            <a:r>
              <a:rPr lang="en-US" sz="1600" baseline="-25000" dirty="0" err="1"/>
              <a:t>r</a:t>
            </a:r>
            <a:endParaRPr lang="en-US" sz="1600" baseline="-25000" dirty="0"/>
          </a:p>
          <a:p>
            <a:pPr marL="800100" lvl="1" fontAlgn="auto">
              <a:spcAft>
                <a:spcPts val="0"/>
              </a:spcAft>
              <a:buFont typeface="Courier New" pitchFamily="49" charset="0"/>
              <a:buChar char="o"/>
              <a:defRPr/>
            </a:pPr>
            <a:r>
              <a:rPr lang="en-US" sz="1600" dirty="0"/>
              <a:t>Where P= Specific Power, </a:t>
            </a:r>
            <a:r>
              <a:rPr lang="en-US" sz="1600" dirty="0" err="1"/>
              <a:t>Ʈ</a:t>
            </a:r>
            <a:r>
              <a:rPr lang="en-US" sz="1600" baseline="-25000" dirty="0" err="1"/>
              <a:t>r</a:t>
            </a:r>
            <a:r>
              <a:rPr lang="en-US" sz="1600" baseline="-25000" dirty="0"/>
              <a:t> </a:t>
            </a:r>
            <a:r>
              <a:rPr lang="en-US" sz="1600" dirty="0"/>
              <a:t>= Active volume of the reactor</a:t>
            </a:r>
          </a:p>
          <a:p>
            <a:pPr>
              <a:buFont typeface="Arial" charset="0"/>
              <a:buChar char="•"/>
            </a:pPr>
            <a:r>
              <a:rPr lang="en-US" sz="1600" b="1" dirty="0"/>
              <a:t>Production efficiency (G)</a:t>
            </a:r>
            <a:endParaRPr lang="en-US" sz="1600" dirty="0"/>
          </a:p>
          <a:p>
            <a:pPr lvl="1">
              <a:buFont typeface="Courier New" pitchFamily="49" charset="0"/>
              <a:buChar char="o"/>
            </a:pPr>
            <a:r>
              <a:rPr lang="en-US" sz="1600" dirty="0"/>
              <a:t>G = f (</a:t>
            </a:r>
            <a:r>
              <a:rPr lang="en-US" sz="1600" dirty="0" err="1"/>
              <a:t>K</a:t>
            </a:r>
            <a:r>
              <a:rPr lang="en-US" sz="1600" baseline="-25000" dirty="0" err="1"/>
              <a:t>rad</a:t>
            </a:r>
            <a:r>
              <a:rPr lang="en-US" sz="1600" dirty="0"/>
              <a:t>)/(</a:t>
            </a:r>
            <a:r>
              <a:rPr lang="en-US" sz="1600" dirty="0" err="1"/>
              <a:t>v</a:t>
            </a:r>
            <a:r>
              <a:rPr lang="en-US" sz="1600" baseline="-25000" dirty="0" err="1"/>
              <a:t>d</a:t>
            </a:r>
            <a:r>
              <a:rPr lang="en-US" sz="1600" dirty="0" err="1"/>
              <a:t>E</a:t>
            </a:r>
            <a:r>
              <a:rPr lang="en-US" sz="1600" dirty="0"/>
              <a:t>/N)</a:t>
            </a:r>
          </a:p>
          <a:p>
            <a:pPr lvl="1">
              <a:buFont typeface="Courier New" pitchFamily="49" charset="0"/>
              <a:buChar char="o"/>
            </a:pPr>
            <a:r>
              <a:rPr lang="en-US" sz="1600" dirty="0"/>
              <a:t>Where </a:t>
            </a:r>
            <a:r>
              <a:rPr lang="en-US" sz="1600" dirty="0" err="1"/>
              <a:t>K</a:t>
            </a:r>
            <a:r>
              <a:rPr lang="en-US" sz="1600" baseline="-25000" dirty="0" err="1"/>
              <a:t>rad</a:t>
            </a:r>
            <a:r>
              <a:rPr lang="en-US" sz="1600" dirty="0"/>
              <a:t> = effective rate constant for radical generation, </a:t>
            </a:r>
            <a:r>
              <a:rPr lang="en-US" sz="1600" dirty="0" err="1"/>
              <a:t>v</a:t>
            </a:r>
            <a:r>
              <a:rPr lang="en-US" sz="1600" baseline="-25000" dirty="0" err="1"/>
              <a:t>d</a:t>
            </a:r>
            <a:r>
              <a:rPr lang="en-US" sz="1600" dirty="0"/>
              <a:t>= electron drift velocity, E/N = reduced electrical </a:t>
            </a:r>
            <a:r>
              <a:rPr lang="en-US" sz="1600" dirty="0" smtClean="0"/>
              <a:t>field</a:t>
            </a:r>
            <a:endParaRPr lang="en-US" sz="1600" dirty="0"/>
          </a:p>
          <a:p>
            <a:pPr>
              <a:buFont typeface="Arial" charset="0"/>
              <a:buChar char="•"/>
            </a:pPr>
            <a:r>
              <a:rPr lang="en-US" sz="1600" b="1" dirty="0"/>
              <a:t>Energy Density parameter of a given compound (</a:t>
            </a:r>
            <a:r>
              <a:rPr lang="el-GR" sz="1600" b="1" dirty="0"/>
              <a:t>β</a:t>
            </a:r>
            <a:r>
              <a:rPr lang="en-US" sz="1600" b="1" dirty="0"/>
              <a:t>)</a:t>
            </a:r>
          </a:p>
          <a:p>
            <a:pPr lvl="1">
              <a:buFont typeface="Courier New" pitchFamily="49" charset="0"/>
              <a:buChar char="o"/>
            </a:pPr>
            <a:r>
              <a:rPr lang="el-GR" sz="1600" dirty="0"/>
              <a:t>β</a:t>
            </a:r>
            <a:r>
              <a:rPr lang="en-US" sz="1600" dirty="0"/>
              <a:t> = - E/</a:t>
            </a:r>
            <a:r>
              <a:rPr lang="en-US" sz="1600" dirty="0" err="1"/>
              <a:t>ln</a:t>
            </a:r>
            <a:r>
              <a:rPr lang="en-US" sz="1600" dirty="0"/>
              <a:t>([X]/[X</a:t>
            </a:r>
            <a:r>
              <a:rPr lang="en-US" sz="1600" baseline="-25000" dirty="0"/>
              <a:t>0</a:t>
            </a:r>
            <a:r>
              <a:rPr lang="en-US" sz="1600" dirty="0"/>
              <a:t>])</a:t>
            </a:r>
          </a:p>
          <a:p>
            <a:pPr lvl="1">
              <a:buFont typeface="Courier New" pitchFamily="49" charset="0"/>
              <a:buChar char="o"/>
            </a:pPr>
            <a:r>
              <a:rPr lang="en-US" sz="1600" dirty="0"/>
              <a:t>Where E = Energy Density, [X]</a:t>
            </a:r>
            <a:r>
              <a:rPr lang="en-US" sz="1600" baseline="-25000" dirty="0"/>
              <a:t>O</a:t>
            </a:r>
            <a:r>
              <a:rPr lang="en-US" sz="1600" dirty="0"/>
              <a:t> = Initial Pollution concentration , [X] = Final Pollution concentration</a:t>
            </a:r>
          </a:p>
          <a:p>
            <a:pPr>
              <a:buFont typeface="Arial" charset="0"/>
              <a:buChar char="•"/>
            </a:pPr>
            <a:r>
              <a:rPr lang="en-US" sz="1600" b="1" dirty="0"/>
              <a:t>Average energy cost per removed molecule (</a:t>
            </a:r>
            <a:r>
              <a:rPr lang="el-GR" sz="1600" b="1" dirty="0"/>
              <a:t>γ</a:t>
            </a:r>
            <a:r>
              <a:rPr lang="en-US" sz="1600" b="1" dirty="0"/>
              <a:t>)</a:t>
            </a:r>
          </a:p>
          <a:p>
            <a:pPr lvl="1">
              <a:buFont typeface="Courier New" pitchFamily="49" charset="0"/>
              <a:buChar char="o"/>
            </a:pPr>
            <a:r>
              <a:rPr lang="el-GR" sz="1600" dirty="0"/>
              <a:t>γ</a:t>
            </a:r>
            <a:r>
              <a:rPr lang="en-US" sz="1600" dirty="0"/>
              <a:t>  = -</a:t>
            </a:r>
            <a:r>
              <a:rPr lang="el-GR" sz="1600" b="1" dirty="0"/>
              <a:t> </a:t>
            </a:r>
            <a:r>
              <a:rPr lang="el-GR" sz="1600" dirty="0"/>
              <a:t>β</a:t>
            </a:r>
            <a:r>
              <a:rPr lang="en-US" sz="1600" dirty="0" err="1"/>
              <a:t>ln</a:t>
            </a:r>
            <a:r>
              <a:rPr lang="en-US" sz="1600" dirty="0"/>
              <a:t> ([X]/[X]</a:t>
            </a:r>
            <a:r>
              <a:rPr lang="en-US" sz="1600" baseline="-25000" dirty="0"/>
              <a:t>0</a:t>
            </a:r>
            <a:r>
              <a:rPr lang="en-US" sz="1600" dirty="0"/>
              <a:t>)/[X]</a:t>
            </a:r>
            <a:r>
              <a:rPr lang="en-US" sz="1600" baseline="-25000" dirty="0"/>
              <a:t>0</a:t>
            </a:r>
            <a:r>
              <a:rPr lang="en-US" sz="1600" dirty="0"/>
              <a:t>(1- [X]/[X]</a:t>
            </a:r>
            <a:r>
              <a:rPr lang="en-US" sz="1600" baseline="-25000" dirty="0"/>
              <a:t>0</a:t>
            </a:r>
            <a:r>
              <a:rPr lang="en-US" sz="1600" dirty="0"/>
              <a:t>)</a:t>
            </a:r>
          </a:p>
          <a:p>
            <a:pPr lvl="1">
              <a:buFont typeface="Courier New" pitchFamily="49" charset="0"/>
              <a:buChar char="o"/>
            </a:pPr>
            <a:r>
              <a:rPr lang="en-US" sz="1600" dirty="0"/>
              <a:t>Where </a:t>
            </a:r>
            <a:r>
              <a:rPr lang="el-GR" sz="1600" dirty="0"/>
              <a:t>β</a:t>
            </a:r>
            <a:r>
              <a:rPr lang="en-US" sz="1600" dirty="0"/>
              <a:t> = Energy density parameter, [X]</a:t>
            </a:r>
            <a:r>
              <a:rPr lang="en-US" sz="1600" baseline="-25000" dirty="0"/>
              <a:t>0</a:t>
            </a:r>
            <a:r>
              <a:rPr lang="en-US" sz="1600" dirty="0"/>
              <a:t> = initial concentration, [X] = Final concentration</a:t>
            </a:r>
          </a:p>
          <a:p>
            <a:endParaRPr lang="en-US" sz="1800" dirty="0"/>
          </a:p>
        </p:txBody>
      </p:sp>
    </p:spTree>
    <p:extLst>
      <p:ext uri="{BB962C8B-B14F-4D97-AF65-F5344CB8AC3E}">
        <p14:creationId xmlns:p14="http://schemas.microsoft.com/office/powerpoint/2010/main" val="19238366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3" name="Title 3"/>
          <p:cNvSpPr>
            <a:spLocks noGrp="1"/>
          </p:cNvSpPr>
          <p:nvPr>
            <p:ph type="title"/>
          </p:nvPr>
        </p:nvSpPr>
        <p:spPr>
          <a:xfrm>
            <a:off x="436180" y="76200"/>
            <a:ext cx="8403020" cy="685800"/>
          </a:xfrm>
        </p:spPr>
        <p:txBody>
          <a:bodyPr>
            <a:normAutofit/>
          </a:bodyPr>
          <a:lstStyle/>
          <a:p>
            <a:r>
              <a:rPr lang="en-US" dirty="0"/>
              <a:t>Electrical system of Plasma </a:t>
            </a:r>
            <a:r>
              <a:rPr lang="en-US" dirty="0" smtClean="0"/>
              <a:t>Unit</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413876"/>
            <a:ext cx="8445500" cy="4614447"/>
          </a:xfrm>
          <a:noFill/>
        </p:spPr>
      </p:pic>
    </p:spTree>
    <p:extLst>
      <p:ext uri="{BB962C8B-B14F-4D97-AF65-F5344CB8AC3E}">
        <p14:creationId xmlns:p14="http://schemas.microsoft.com/office/powerpoint/2010/main" val="346593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436180" y="76200"/>
            <a:ext cx="8403020" cy="685800"/>
          </a:xfrm>
        </p:spPr>
        <p:txBody>
          <a:bodyPr/>
          <a:lstStyle/>
          <a:p>
            <a:r>
              <a:rPr lang="en-US" dirty="0"/>
              <a:t>Voltage and Current Measuring Circuit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709738"/>
            <a:ext cx="88296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93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3" name="Title 8"/>
          <p:cNvSpPr>
            <a:spLocks noGrp="1"/>
          </p:cNvSpPr>
          <p:nvPr>
            <p:ph type="title"/>
          </p:nvPr>
        </p:nvSpPr>
        <p:spPr>
          <a:xfrm>
            <a:off x="436180" y="76200"/>
            <a:ext cx="8403020" cy="685800"/>
          </a:xfrm>
        </p:spPr>
        <p:txBody>
          <a:bodyPr/>
          <a:lstStyle/>
          <a:p>
            <a:pPr eaLnBrk="1" hangingPunct="1"/>
            <a:r>
              <a:rPr lang="en-US" sz="3200" dirty="0"/>
              <a:t>Sensitivity Analysis</a:t>
            </a:r>
            <a:endParaRPr lang="en-US" dirty="0">
              <a:solidFill>
                <a:srgbClr val="474747"/>
              </a:solidFill>
              <a:ea typeface="ＭＳ Ｐゴシック" pitchFamily="-60" charset="-128"/>
              <a:cs typeface="ＭＳ Ｐゴシック" pitchFamily="-60" charset="-128"/>
            </a:endParaRPr>
          </a:p>
        </p:txBody>
      </p:sp>
      <p:sp>
        <p:nvSpPr>
          <p:cNvPr id="4" name="Content Placeholder 1"/>
          <p:cNvSpPr>
            <a:spLocks noGrp="1"/>
          </p:cNvSpPr>
          <p:nvPr>
            <p:ph idx="1"/>
          </p:nvPr>
        </p:nvSpPr>
        <p:spPr>
          <a:xfrm>
            <a:off x="304800" y="990600"/>
            <a:ext cx="8610600" cy="5715000"/>
          </a:xfrm>
        </p:spPr>
        <p:txBody>
          <a:bodyPr/>
          <a:lstStyle/>
          <a:p>
            <a:pPr algn="just" fontAlgn="auto">
              <a:spcAft>
                <a:spcPts val="0"/>
              </a:spcAft>
              <a:buFont typeface="Arial" pitchFamily="34" charset="0"/>
              <a:buChar char="•"/>
              <a:defRPr/>
            </a:pPr>
            <a:r>
              <a:rPr lang="en-US" sz="1600" dirty="0"/>
              <a:t>A technique used to determine how different values of an independent variable will impact a particular dependent variable under a given set of assumptions</a:t>
            </a:r>
          </a:p>
          <a:p>
            <a:pPr algn="just" fontAlgn="auto">
              <a:spcAft>
                <a:spcPts val="0"/>
              </a:spcAft>
              <a:buFont typeface="Arial" pitchFamily="34" charset="0"/>
              <a:buChar char="•"/>
              <a:defRPr/>
            </a:pPr>
            <a:endParaRPr lang="en-US" sz="1600" dirty="0"/>
          </a:p>
          <a:p>
            <a:pPr algn="just" fontAlgn="auto">
              <a:spcAft>
                <a:spcPts val="0"/>
              </a:spcAft>
              <a:buFont typeface="Arial" pitchFamily="34" charset="0"/>
              <a:buChar char="•"/>
              <a:defRPr/>
            </a:pPr>
            <a:r>
              <a:rPr lang="en-US" sz="1600" dirty="0"/>
              <a:t>This technique is used within specific boundaries that will depend on one or more input variables</a:t>
            </a:r>
          </a:p>
          <a:p>
            <a:pPr algn="just" fontAlgn="auto">
              <a:spcAft>
                <a:spcPts val="0"/>
              </a:spcAft>
              <a:buFont typeface="Arial" pitchFamily="34" charset="0"/>
              <a:buChar char="•"/>
              <a:defRPr/>
            </a:pPr>
            <a:endParaRPr lang="en-US" sz="1600" dirty="0"/>
          </a:p>
          <a:p>
            <a:pPr algn="just" fontAlgn="auto">
              <a:spcAft>
                <a:spcPts val="0"/>
              </a:spcAft>
              <a:buFont typeface="Arial" pitchFamily="34" charset="0"/>
              <a:buChar char="•"/>
              <a:defRPr/>
            </a:pPr>
            <a:r>
              <a:rPr lang="en-US" sz="1600" dirty="0"/>
              <a:t>The four major parameters that influence the NTP reactor cost of ownership are</a:t>
            </a:r>
          </a:p>
          <a:p>
            <a:pPr lvl="1" algn="just" fontAlgn="auto">
              <a:spcAft>
                <a:spcPts val="0"/>
              </a:spcAft>
              <a:buFont typeface="Arial" pitchFamily="34" charset="0"/>
              <a:buChar char="•"/>
              <a:defRPr/>
            </a:pPr>
            <a:r>
              <a:rPr lang="en-US" sz="1600" dirty="0"/>
              <a:t>Flow Rate</a:t>
            </a:r>
          </a:p>
          <a:p>
            <a:pPr lvl="1" algn="just" fontAlgn="auto">
              <a:spcAft>
                <a:spcPts val="0"/>
              </a:spcAft>
              <a:buFont typeface="Arial" pitchFamily="34" charset="0"/>
              <a:buChar char="•"/>
              <a:defRPr/>
            </a:pPr>
            <a:r>
              <a:rPr lang="en-US" sz="1600" dirty="0"/>
              <a:t>Energy density (power requirement)</a:t>
            </a:r>
          </a:p>
          <a:p>
            <a:pPr lvl="1" algn="just" fontAlgn="auto">
              <a:spcAft>
                <a:spcPts val="0"/>
              </a:spcAft>
              <a:buFont typeface="Arial" pitchFamily="34" charset="0"/>
              <a:buChar char="•"/>
              <a:defRPr/>
            </a:pPr>
            <a:r>
              <a:rPr lang="en-US" sz="1600" dirty="0"/>
              <a:t>Target effluent concentration (DRE)</a:t>
            </a:r>
          </a:p>
          <a:p>
            <a:pPr lvl="1" algn="just" fontAlgn="auto">
              <a:spcAft>
                <a:spcPts val="0"/>
              </a:spcAft>
              <a:buFont typeface="Arial" pitchFamily="34" charset="0"/>
              <a:buChar char="•"/>
              <a:defRPr/>
            </a:pPr>
            <a:r>
              <a:rPr lang="en-US" sz="1600" dirty="0"/>
              <a:t>Duty Cycle (Percentage of time that exhaust output is actually being emitted)</a:t>
            </a:r>
          </a:p>
          <a:p>
            <a:pPr lvl="1" algn="just" fontAlgn="auto">
              <a:spcAft>
                <a:spcPts val="0"/>
              </a:spcAft>
              <a:buFont typeface="Arial" pitchFamily="34" charset="0"/>
              <a:buChar char="•"/>
              <a:defRPr/>
            </a:pPr>
            <a:endParaRPr lang="en-US" sz="1600" dirty="0"/>
          </a:p>
          <a:p>
            <a:pPr indent="-285750" algn="just" fontAlgn="auto">
              <a:spcAft>
                <a:spcPts val="0"/>
              </a:spcAft>
              <a:buFont typeface="Arial" pitchFamily="34" charset="0"/>
              <a:buChar char="•"/>
              <a:defRPr/>
            </a:pPr>
            <a:r>
              <a:rPr lang="en-US" sz="1600" dirty="0"/>
              <a:t>The cells and support equipment are made from simple inexpensive materials and are minor components of capital cost</a:t>
            </a:r>
          </a:p>
          <a:p>
            <a:pPr indent="-285750" algn="just" fontAlgn="auto">
              <a:spcAft>
                <a:spcPts val="0"/>
              </a:spcAft>
              <a:buFont typeface="Arial" pitchFamily="34" charset="0"/>
              <a:buChar char="•"/>
              <a:defRPr/>
            </a:pPr>
            <a:endParaRPr lang="en-US" sz="1600" dirty="0"/>
          </a:p>
          <a:p>
            <a:pPr indent="-285750" algn="just" fontAlgn="auto">
              <a:spcAft>
                <a:spcPts val="0"/>
              </a:spcAft>
              <a:buFont typeface="Arial" pitchFamily="34" charset="0"/>
              <a:buChar char="•"/>
              <a:defRPr/>
            </a:pPr>
            <a:r>
              <a:rPr lang="en-US" sz="1600" dirty="0"/>
              <a:t>Total annual costs and unit costs are dependent  upon values given for the important 4 parameters</a:t>
            </a:r>
          </a:p>
          <a:p>
            <a:pPr indent="-285750" algn="just" fontAlgn="auto">
              <a:spcAft>
                <a:spcPts val="0"/>
              </a:spcAft>
              <a:buFont typeface="Arial" pitchFamily="34" charset="0"/>
              <a:buChar char="•"/>
              <a:defRPr/>
            </a:pPr>
            <a:endParaRPr lang="en-US" sz="1600" dirty="0"/>
          </a:p>
          <a:p>
            <a:pPr indent="-285750" algn="just" fontAlgn="auto">
              <a:spcAft>
                <a:spcPts val="0"/>
              </a:spcAft>
              <a:buFont typeface="Arial" pitchFamily="34" charset="0"/>
              <a:buChar char="•"/>
              <a:defRPr/>
            </a:pPr>
            <a:r>
              <a:rPr lang="en-US" sz="1600" dirty="0"/>
              <a:t>Due to the dynamic influence of these parameters on the cost, a sensitivity analysis is essential showing their relationship to the cost of </a:t>
            </a:r>
            <a:r>
              <a:rPr lang="en-US" sz="1600" dirty="0" smtClean="0"/>
              <a:t>ownership</a:t>
            </a:r>
            <a:endParaRPr lang="en-US" sz="1600" dirty="0"/>
          </a:p>
        </p:txBody>
      </p:sp>
    </p:spTree>
    <p:extLst>
      <p:ext uri="{BB962C8B-B14F-4D97-AF65-F5344CB8AC3E}">
        <p14:creationId xmlns:p14="http://schemas.microsoft.com/office/powerpoint/2010/main" val="19238366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318" y="990600"/>
            <a:ext cx="5673679" cy="2743200"/>
          </a:xfrm>
          <a:prstGeom prst="rect">
            <a:avLst/>
          </a:prstGeom>
          <a:noFill/>
          <a:ln w="9525">
            <a:noFill/>
            <a:miter lim="800000"/>
            <a:headEnd/>
            <a:tailEnd/>
          </a:ln>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885" y="3733800"/>
            <a:ext cx="5642883" cy="29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8"/>
          <p:cNvSpPr>
            <a:spLocks noGrp="1"/>
          </p:cNvSpPr>
          <p:nvPr>
            <p:ph type="title"/>
          </p:nvPr>
        </p:nvSpPr>
        <p:spPr>
          <a:xfrm>
            <a:off x="436180" y="76200"/>
            <a:ext cx="8403020" cy="685800"/>
          </a:xfrm>
        </p:spPr>
        <p:txBody>
          <a:bodyPr/>
          <a:lstStyle/>
          <a:p>
            <a:pPr eaLnBrk="1" hangingPunct="1"/>
            <a:r>
              <a:rPr lang="en-US" sz="3200" dirty="0" smtClean="0">
                <a:cs typeface="ＭＳ Ｐゴシック" pitchFamily="-60" charset="-128"/>
              </a:rPr>
              <a:t>Performance Parameters </a:t>
            </a:r>
            <a:endParaRPr lang="en-US" dirty="0">
              <a:solidFill>
                <a:srgbClr val="474747"/>
              </a:solidFill>
              <a:ea typeface="ＭＳ Ｐゴシック" pitchFamily="-60" charset="-128"/>
              <a:cs typeface="ＭＳ Ｐゴシック" pitchFamily="-60" charset="-128"/>
            </a:endParaRPr>
          </a:p>
        </p:txBody>
      </p:sp>
    </p:spTree>
    <p:extLst>
      <p:ext uri="{BB962C8B-B14F-4D97-AF65-F5344CB8AC3E}">
        <p14:creationId xmlns:p14="http://schemas.microsoft.com/office/powerpoint/2010/main" val="19238366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953682"/>
            <a:ext cx="5074176" cy="3007581"/>
          </a:xfrm>
          <a:prstGeom prst="rect">
            <a:avLst/>
          </a:prstGeom>
          <a:noFill/>
          <a:ln w="9525">
            <a:noFill/>
            <a:miter lim="800000"/>
            <a:headEnd/>
            <a:tailEnd/>
          </a:ln>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2" y="3961263"/>
            <a:ext cx="517248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8"/>
          <p:cNvSpPr>
            <a:spLocks noGrp="1"/>
          </p:cNvSpPr>
          <p:nvPr>
            <p:ph type="title"/>
          </p:nvPr>
        </p:nvSpPr>
        <p:spPr>
          <a:xfrm>
            <a:off x="436180" y="76200"/>
            <a:ext cx="8403020" cy="685800"/>
          </a:xfrm>
        </p:spPr>
        <p:txBody>
          <a:bodyPr/>
          <a:lstStyle/>
          <a:p>
            <a:pPr eaLnBrk="1" hangingPunct="1"/>
            <a:r>
              <a:rPr lang="en-US" sz="3200" dirty="0" smtClean="0">
                <a:cs typeface="ＭＳ Ｐゴシック" pitchFamily="-60" charset="-128"/>
              </a:rPr>
              <a:t>Performance Parameters</a:t>
            </a:r>
            <a:endParaRPr lang="en-US" dirty="0">
              <a:solidFill>
                <a:srgbClr val="474747"/>
              </a:solidFill>
              <a:ea typeface="ＭＳ Ｐゴシック" pitchFamily="-60" charset="-128"/>
              <a:cs typeface="ＭＳ Ｐゴシック" pitchFamily="-60" charset="-128"/>
            </a:endParaRPr>
          </a:p>
        </p:txBody>
      </p:sp>
    </p:spTree>
    <p:extLst>
      <p:ext uri="{BB962C8B-B14F-4D97-AF65-F5344CB8AC3E}">
        <p14:creationId xmlns:p14="http://schemas.microsoft.com/office/powerpoint/2010/main" val="1923836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6" y="945931"/>
            <a:ext cx="7620000" cy="5912069"/>
          </a:xfrm>
          <a:prstGeom prst="rect">
            <a:avLst/>
          </a:prstGeom>
        </p:spPr>
      </p:pic>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990600"/>
            <a:ext cx="79644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8"/>
          <p:cNvSpPr>
            <a:spLocks noGrp="1"/>
          </p:cNvSpPr>
          <p:nvPr>
            <p:ph type="title"/>
          </p:nvPr>
        </p:nvSpPr>
        <p:spPr>
          <a:xfrm>
            <a:off x="436180" y="76200"/>
            <a:ext cx="8403020" cy="685800"/>
          </a:xfrm>
        </p:spPr>
        <p:txBody>
          <a:bodyPr/>
          <a:lstStyle/>
          <a:p>
            <a:pPr eaLnBrk="1" hangingPunct="1"/>
            <a:r>
              <a:rPr lang="en-US" sz="3200" dirty="0" smtClean="0">
                <a:cs typeface="ＭＳ Ｐゴシック" pitchFamily="-60" charset="-128"/>
              </a:rPr>
              <a:t>Performance Parameters</a:t>
            </a:r>
            <a:endParaRPr lang="en-US" dirty="0">
              <a:solidFill>
                <a:srgbClr val="474747"/>
              </a:solidFill>
              <a:ea typeface="ＭＳ Ｐゴシック" pitchFamily="-60" charset="-128"/>
              <a:cs typeface="ＭＳ Ｐゴシック" pitchFamily="-60" charset="-128"/>
            </a:endParaRPr>
          </a:p>
        </p:txBody>
      </p:sp>
    </p:spTree>
    <p:extLst>
      <p:ext uri="{BB962C8B-B14F-4D97-AF65-F5344CB8AC3E}">
        <p14:creationId xmlns:p14="http://schemas.microsoft.com/office/powerpoint/2010/main" val="3465931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219200"/>
            <a:ext cx="7024688" cy="5310188"/>
          </a:xfrm>
          <a:noFill/>
        </p:spPr>
      </p:pic>
      <p:sp>
        <p:nvSpPr>
          <p:cNvPr id="3" name="Title 8"/>
          <p:cNvSpPr>
            <a:spLocks noGrp="1"/>
          </p:cNvSpPr>
          <p:nvPr>
            <p:ph type="title"/>
          </p:nvPr>
        </p:nvSpPr>
        <p:spPr>
          <a:xfrm>
            <a:off x="436180" y="76200"/>
            <a:ext cx="8403020" cy="685800"/>
          </a:xfrm>
        </p:spPr>
        <p:txBody>
          <a:bodyPr/>
          <a:lstStyle/>
          <a:p>
            <a:pPr eaLnBrk="1" hangingPunct="1"/>
            <a:r>
              <a:rPr lang="en-US" sz="3200" dirty="0" smtClean="0">
                <a:cs typeface="ＭＳ Ｐゴシック" pitchFamily="-60" charset="-128"/>
              </a:rPr>
              <a:t>Performance Parameters</a:t>
            </a:r>
            <a:endParaRPr lang="en-US" dirty="0">
              <a:solidFill>
                <a:srgbClr val="474747"/>
              </a:solidFill>
              <a:ea typeface="ＭＳ Ｐゴシック" pitchFamily="-60" charset="-128"/>
              <a:cs typeface="ＭＳ Ｐゴシック" pitchFamily="-60" charset="-128"/>
            </a:endParaRPr>
          </a:p>
        </p:txBody>
      </p:sp>
    </p:spTree>
    <p:extLst>
      <p:ext uri="{BB962C8B-B14F-4D97-AF65-F5344CB8AC3E}">
        <p14:creationId xmlns:p14="http://schemas.microsoft.com/office/powerpoint/2010/main" val="3465931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143000"/>
            <a:ext cx="8305800" cy="5192713"/>
          </a:xfrm>
          <a:noFill/>
        </p:spPr>
      </p:pic>
      <p:sp>
        <p:nvSpPr>
          <p:cNvPr id="3" name="Title 8"/>
          <p:cNvSpPr>
            <a:spLocks noGrp="1"/>
          </p:cNvSpPr>
          <p:nvPr>
            <p:ph type="title"/>
          </p:nvPr>
        </p:nvSpPr>
        <p:spPr>
          <a:xfrm>
            <a:off x="436180" y="76200"/>
            <a:ext cx="8403020" cy="685800"/>
          </a:xfrm>
        </p:spPr>
        <p:txBody>
          <a:bodyPr/>
          <a:lstStyle/>
          <a:p>
            <a:pPr eaLnBrk="1" hangingPunct="1"/>
            <a:r>
              <a:rPr lang="en-US" sz="3200" dirty="0" smtClean="0">
                <a:cs typeface="ＭＳ Ｐゴシック" pitchFamily="-60" charset="-128"/>
              </a:rPr>
              <a:t>Performance Parameters</a:t>
            </a:r>
            <a:endParaRPr lang="en-US" dirty="0">
              <a:solidFill>
                <a:srgbClr val="474747"/>
              </a:solidFill>
              <a:ea typeface="ＭＳ Ｐゴシック" pitchFamily="-60" charset="-128"/>
              <a:cs typeface="ＭＳ Ｐゴシック" pitchFamily="-60" charset="-128"/>
            </a:endParaRPr>
          </a:p>
        </p:txBody>
      </p:sp>
    </p:spTree>
    <p:extLst>
      <p:ext uri="{BB962C8B-B14F-4D97-AF65-F5344CB8AC3E}">
        <p14:creationId xmlns:p14="http://schemas.microsoft.com/office/powerpoint/2010/main" val="3465931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143000"/>
            <a:ext cx="8428038" cy="5421313"/>
          </a:xfrm>
          <a:noFill/>
        </p:spPr>
      </p:pic>
      <p:sp>
        <p:nvSpPr>
          <p:cNvPr id="3" name="Title 8"/>
          <p:cNvSpPr>
            <a:spLocks noGrp="1"/>
          </p:cNvSpPr>
          <p:nvPr>
            <p:ph type="title"/>
          </p:nvPr>
        </p:nvSpPr>
        <p:spPr>
          <a:xfrm>
            <a:off x="436180" y="76200"/>
            <a:ext cx="8403020" cy="685800"/>
          </a:xfrm>
        </p:spPr>
        <p:txBody>
          <a:bodyPr/>
          <a:lstStyle/>
          <a:p>
            <a:pPr eaLnBrk="1" hangingPunct="1"/>
            <a:r>
              <a:rPr lang="en-US" sz="3200" dirty="0" smtClean="0">
                <a:cs typeface="ＭＳ Ｐゴシック" pitchFamily="-60" charset="-128"/>
              </a:rPr>
              <a:t>Performance Parameters</a:t>
            </a:r>
            <a:endParaRPr lang="en-US" dirty="0">
              <a:solidFill>
                <a:srgbClr val="474747"/>
              </a:solidFill>
              <a:ea typeface="ＭＳ Ｐゴシック" pitchFamily="-60" charset="-128"/>
              <a:cs typeface="ＭＳ Ｐゴシック" pitchFamily="-60" charset="-128"/>
            </a:endParaRPr>
          </a:p>
        </p:txBody>
      </p:sp>
    </p:spTree>
    <p:extLst>
      <p:ext uri="{BB962C8B-B14F-4D97-AF65-F5344CB8AC3E}">
        <p14:creationId xmlns:p14="http://schemas.microsoft.com/office/powerpoint/2010/main" val="19238366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Typical voltage waveforms</a:t>
            </a:r>
            <a:endParaRPr lang="en-US" dirty="0">
              <a:ea typeface="ＭＳ Ｐゴシック" pitchFamily="-60" charset="-128"/>
              <a:cs typeface="ＭＳ Ｐゴシック" pitchFamily="-60" charset="-12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395" y="1447800"/>
            <a:ext cx="406717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238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3"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Capital Cost</a:t>
            </a:r>
            <a:endParaRPr lang="en-US" dirty="0">
              <a:ea typeface="ＭＳ Ｐゴシック" pitchFamily="-60" charset="-128"/>
              <a:cs typeface="ＭＳ Ｐゴシック" pitchFamily="-60" charset="-128"/>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756203482"/>
              </p:ext>
            </p:extLst>
          </p:nvPr>
        </p:nvGraphicFramePr>
        <p:xfrm>
          <a:off x="152400" y="1066800"/>
          <a:ext cx="8839200" cy="5699760"/>
        </p:xfrm>
        <a:graphic>
          <a:graphicData uri="http://schemas.openxmlformats.org/drawingml/2006/table">
            <a:tbl>
              <a:tblPr firstRow="1" bandRow="1">
                <a:tableStyleId>{5C22544A-7EE6-4342-B048-85BDC9FD1C3A}</a:tableStyleId>
              </a:tblPr>
              <a:tblGrid>
                <a:gridCol w="2590800"/>
                <a:gridCol w="2514600"/>
                <a:gridCol w="1524000"/>
                <a:gridCol w="2209800"/>
              </a:tblGrid>
              <a:tr h="370840">
                <a:tc>
                  <a:txBody>
                    <a:bodyPr/>
                    <a:lstStyle/>
                    <a:p>
                      <a:r>
                        <a:rPr lang="en-US" dirty="0" smtClean="0"/>
                        <a:t>Unit</a:t>
                      </a:r>
                      <a:endParaRPr lang="en-US" dirty="0"/>
                    </a:p>
                  </a:txBody>
                  <a:tcPr/>
                </a:tc>
                <a:tc>
                  <a:txBody>
                    <a:bodyPr/>
                    <a:lstStyle/>
                    <a:p>
                      <a:r>
                        <a:rPr lang="en-US" dirty="0" smtClean="0"/>
                        <a:t>Quantity</a:t>
                      </a:r>
                      <a:endParaRPr lang="en-US" dirty="0"/>
                    </a:p>
                  </a:txBody>
                  <a:tcPr/>
                </a:tc>
                <a:tc>
                  <a:txBody>
                    <a:bodyPr/>
                    <a:lstStyle/>
                    <a:p>
                      <a:r>
                        <a:rPr lang="en-US" dirty="0" smtClean="0"/>
                        <a:t>Cost, $</a:t>
                      </a:r>
                      <a:endParaRPr lang="en-US" dirty="0"/>
                    </a:p>
                  </a:txBody>
                  <a:tcPr/>
                </a:tc>
                <a:tc>
                  <a:txBody>
                    <a:bodyPr/>
                    <a:lstStyle/>
                    <a:p>
                      <a:r>
                        <a:rPr lang="en-US" dirty="0" smtClean="0"/>
                        <a:t>Vendor</a:t>
                      </a:r>
                      <a:endParaRPr lang="en-US" dirty="0"/>
                    </a:p>
                  </a:txBody>
                  <a:tcPr/>
                </a:tc>
              </a:tr>
              <a:tr h="370840">
                <a:tc>
                  <a:txBody>
                    <a:bodyPr/>
                    <a:lstStyle/>
                    <a:p>
                      <a:r>
                        <a:rPr lang="en-US" dirty="0" smtClean="0"/>
                        <a:t>Blower</a:t>
                      </a:r>
                      <a:endParaRPr lang="en-US" dirty="0"/>
                    </a:p>
                  </a:txBody>
                  <a:tcPr/>
                </a:tc>
                <a:tc>
                  <a:txBody>
                    <a:bodyPr/>
                    <a:lstStyle/>
                    <a:p>
                      <a:r>
                        <a:rPr lang="en-US" dirty="0" smtClean="0"/>
                        <a:t>1 (2000 L/min)</a:t>
                      </a:r>
                      <a:endParaRPr lang="en-US" dirty="0"/>
                    </a:p>
                  </a:txBody>
                  <a:tcPr/>
                </a:tc>
                <a:tc>
                  <a:txBody>
                    <a:bodyPr/>
                    <a:lstStyle/>
                    <a:p>
                      <a:r>
                        <a:rPr lang="en-US" dirty="0" smtClean="0"/>
                        <a:t>1480</a:t>
                      </a:r>
                      <a:endParaRPr lang="en-US" dirty="0"/>
                    </a:p>
                  </a:txBody>
                  <a:tcPr/>
                </a:tc>
                <a:tc>
                  <a:txBody>
                    <a:bodyPr/>
                    <a:lstStyle/>
                    <a:p>
                      <a:r>
                        <a:rPr lang="en-US" dirty="0" smtClean="0"/>
                        <a:t>Matches</a:t>
                      </a:r>
                      <a:endParaRPr lang="en-US" dirty="0"/>
                    </a:p>
                  </a:txBody>
                  <a:tcPr/>
                </a:tc>
              </a:tr>
              <a:tr h="370840">
                <a:tc>
                  <a:txBody>
                    <a:bodyPr/>
                    <a:lstStyle/>
                    <a:p>
                      <a:r>
                        <a:rPr lang="en-US" dirty="0" smtClean="0"/>
                        <a:t>Oscillator</a:t>
                      </a:r>
                      <a:endParaRPr lang="en-US" dirty="0"/>
                    </a:p>
                  </a:txBody>
                  <a:tcPr/>
                </a:tc>
                <a:tc>
                  <a:txBody>
                    <a:bodyPr/>
                    <a:lstStyle/>
                    <a:p>
                      <a:r>
                        <a:rPr lang="en-US" dirty="0" smtClean="0"/>
                        <a:t>1</a:t>
                      </a:r>
                      <a:endParaRPr lang="en-US" dirty="0"/>
                    </a:p>
                  </a:txBody>
                  <a:tcPr/>
                </a:tc>
                <a:tc>
                  <a:txBody>
                    <a:bodyPr/>
                    <a:lstStyle/>
                    <a:p>
                      <a:r>
                        <a:rPr lang="en-US" dirty="0" smtClean="0"/>
                        <a:t>795</a:t>
                      </a:r>
                      <a:endParaRPr lang="en-US" dirty="0"/>
                    </a:p>
                  </a:txBody>
                  <a:tcPr/>
                </a:tc>
                <a:tc>
                  <a:txBody>
                    <a:bodyPr/>
                    <a:lstStyle/>
                    <a:p>
                      <a:r>
                        <a:rPr lang="en-US" dirty="0" smtClean="0"/>
                        <a:t>Texas Instruments</a:t>
                      </a:r>
                      <a:endParaRPr lang="en-US" dirty="0"/>
                    </a:p>
                  </a:txBody>
                  <a:tcPr/>
                </a:tc>
              </a:tr>
              <a:tr h="370840">
                <a:tc>
                  <a:txBody>
                    <a:bodyPr/>
                    <a:lstStyle/>
                    <a:p>
                      <a:r>
                        <a:rPr lang="en-US" dirty="0" smtClean="0"/>
                        <a:t>Transformer</a:t>
                      </a:r>
                      <a:endParaRPr lang="en-US" dirty="0"/>
                    </a:p>
                  </a:txBody>
                  <a:tcPr/>
                </a:tc>
                <a:tc>
                  <a:txBody>
                    <a:bodyPr/>
                    <a:lstStyle/>
                    <a:p>
                      <a:r>
                        <a:rPr lang="en-US" dirty="0" smtClean="0"/>
                        <a:t>1 (1500 KVA)-GE PROLEC</a:t>
                      </a:r>
                      <a:endParaRPr lang="en-US" dirty="0"/>
                    </a:p>
                  </a:txBody>
                  <a:tcPr/>
                </a:tc>
                <a:tc>
                  <a:txBody>
                    <a:bodyPr/>
                    <a:lstStyle/>
                    <a:p>
                      <a:r>
                        <a:rPr lang="en-US" dirty="0" smtClean="0"/>
                        <a:t>14,000</a:t>
                      </a:r>
                      <a:endParaRPr lang="en-US" dirty="0"/>
                    </a:p>
                  </a:txBody>
                  <a:tcPr/>
                </a:tc>
                <a:tc>
                  <a:txBody>
                    <a:bodyPr/>
                    <a:lstStyle/>
                    <a:p>
                      <a:r>
                        <a:rPr lang="en-US" dirty="0" smtClean="0"/>
                        <a:t>Carrier Electric</a:t>
                      </a:r>
                      <a:endParaRPr lang="en-US" dirty="0"/>
                    </a:p>
                  </a:txBody>
                  <a:tcPr/>
                </a:tc>
              </a:tr>
              <a:tr h="370840">
                <a:tc>
                  <a:txBody>
                    <a:bodyPr/>
                    <a:lstStyle/>
                    <a:p>
                      <a:r>
                        <a:rPr lang="en-US" b="1" dirty="0" smtClean="0"/>
                        <a:t>Plasma Reactor</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Dielectric Quartz tubes</a:t>
                      </a:r>
                      <a:endParaRPr lang="en-US" dirty="0"/>
                    </a:p>
                  </a:txBody>
                  <a:tcPr/>
                </a:tc>
                <a:tc>
                  <a:txBody>
                    <a:bodyPr/>
                    <a:lstStyle/>
                    <a:p>
                      <a:r>
                        <a:rPr lang="en-US" dirty="0" smtClean="0"/>
                        <a:t>1 (61.5</a:t>
                      </a:r>
                      <a:r>
                        <a:rPr lang="en-US" baseline="0" dirty="0" smtClean="0"/>
                        <a:t> cm *60 cm)</a:t>
                      </a:r>
                      <a:endParaRPr lang="en-US" dirty="0"/>
                    </a:p>
                  </a:txBody>
                  <a:tcPr/>
                </a:tc>
                <a:tc>
                  <a:txBody>
                    <a:bodyPr/>
                    <a:lstStyle/>
                    <a:p>
                      <a:r>
                        <a:rPr lang="en-US" dirty="0" smtClean="0"/>
                        <a:t>15,234</a:t>
                      </a:r>
                      <a:endParaRPr lang="en-US" dirty="0"/>
                    </a:p>
                  </a:txBody>
                  <a:tcPr/>
                </a:tc>
                <a:tc>
                  <a:txBody>
                    <a:bodyPr/>
                    <a:lstStyle/>
                    <a:p>
                      <a:r>
                        <a:rPr lang="en-US" dirty="0" smtClean="0"/>
                        <a:t>Technical Glass Products</a:t>
                      </a:r>
                      <a:endParaRPr lang="en-US" dirty="0"/>
                    </a:p>
                  </a:txBody>
                  <a:tcPr/>
                </a:tc>
              </a:tr>
              <a:tr h="370840">
                <a:tc>
                  <a:txBody>
                    <a:bodyPr/>
                    <a:lstStyle/>
                    <a:p>
                      <a:r>
                        <a:rPr lang="en-US" dirty="0" smtClean="0"/>
                        <a:t>Inner Electrode (stainless steel)</a:t>
                      </a:r>
                      <a:endParaRPr lang="en-US" dirty="0"/>
                    </a:p>
                  </a:txBody>
                  <a:tcPr/>
                </a:tc>
                <a:tc>
                  <a:txBody>
                    <a:bodyPr/>
                    <a:lstStyle/>
                    <a:p>
                      <a:r>
                        <a:rPr lang="en-US" dirty="0" smtClean="0"/>
                        <a:t>1 (48 cm*300 cm)</a:t>
                      </a:r>
                      <a:endParaRPr lang="en-US" dirty="0"/>
                    </a:p>
                  </a:txBody>
                  <a:tcPr/>
                </a:tc>
                <a:tc>
                  <a:txBody>
                    <a:bodyPr/>
                    <a:lstStyle/>
                    <a:p>
                      <a:r>
                        <a:rPr lang="en-US" dirty="0" smtClean="0"/>
                        <a:t>5,126</a:t>
                      </a:r>
                      <a:endParaRPr lang="en-US" dirty="0"/>
                    </a:p>
                  </a:txBody>
                  <a:tcPr/>
                </a:tc>
                <a:tc>
                  <a:txBody>
                    <a:bodyPr/>
                    <a:lstStyle/>
                    <a:p>
                      <a:r>
                        <a:rPr lang="en-US" dirty="0" smtClean="0"/>
                        <a:t>Small Parts </a:t>
                      </a:r>
                      <a:r>
                        <a:rPr lang="en-US" dirty="0" err="1" smtClean="0"/>
                        <a:t>Inc</a:t>
                      </a:r>
                      <a:endParaRPr lang="en-US" dirty="0"/>
                    </a:p>
                  </a:txBody>
                  <a:tcPr/>
                </a:tc>
              </a:tr>
              <a:tr h="370840">
                <a:tc>
                  <a:txBody>
                    <a:bodyPr/>
                    <a:lstStyle/>
                    <a:p>
                      <a:r>
                        <a:rPr lang="en-US" dirty="0" smtClean="0"/>
                        <a:t>Outer Electrode (copper foil)</a:t>
                      </a:r>
                      <a:endParaRPr lang="en-US" dirty="0"/>
                    </a:p>
                  </a:txBody>
                  <a:tcPr/>
                </a:tc>
                <a:tc>
                  <a:txBody>
                    <a:bodyPr/>
                    <a:lstStyle/>
                    <a:p>
                      <a:r>
                        <a:rPr lang="en-US" dirty="0" smtClean="0"/>
                        <a:t>1000 cm (bundle)</a:t>
                      </a:r>
                      <a:endParaRPr lang="en-US" dirty="0"/>
                    </a:p>
                  </a:txBody>
                  <a:tcPr/>
                </a:tc>
                <a:tc>
                  <a:txBody>
                    <a:bodyPr/>
                    <a:lstStyle/>
                    <a:p>
                      <a:r>
                        <a:rPr lang="en-US" dirty="0" smtClean="0"/>
                        <a:t>50</a:t>
                      </a:r>
                      <a:endParaRPr lang="en-US" dirty="0"/>
                    </a:p>
                  </a:txBody>
                  <a:tcPr/>
                </a:tc>
                <a:tc>
                  <a:txBody>
                    <a:bodyPr/>
                    <a:lstStyle/>
                    <a:p>
                      <a:r>
                        <a:rPr lang="en-US" dirty="0" smtClean="0"/>
                        <a:t>Sigma-Aldrich</a:t>
                      </a:r>
                      <a:endParaRPr lang="en-US" dirty="0"/>
                    </a:p>
                  </a:txBody>
                  <a:tcPr/>
                </a:tc>
              </a:tr>
              <a:tr h="370840">
                <a:tc>
                  <a:txBody>
                    <a:bodyPr/>
                    <a:lstStyle/>
                    <a:p>
                      <a:r>
                        <a:rPr lang="en-US" dirty="0" smtClean="0"/>
                        <a:t>Ferro electric packing material (barium </a:t>
                      </a:r>
                      <a:r>
                        <a:rPr lang="en-US" dirty="0" err="1" smtClean="0"/>
                        <a:t>titanate</a:t>
                      </a:r>
                      <a:r>
                        <a:rPr lang="en-US" dirty="0" smtClean="0"/>
                        <a:t>)</a:t>
                      </a:r>
                      <a:endParaRPr lang="en-US" dirty="0"/>
                    </a:p>
                  </a:txBody>
                  <a:tcPr/>
                </a:tc>
                <a:tc>
                  <a:txBody>
                    <a:bodyPr/>
                    <a:lstStyle/>
                    <a:p>
                      <a:r>
                        <a:rPr lang="en-US" dirty="0" smtClean="0"/>
                        <a:t>979 kg</a:t>
                      </a:r>
                      <a:endParaRPr lang="en-US" dirty="0"/>
                    </a:p>
                  </a:txBody>
                  <a:tcPr/>
                </a:tc>
                <a:tc>
                  <a:txBody>
                    <a:bodyPr/>
                    <a:lstStyle/>
                    <a:p>
                      <a:r>
                        <a:rPr lang="en-US" dirty="0" smtClean="0"/>
                        <a:t>29,370</a:t>
                      </a:r>
                      <a:endParaRPr lang="en-US" dirty="0"/>
                    </a:p>
                  </a:txBody>
                  <a:tcPr/>
                </a:tc>
                <a:tc>
                  <a:txBody>
                    <a:bodyPr/>
                    <a:lstStyle/>
                    <a:p>
                      <a:r>
                        <a:rPr lang="en-US" dirty="0" smtClean="0"/>
                        <a:t>Sigma-Aldrich</a:t>
                      </a:r>
                      <a:endParaRPr lang="en-US" dirty="0"/>
                    </a:p>
                  </a:txBody>
                  <a:tcPr/>
                </a:tc>
              </a:tr>
              <a:tr h="370840">
                <a:tc>
                  <a:txBody>
                    <a:bodyPr/>
                    <a:lstStyle/>
                    <a:p>
                      <a:r>
                        <a:rPr lang="en-US" dirty="0" smtClean="0"/>
                        <a:t>Fiberglass case for the reactor</a:t>
                      </a:r>
                      <a:endParaRPr lang="en-US" dirty="0"/>
                    </a:p>
                  </a:txBody>
                  <a:tcPr/>
                </a:tc>
                <a:tc>
                  <a:txBody>
                    <a:bodyPr/>
                    <a:lstStyle/>
                    <a:p>
                      <a:r>
                        <a:rPr lang="en-US" dirty="0" smtClean="0"/>
                        <a:t>1 (62 cm* 310 cm)</a:t>
                      </a:r>
                      <a:endParaRPr lang="en-US" dirty="0"/>
                    </a:p>
                  </a:txBody>
                  <a:tcPr/>
                </a:tc>
                <a:tc>
                  <a:txBody>
                    <a:bodyPr/>
                    <a:lstStyle/>
                    <a:p>
                      <a:r>
                        <a:rPr lang="en-US" dirty="0" smtClean="0"/>
                        <a:t>200</a:t>
                      </a:r>
                      <a:endParaRPr lang="en-US" dirty="0"/>
                    </a:p>
                  </a:txBody>
                  <a:tcPr/>
                </a:tc>
                <a:tc>
                  <a:txBody>
                    <a:bodyPr/>
                    <a:lstStyle/>
                    <a:p>
                      <a:r>
                        <a:rPr lang="en-US" dirty="0" err="1" smtClean="0"/>
                        <a:t>Niemiac</a:t>
                      </a:r>
                      <a:r>
                        <a:rPr lang="en-US" dirty="0" smtClean="0"/>
                        <a:t> Marine </a:t>
                      </a:r>
                      <a:r>
                        <a:rPr lang="en-US" dirty="0" err="1" smtClean="0"/>
                        <a:t>Inc</a:t>
                      </a:r>
                      <a:endParaRPr lang="en-US" dirty="0"/>
                    </a:p>
                  </a:txBody>
                  <a:tcPr/>
                </a:tc>
              </a:tr>
              <a:tr h="370840">
                <a:tc>
                  <a:txBody>
                    <a:bodyPr/>
                    <a:lstStyle/>
                    <a:p>
                      <a:r>
                        <a:rPr lang="en-US" dirty="0" smtClean="0"/>
                        <a:t>Alumina</a:t>
                      </a:r>
                      <a:endParaRPr lang="en-US" dirty="0"/>
                    </a:p>
                  </a:txBody>
                  <a:tcPr/>
                </a:tc>
                <a:tc>
                  <a:txBody>
                    <a:bodyPr/>
                    <a:lstStyle/>
                    <a:p>
                      <a:r>
                        <a:rPr lang="en-US" dirty="0" smtClean="0"/>
                        <a:t>244.8 kg</a:t>
                      </a:r>
                      <a:endParaRPr lang="en-US" dirty="0"/>
                    </a:p>
                  </a:txBody>
                  <a:tcPr/>
                </a:tc>
                <a:tc>
                  <a:txBody>
                    <a:bodyPr/>
                    <a:lstStyle/>
                    <a:p>
                      <a:r>
                        <a:rPr lang="en-US" dirty="0" smtClean="0"/>
                        <a:t>10,184</a:t>
                      </a:r>
                      <a:endParaRPr lang="en-US" dirty="0"/>
                    </a:p>
                  </a:txBody>
                  <a:tcPr/>
                </a:tc>
                <a:tc>
                  <a:txBody>
                    <a:bodyPr/>
                    <a:lstStyle/>
                    <a:p>
                      <a:r>
                        <a:rPr lang="en-US" dirty="0" smtClean="0"/>
                        <a:t>Sigma Aldrich</a:t>
                      </a:r>
                      <a:endParaRPr lang="en-US" dirty="0"/>
                    </a:p>
                  </a:txBody>
                  <a:tcPr/>
                </a:tc>
              </a:tr>
            </a:tbl>
          </a:graphicData>
        </a:graphic>
      </p:graphicFrame>
    </p:spTree>
    <p:extLst>
      <p:ext uri="{BB962C8B-B14F-4D97-AF65-F5344CB8AC3E}">
        <p14:creationId xmlns:p14="http://schemas.microsoft.com/office/powerpoint/2010/main" val="14824610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Capital Cost-Piping Cost</a:t>
            </a:r>
            <a:endParaRPr lang="en-US" dirty="0">
              <a:ea typeface="ＭＳ Ｐゴシック" pitchFamily="-60" charset="-128"/>
              <a:cs typeface="ＭＳ Ｐゴシック" pitchFamily="-60" charset="-128"/>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466410185"/>
              </p:ext>
            </p:extLst>
          </p:nvPr>
        </p:nvGraphicFramePr>
        <p:xfrm>
          <a:off x="152400" y="1066800"/>
          <a:ext cx="8839200" cy="3134360"/>
        </p:xfrm>
        <a:graphic>
          <a:graphicData uri="http://schemas.openxmlformats.org/drawingml/2006/table">
            <a:tbl>
              <a:tblPr firstRow="1" bandRow="1">
                <a:tableStyleId>{5C22544A-7EE6-4342-B048-85BDC9FD1C3A}</a:tableStyleId>
              </a:tblPr>
              <a:tblGrid>
                <a:gridCol w="2209800"/>
                <a:gridCol w="2209800"/>
                <a:gridCol w="2209800"/>
                <a:gridCol w="2209800"/>
              </a:tblGrid>
              <a:tr h="370840">
                <a:tc>
                  <a:txBody>
                    <a:bodyPr/>
                    <a:lstStyle/>
                    <a:p>
                      <a:r>
                        <a:rPr lang="en-US" dirty="0" smtClean="0"/>
                        <a:t>Unit</a:t>
                      </a:r>
                      <a:endParaRPr lang="en-US" dirty="0"/>
                    </a:p>
                  </a:txBody>
                  <a:tcPr/>
                </a:tc>
                <a:tc>
                  <a:txBody>
                    <a:bodyPr/>
                    <a:lstStyle/>
                    <a:p>
                      <a:r>
                        <a:rPr lang="en-US" dirty="0" smtClean="0"/>
                        <a:t>Quantity</a:t>
                      </a:r>
                      <a:endParaRPr lang="en-US" dirty="0"/>
                    </a:p>
                  </a:txBody>
                  <a:tcPr/>
                </a:tc>
                <a:tc>
                  <a:txBody>
                    <a:bodyPr/>
                    <a:lstStyle/>
                    <a:p>
                      <a:r>
                        <a:rPr lang="en-US" dirty="0" smtClean="0"/>
                        <a:t>Cost, $</a:t>
                      </a:r>
                      <a:endParaRPr lang="en-US" dirty="0"/>
                    </a:p>
                  </a:txBody>
                  <a:tcPr/>
                </a:tc>
                <a:tc>
                  <a:txBody>
                    <a:bodyPr/>
                    <a:lstStyle/>
                    <a:p>
                      <a:r>
                        <a:rPr lang="en-US" dirty="0" smtClean="0"/>
                        <a:t>Vendor</a:t>
                      </a:r>
                      <a:endParaRPr lang="en-US" dirty="0"/>
                    </a:p>
                  </a:txBody>
                  <a:tcPr/>
                </a:tc>
              </a:tr>
              <a:tr h="370840">
                <a:tc>
                  <a:txBody>
                    <a:bodyPr/>
                    <a:lstStyle/>
                    <a:p>
                      <a:r>
                        <a:rPr lang="en-US" dirty="0" smtClean="0"/>
                        <a:t>1. Carbon</a:t>
                      </a:r>
                      <a:r>
                        <a:rPr lang="en-US" baseline="0" dirty="0" smtClean="0"/>
                        <a:t> Steel</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16-10 inch RFSO 150-flange</a:t>
                      </a:r>
                      <a:endParaRPr lang="en-US" dirty="0"/>
                    </a:p>
                  </a:txBody>
                  <a:tcPr/>
                </a:tc>
                <a:tc>
                  <a:txBody>
                    <a:bodyPr/>
                    <a:lstStyle/>
                    <a:p>
                      <a:r>
                        <a:rPr lang="en-US" dirty="0" smtClean="0"/>
                        <a:t>1</a:t>
                      </a:r>
                      <a:endParaRPr lang="en-US" dirty="0"/>
                    </a:p>
                  </a:txBody>
                  <a:tcPr/>
                </a:tc>
                <a:tc>
                  <a:txBody>
                    <a:bodyPr/>
                    <a:lstStyle/>
                    <a:p>
                      <a:r>
                        <a:rPr lang="en-US" dirty="0" smtClean="0"/>
                        <a:t>744</a:t>
                      </a:r>
                      <a:endParaRPr lang="en-US" dirty="0"/>
                    </a:p>
                  </a:txBody>
                  <a:tcPr/>
                </a:tc>
                <a:tc>
                  <a:txBody>
                    <a:bodyPr/>
                    <a:lstStyle/>
                    <a:p>
                      <a:r>
                        <a:rPr lang="en-US" dirty="0" err="1" smtClean="0"/>
                        <a:t>Lamons</a:t>
                      </a:r>
                      <a:r>
                        <a:rPr lang="en-US" dirty="0" smtClean="0"/>
                        <a:t> Gasket Company</a:t>
                      </a:r>
                      <a:endParaRPr lang="en-US" dirty="0"/>
                    </a:p>
                  </a:txBody>
                  <a:tcPr/>
                </a:tc>
              </a:tr>
              <a:tr h="370840">
                <a:tc>
                  <a:txBody>
                    <a:bodyPr/>
                    <a:lstStyle/>
                    <a:p>
                      <a:r>
                        <a:rPr lang="en-US" dirty="0" smtClean="0"/>
                        <a:t>96-B7 Studs</a:t>
                      </a:r>
                      <a:endParaRPr lang="en-US" dirty="0"/>
                    </a:p>
                  </a:txBody>
                  <a:tcPr/>
                </a:tc>
                <a:tc>
                  <a:txBody>
                    <a:bodyPr/>
                    <a:lstStyle/>
                    <a:p>
                      <a:r>
                        <a:rPr lang="en-US" dirty="0" smtClean="0"/>
                        <a:t>1</a:t>
                      </a:r>
                      <a:endParaRPr lang="en-US" dirty="0"/>
                    </a:p>
                  </a:txBody>
                  <a:tcPr/>
                </a:tc>
                <a:tc>
                  <a:txBody>
                    <a:bodyPr/>
                    <a:lstStyle/>
                    <a:p>
                      <a:r>
                        <a:rPr lang="en-US" dirty="0" smtClean="0"/>
                        <a:t>192</a:t>
                      </a:r>
                      <a:endParaRPr lang="en-US" dirty="0"/>
                    </a:p>
                  </a:txBody>
                  <a:tcPr/>
                </a:tc>
                <a:tc>
                  <a:txBody>
                    <a:bodyPr/>
                    <a:lstStyle/>
                    <a:p>
                      <a:endParaRPr lang="en-US"/>
                    </a:p>
                  </a:txBody>
                  <a:tcPr/>
                </a:tc>
              </a:tr>
              <a:tr h="370840">
                <a:tc>
                  <a:txBody>
                    <a:bodyPr/>
                    <a:lstStyle/>
                    <a:p>
                      <a:r>
                        <a:rPr lang="en-US" dirty="0" smtClean="0"/>
                        <a:t>8-10 inch gaskets</a:t>
                      </a:r>
                      <a:endParaRPr lang="en-US" dirty="0"/>
                    </a:p>
                  </a:txBody>
                  <a:tcPr/>
                </a:tc>
                <a:tc>
                  <a:txBody>
                    <a:bodyPr/>
                    <a:lstStyle/>
                    <a:p>
                      <a:r>
                        <a:rPr lang="en-US" dirty="0" smtClean="0"/>
                        <a:t>1</a:t>
                      </a:r>
                      <a:endParaRPr lang="en-US" dirty="0"/>
                    </a:p>
                  </a:txBody>
                  <a:tcPr/>
                </a:tc>
                <a:tc>
                  <a:txBody>
                    <a:bodyPr/>
                    <a:lstStyle/>
                    <a:p>
                      <a:r>
                        <a:rPr lang="en-US" dirty="0" smtClean="0"/>
                        <a:t>168</a:t>
                      </a:r>
                      <a:endParaRPr lang="en-US" dirty="0"/>
                    </a:p>
                  </a:txBody>
                  <a:tcPr/>
                </a:tc>
                <a:tc>
                  <a:txBody>
                    <a:bodyPr/>
                    <a:lstStyle/>
                    <a:p>
                      <a:endParaRPr lang="en-US" dirty="0"/>
                    </a:p>
                  </a:txBody>
                  <a:tcPr/>
                </a:tc>
              </a:tr>
              <a:tr h="370840">
                <a:tc>
                  <a:txBody>
                    <a:bodyPr/>
                    <a:lstStyle/>
                    <a:p>
                      <a:r>
                        <a:rPr lang="en-US" dirty="0" smtClean="0"/>
                        <a:t>4-10 inch SK20 LR 90’s </a:t>
                      </a:r>
                      <a:endParaRPr lang="en-US" dirty="0"/>
                    </a:p>
                  </a:txBody>
                  <a:tcPr/>
                </a:tc>
                <a:tc>
                  <a:txBody>
                    <a:bodyPr/>
                    <a:lstStyle/>
                    <a:p>
                      <a:r>
                        <a:rPr lang="en-US" dirty="0" smtClean="0"/>
                        <a:t>1</a:t>
                      </a:r>
                      <a:endParaRPr lang="en-US" dirty="0"/>
                    </a:p>
                  </a:txBody>
                  <a:tcPr/>
                </a:tc>
                <a:tc>
                  <a:txBody>
                    <a:bodyPr/>
                    <a:lstStyle/>
                    <a:p>
                      <a:r>
                        <a:rPr lang="en-US" dirty="0" smtClean="0"/>
                        <a:t>358</a:t>
                      </a:r>
                      <a:endParaRPr lang="en-US" dirty="0"/>
                    </a:p>
                  </a:txBody>
                  <a:tcPr/>
                </a:tc>
                <a:tc>
                  <a:txBody>
                    <a:bodyPr/>
                    <a:lstStyle/>
                    <a:p>
                      <a:endParaRPr lang="en-US" dirty="0"/>
                    </a:p>
                  </a:txBody>
                  <a:tcPr/>
                </a:tc>
              </a:tr>
              <a:tr h="370840">
                <a:tc>
                  <a:txBody>
                    <a:bodyPr/>
                    <a:lstStyle/>
                    <a:p>
                      <a:r>
                        <a:rPr lang="en-US" dirty="0" smtClean="0"/>
                        <a:t>40’-10’ SK20 pipe</a:t>
                      </a:r>
                      <a:endParaRPr lang="en-US" dirty="0"/>
                    </a:p>
                  </a:txBody>
                  <a:tcPr/>
                </a:tc>
                <a:tc>
                  <a:txBody>
                    <a:bodyPr/>
                    <a:lstStyle/>
                    <a:p>
                      <a:r>
                        <a:rPr lang="en-US" dirty="0" smtClean="0"/>
                        <a:t>1</a:t>
                      </a:r>
                      <a:endParaRPr lang="en-US" dirty="0"/>
                    </a:p>
                  </a:txBody>
                  <a:tcPr/>
                </a:tc>
                <a:tc>
                  <a:txBody>
                    <a:bodyPr/>
                    <a:lstStyle/>
                    <a:p>
                      <a:r>
                        <a:rPr lang="en-US" dirty="0" smtClean="0"/>
                        <a:t>460</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537360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3"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Capital Cost-Electrical Cost</a:t>
            </a:r>
            <a:endParaRPr lang="en-US" dirty="0">
              <a:ea typeface="ＭＳ Ｐゴシック" pitchFamily="-60" charset="-128"/>
              <a:cs typeface="ＭＳ Ｐゴシック" pitchFamily="-60" charset="-128"/>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020324957"/>
              </p:ext>
            </p:extLst>
          </p:nvPr>
        </p:nvGraphicFramePr>
        <p:xfrm>
          <a:off x="152400" y="1066800"/>
          <a:ext cx="8839200" cy="3606800"/>
        </p:xfrm>
        <a:graphic>
          <a:graphicData uri="http://schemas.openxmlformats.org/drawingml/2006/table">
            <a:tbl>
              <a:tblPr firstRow="1" bandRow="1">
                <a:tableStyleId>{5C22544A-7EE6-4342-B048-85BDC9FD1C3A}</a:tableStyleId>
              </a:tblPr>
              <a:tblGrid>
                <a:gridCol w="2209800"/>
                <a:gridCol w="2209800"/>
                <a:gridCol w="2209800"/>
                <a:gridCol w="2209800"/>
              </a:tblGrid>
              <a:tr h="370840">
                <a:tc>
                  <a:txBody>
                    <a:bodyPr/>
                    <a:lstStyle/>
                    <a:p>
                      <a:r>
                        <a:rPr lang="en-US" dirty="0" smtClean="0"/>
                        <a:t>Unit</a:t>
                      </a:r>
                      <a:endParaRPr lang="en-US" dirty="0"/>
                    </a:p>
                  </a:txBody>
                  <a:tcPr/>
                </a:tc>
                <a:tc>
                  <a:txBody>
                    <a:bodyPr/>
                    <a:lstStyle/>
                    <a:p>
                      <a:r>
                        <a:rPr lang="en-US" dirty="0" smtClean="0"/>
                        <a:t>Quantity</a:t>
                      </a:r>
                      <a:endParaRPr lang="en-US" dirty="0"/>
                    </a:p>
                  </a:txBody>
                  <a:tcPr/>
                </a:tc>
                <a:tc>
                  <a:txBody>
                    <a:bodyPr/>
                    <a:lstStyle/>
                    <a:p>
                      <a:r>
                        <a:rPr lang="en-US" dirty="0" smtClean="0"/>
                        <a:t>Cost, $</a:t>
                      </a:r>
                      <a:endParaRPr lang="en-US" dirty="0"/>
                    </a:p>
                  </a:txBody>
                  <a:tcPr/>
                </a:tc>
                <a:tc>
                  <a:txBody>
                    <a:bodyPr/>
                    <a:lstStyle/>
                    <a:p>
                      <a:r>
                        <a:rPr lang="en-US" dirty="0" smtClean="0"/>
                        <a:t>Vendor</a:t>
                      </a:r>
                      <a:endParaRPr lang="en-US" dirty="0"/>
                    </a:p>
                  </a:txBody>
                  <a:tcPr/>
                </a:tc>
              </a:tr>
              <a:tr h="370840">
                <a:tc>
                  <a:txBody>
                    <a:bodyPr/>
                    <a:lstStyle/>
                    <a:p>
                      <a:r>
                        <a:rPr lang="en-US" dirty="0" smtClean="0"/>
                        <a:t>Voltage divider</a:t>
                      </a:r>
                      <a:endParaRPr lang="en-US" dirty="0"/>
                    </a:p>
                  </a:txBody>
                  <a:tcPr/>
                </a:tc>
                <a:tc>
                  <a:txBody>
                    <a:bodyPr/>
                    <a:lstStyle/>
                    <a:p>
                      <a:r>
                        <a:rPr lang="en-US" dirty="0" smtClean="0"/>
                        <a:t>1</a:t>
                      </a:r>
                      <a:endParaRPr lang="en-US" dirty="0"/>
                    </a:p>
                  </a:txBody>
                  <a:tcPr/>
                </a:tc>
                <a:tc>
                  <a:txBody>
                    <a:bodyPr/>
                    <a:lstStyle/>
                    <a:p>
                      <a:r>
                        <a:rPr lang="en-US" dirty="0" smtClean="0"/>
                        <a:t>8</a:t>
                      </a:r>
                      <a:endParaRPr lang="en-US" dirty="0"/>
                    </a:p>
                  </a:txBody>
                  <a:tcPr/>
                </a:tc>
                <a:tc>
                  <a:txBody>
                    <a:bodyPr/>
                    <a:lstStyle/>
                    <a:p>
                      <a:r>
                        <a:rPr lang="en-US" dirty="0" err="1" smtClean="0"/>
                        <a:t>Radioshack</a:t>
                      </a:r>
                      <a:endParaRPr lang="en-US" dirty="0"/>
                    </a:p>
                  </a:txBody>
                  <a:tcPr/>
                </a:tc>
              </a:tr>
              <a:tr h="370840">
                <a:tc>
                  <a:txBody>
                    <a:bodyPr/>
                    <a:lstStyle/>
                    <a:p>
                      <a:r>
                        <a:rPr lang="en-US" dirty="0" smtClean="0"/>
                        <a:t>Optical Isolators</a:t>
                      </a:r>
                      <a:endParaRPr lang="en-US" dirty="0"/>
                    </a:p>
                  </a:txBody>
                  <a:tcPr/>
                </a:tc>
                <a:tc>
                  <a:txBody>
                    <a:bodyPr/>
                    <a:lstStyle/>
                    <a:p>
                      <a:r>
                        <a:rPr lang="en-US" dirty="0" smtClean="0"/>
                        <a:t>1</a:t>
                      </a:r>
                      <a:endParaRPr lang="en-US" dirty="0"/>
                    </a:p>
                  </a:txBody>
                  <a:tcPr/>
                </a:tc>
                <a:tc>
                  <a:txBody>
                    <a:bodyPr/>
                    <a:lstStyle/>
                    <a:p>
                      <a:r>
                        <a:rPr lang="en-US" dirty="0" smtClean="0"/>
                        <a:t>15</a:t>
                      </a:r>
                      <a:endParaRPr lang="en-US" dirty="0"/>
                    </a:p>
                  </a:txBody>
                  <a:tcPr/>
                </a:tc>
                <a:tc>
                  <a:txBody>
                    <a:bodyPr/>
                    <a:lstStyle/>
                    <a:p>
                      <a:r>
                        <a:rPr lang="en-US" dirty="0" err="1" smtClean="0"/>
                        <a:t>Radioshack</a:t>
                      </a:r>
                      <a:endParaRPr lang="en-US" dirty="0"/>
                    </a:p>
                  </a:txBody>
                  <a:tcPr/>
                </a:tc>
              </a:tr>
              <a:tr h="370840">
                <a:tc>
                  <a:txBody>
                    <a:bodyPr/>
                    <a:lstStyle/>
                    <a:p>
                      <a:r>
                        <a:rPr lang="en-US" dirty="0" smtClean="0"/>
                        <a:t>Isolation Amplifiers</a:t>
                      </a:r>
                      <a:endParaRPr lang="en-US" dirty="0"/>
                    </a:p>
                  </a:txBody>
                  <a:tcPr/>
                </a:tc>
                <a:tc>
                  <a:txBody>
                    <a:bodyPr/>
                    <a:lstStyle/>
                    <a:p>
                      <a:r>
                        <a:rPr lang="en-US" dirty="0" smtClean="0"/>
                        <a:t>1</a:t>
                      </a:r>
                      <a:endParaRPr lang="en-US" dirty="0"/>
                    </a:p>
                  </a:txBody>
                  <a:tcPr/>
                </a:tc>
                <a:tc>
                  <a:txBody>
                    <a:bodyPr/>
                    <a:lstStyle/>
                    <a:p>
                      <a:r>
                        <a:rPr lang="en-US" dirty="0" smtClean="0"/>
                        <a:t>118</a:t>
                      </a:r>
                      <a:endParaRPr lang="en-US" dirty="0"/>
                    </a:p>
                  </a:txBody>
                  <a:tcPr/>
                </a:tc>
                <a:tc>
                  <a:txBody>
                    <a:bodyPr/>
                    <a:lstStyle/>
                    <a:p>
                      <a:r>
                        <a:rPr lang="en-US" dirty="0" err="1" smtClean="0"/>
                        <a:t>Radioshack</a:t>
                      </a:r>
                      <a:endParaRPr lang="en-US" dirty="0"/>
                    </a:p>
                  </a:txBody>
                  <a:tcPr/>
                </a:tc>
              </a:tr>
              <a:tr h="370840">
                <a:tc>
                  <a:txBody>
                    <a:bodyPr/>
                    <a:lstStyle/>
                    <a:p>
                      <a:r>
                        <a:rPr lang="en-US" dirty="0" smtClean="0"/>
                        <a:t>Breadboard wires</a:t>
                      </a:r>
                      <a:endParaRPr lang="en-US" dirty="0"/>
                    </a:p>
                  </a:txBody>
                  <a:tcPr/>
                </a:tc>
                <a:tc>
                  <a:txBody>
                    <a:bodyPr/>
                    <a:lstStyle/>
                    <a:p>
                      <a:r>
                        <a:rPr lang="en-US" dirty="0" smtClean="0"/>
                        <a:t>1</a:t>
                      </a:r>
                      <a:endParaRPr lang="en-US" dirty="0"/>
                    </a:p>
                  </a:txBody>
                  <a:tcPr/>
                </a:tc>
                <a:tc>
                  <a:txBody>
                    <a:bodyPr/>
                    <a:lstStyle/>
                    <a:p>
                      <a:r>
                        <a:rPr lang="en-US" dirty="0" smtClean="0"/>
                        <a:t>15</a:t>
                      </a:r>
                      <a:endParaRPr lang="en-US" dirty="0"/>
                    </a:p>
                  </a:txBody>
                  <a:tcPr/>
                </a:tc>
                <a:tc>
                  <a:txBody>
                    <a:bodyPr/>
                    <a:lstStyle/>
                    <a:p>
                      <a:r>
                        <a:rPr lang="en-US" dirty="0" err="1" smtClean="0"/>
                        <a:t>Radioshack</a:t>
                      </a:r>
                      <a:endParaRPr lang="en-US" dirty="0"/>
                    </a:p>
                  </a:txBody>
                  <a:tcPr/>
                </a:tc>
              </a:tr>
              <a:tr h="370840">
                <a:tc>
                  <a:txBody>
                    <a:bodyPr/>
                    <a:lstStyle/>
                    <a:p>
                      <a:r>
                        <a:rPr lang="en-US" dirty="0" smtClean="0"/>
                        <a:t>18AWG test lead wires</a:t>
                      </a:r>
                      <a:endParaRPr lang="en-US" dirty="0"/>
                    </a:p>
                  </a:txBody>
                  <a:tcPr/>
                </a:tc>
                <a:tc>
                  <a:txBody>
                    <a:bodyPr/>
                    <a:lstStyle/>
                    <a:p>
                      <a:r>
                        <a:rPr lang="en-US" dirty="0" smtClean="0"/>
                        <a:t>1</a:t>
                      </a:r>
                      <a:endParaRPr lang="en-US" dirty="0"/>
                    </a:p>
                  </a:txBody>
                  <a:tcPr/>
                </a:tc>
                <a:tc>
                  <a:txBody>
                    <a:bodyPr/>
                    <a:lstStyle/>
                    <a:p>
                      <a:r>
                        <a:rPr lang="en-US" dirty="0" smtClean="0"/>
                        <a:t>8</a:t>
                      </a:r>
                      <a:endParaRPr lang="en-US" dirty="0"/>
                    </a:p>
                  </a:txBody>
                  <a:tcPr/>
                </a:tc>
                <a:tc>
                  <a:txBody>
                    <a:bodyPr/>
                    <a:lstStyle/>
                    <a:p>
                      <a:r>
                        <a:rPr lang="en-US" dirty="0" err="1" smtClean="0"/>
                        <a:t>Radioshack</a:t>
                      </a:r>
                      <a:endParaRPr lang="en-US" dirty="0"/>
                    </a:p>
                  </a:txBody>
                  <a:tcPr/>
                </a:tc>
              </a:tr>
              <a:tr h="370840">
                <a:tc>
                  <a:txBody>
                    <a:bodyPr/>
                    <a:lstStyle/>
                    <a:p>
                      <a:r>
                        <a:rPr lang="en-US" dirty="0" smtClean="0"/>
                        <a:t>DAQ board PCI6023E</a:t>
                      </a:r>
                      <a:endParaRPr lang="en-US" dirty="0"/>
                    </a:p>
                  </a:txBody>
                  <a:tcPr/>
                </a:tc>
                <a:tc>
                  <a:txBody>
                    <a:bodyPr/>
                    <a:lstStyle/>
                    <a:p>
                      <a:r>
                        <a:rPr lang="en-US" dirty="0" smtClean="0"/>
                        <a:t>1</a:t>
                      </a:r>
                      <a:endParaRPr lang="en-US" dirty="0"/>
                    </a:p>
                  </a:txBody>
                  <a:tcPr/>
                </a:tc>
                <a:tc>
                  <a:txBody>
                    <a:bodyPr/>
                    <a:lstStyle/>
                    <a:p>
                      <a:r>
                        <a:rPr lang="en-US" dirty="0" smtClean="0"/>
                        <a:t>395</a:t>
                      </a:r>
                      <a:endParaRPr lang="en-US" dirty="0"/>
                    </a:p>
                  </a:txBody>
                  <a:tcPr/>
                </a:tc>
                <a:tc>
                  <a:txBody>
                    <a:bodyPr/>
                    <a:lstStyle/>
                    <a:p>
                      <a:r>
                        <a:rPr lang="en-US" dirty="0" err="1" smtClean="0"/>
                        <a:t>Radioshack</a:t>
                      </a:r>
                      <a:endParaRPr lang="en-US" dirty="0"/>
                    </a:p>
                  </a:txBody>
                  <a:tcPr/>
                </a:tc>
              </a:tr>
              <a:tr h="370840">
                <a:tc>
                  <a:txBody>
                    <a:bodyPr/>
                    <a:lstStyle/>
                    <a:p>
                      <a:r>
                        <a:rPr lang="en-US" dirty="0" smtClean="0"/>
                        <a:t>R6868 Ribbon</a:t>
                      </a:r>
                      <a:r>
                        <a:rPr lang="en-US" baseline="0" dirty="0" smtClean="0"/>
                        <a:t> cable</a:t>
                      </a:r>
                      <a:endParaRPr lang="en-US" dirty="0"/>
                    </a:p>
                  </a:txBody>
                  <a:tcPr/>
                </a:tc>
                <a:tc>
                  <a:txBody>
                    <a:bodyPr/>
                    <a:lstStyle/>
                    <a:p>
                      <a:r>
                        <a:rPr lang="en-US" dirty="0" smtClean="0"/>
                        <a:t>1</a:t>
                      </a:r>
                      <a:endParaRPr lang="en-US" dirty="0"/>
                    </a:p>
                  </a:txBody>
                  <a:tcPr/>
                </a:tc>
                <a:tc>
                  <a:txBody>
                    <a:bodyPr/>
                    <a:lstStyle/>
                    <a:p>
                      <a:r>
                        <a:rPr lang="en-US" dirty="0" smtClean="0"/>
                        <a:t>65</a:t>
                      </a:r>
                      <a:endParaRPr lang="en-US" dirty="0"/>
                    </a:p>
                  </a:txBody>
                  <a:tcPr/>
                </a:tc>
                <a:tc>
                  <a:txBody>
                    <a:bodyPr/>
                    <a:lstStyle/>
                    <a:p>
                      <a:r>
                        <a:rPr lang="en-US" dirty="0" err="1" smtClean="0"/>
                        <a:t>Radioshack</a:t>
                      </a:r>
                      <a:endParaRPr lang="en-US" dirty="0"/>
                    </a:p>
                  </a:txBody>
                  <a:tcPr/>
                </a:tc>
              </a:tr>
              <a:tr h="370840">
                <a:tc>
                  <a:txBody>
                    <a:bodyPr/>
                    <a:lstStyle/>
                    <a:p>
                      <a:r>
                        <a:rPr lang="en-US" dirty="0" smtClean="0"/>
                        <a:t>LAB view software</a:t>
                      </a:r>
                      <a:endParaRPr lang="en-US" dirty="0"/>
                    </a:p>
                  </a:txBody>
                  <a:tcPr/>
                </a:tc>
                <a:tc>
                  <a:txBody>
                    <a:bodyPr/>
                    <a:lstStyle/>
                    <a:p>
                      <a:r>
                        <a:rPr lang="en-US" dirty="0" smtClean="0"/>
                        <a:t>1</a:t>
                      </a:r>
                      <a:endParaRPr lang="en-US" dirty="0"/>
                    </a:p>
                  </a:txBody>
                  <a:tcPr/>
                </a:tc>
                <a:tc>
                  <a:txBody>
                    <a:bodyPr/>
                    <a:lstStyle/>
                    <a:p>
                      <a:r>
                        <a:rPr lang="en-US" dirty="0" smtClean="0"/>
                        <a:t>495</a:t>
                      </a:r>
                      <a:endParaRPr lang="en-US" dirty="0"/>
                    </a:p>
                  </a:txBody>
                  <a:tcPr/>
                </a:tc>
                <a:tc>
                  <a:txBody>
                    <a:bodyPr/>
                    <a:lstStyle/>
                    <a:p>
                      <a:r>
                        <a:rPr lang="en-US" dirty="0" err="1" smtClean="0"/>
                        <a:t>Techtronix</a:t>
                      </a:r>
                      <a:endParaRPr lang="en-US" dirty="0"/>
                    </a:p>
                  </a:txBody>
                  <a:tcPr/>
                </a:tc>
              </a:tr>
            </a:tbl>
          </a:graphicData>
        </a:graphic>
      </p:graphicFrame>
    </p:spTree>
    <p:extLst>
      <p:ext uri="{BB962C8B-B14F-4D97-AF65-F5344CB8AC3E}">
        <p14:creationId xmlns:p14="http://schemas.microsoft.com/office/powerpoint/2010/main" val="20537360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Capital Cost-Sensors &amp; Spectrometer</a:t>
            </a:r>
            <a:endParaRPr lang="en-US" dirty="0">
              <a:ea typeface="ＭＳ Ｐゴシック" pitchFamily="-60" charset="-128"/>
              <a:cs typeface="ＭＳ Ｐゴシック" pitchFamily="-60" charset="-128"/>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397295874"/>
              </p:ext>
            </p:extLst>
          </p:nvPr>
        </p:nvGraphicFramePr>
        <p:xfrm>
          <a:off x="152400" y="1066800"/>
          <a:ext cx="8839200" cy="3337560"/>
        </p:xfrm>
        <a:graphic>
          <a:graphicData uri="http://schemas.openxmlformats.org/drawingml/2006/table">
            <a:tbl>
              <a:tblPr firstRow="1" bandRow="1">
                <a:tableStyleId>{5C22544A-7EE6-4342-B048-85BDC9FD1C3A}</a:tableStyleId>
              </a:tblPr>
              <a:tblGrid>
                <a:gridCol w="2209800"/>
                <a:gridCol w="2209800"/>
                <a:gridCol w="2209800"/>
                <a:gridCol w="2209800"/>
              </a:tblGrid>
              <a:tr h="370840">
                <a:tc>
                  <a:txBody>
                    <a:bodyPr/>
                    <a:lstStyle/>
                    <a:p>
                      <a:r>
                        <a:rPr lang="en-US" dirty="0" smtClean="0"/>
                        <a:t>Unit</a:t>
                      </a:r>
                      <a:endParaRPr lang="en-US" dirty="0"/>
                    </a:p>
                  </a:txBody>
                  <a:tcPr/>
                </a:tc>
                <a:tc>
                  <a:txBody>
                    <a:bodyPr/>
                    <a:lstStyle/>
                    <a:p>
                      <a:r>
                        <a:rPr lang="en-US" dirty="0" smtClean="0"/>
                        <a:t>Quantity</a:t>
                      </a:r>
                      <a:endParaRPr lang="en-US" dirty="0"/>
                    </a:p>
                  </a:txBody>
                  <a:tcPr/>
                </a:tc>
                <a:tc>
                  <a:txBody>
                    <a:bodyPr/>
                    <a:lstStyle/>
                    <a:p>
                      <a:r>
                        <a:rPr lang="en-US" dirty="0" smtClean="0"/>
                        <a:t>Cost, $</a:t>
                      </a:r>
                      <a:endParaRPr lang="en-US" dirty="0"/>
                    </a:p>
                  </a:txBody>
                  <a:tcPr/>
                </a:tc>
                <a:tc>
                  <a:txBody>
                    <a:bodyPr/>
                    <a:lstStyle/>
                    <a:p>
                      <a:r>
                        <a:rPr lang="en-US" dirty="0" smtClean="0"/>
                        <a:t>Vendor</a:t>
                      </a:r>
                      <a:endParaRPr lang="en-US" dirty="0"/>
                    </a:p>
                  </a:txBody>
                  <a:tcPr/>
                </a:tc>
              </a:tr>
              <a:tr h="370840">
                <a:tc>
                  <a:txBody>
                    <a:bodyPr/>
                    <a:lstStyle/>
                    <a:p>
                      <a:r>
                        <a:rPr lang="en-US" dirty="0" smtClean="0"/>
                        <a:t>Temperature</a:t>
                      </a:r>
                      <a:endParaRPr lang="en-US" dirty="0"/>
                    </a:p>
                  </a:txBody>
                  <a:tcPr/>
                </a:tc>
                <a:tc>
                  <a:txBody>
                    <a:bodyPr/>
                    <a:lstStyle/>
                    <a:p>
                      <a:r>
                        <a:rPr lang="en-US" dirty="0" smtClean="0"/>
                        <a:t>1</a:t>
                      </a:r>
                      <a:endParaRPr lang="en-US" dirty="0"/>
                    </a:p>
                  </a:txBody>
                  <a:tcPr/>
                </a:tc>
                <a:tc>
                  <a:txBody>
                    <a:bodyPr/>
                    <a:lstStyle/>
                    <a:p>
                      <a:r>
                        <a:rPr lang="en-US" dirty="0" smtClean="0"/>
                        <a:t>80</a:t>
                      </a:r>
                      <a:endParaRPr lang="en-US" dirty="0"/>
                    </a:p>
                  </a:txBody>
                  <a:tcPr/>
                </a:tc>
                <a:tc>
                  <a:txBody>
                    <a:bodyPr/>
                    <a:lstStyle/>
                    <a:p>
                      <a:r>
                        <a:rPr lang="en-US" dirty="0" smtClean="0"/>
                        <a:t>Omega</a:t>
                      </a:r>
                      <a:endParaRPr lang="en-US" dirty="0"/>
                    </a:p>
                  </a:txBody>
                  <a:tcPr/>
                </a:tc>
              </a:tr>
              <a:tr h="370840">
                <a:tc>
                  <a:txBody>
                    <a:bodyPr/>
                    <a:lstStyle/>
                    <a:p>
                      <a:r>
                        <a:rPr lang="en-US" dirty="0" smtClean="0"/>
                        <a:t>Pressure</a:t>
                      </a:r>
                      <a:endParaRPr lang="en-US" dirty="0"/>
                    </a:p>
                  </a:txBody>
                  <a:tcPr/>
                </a:tc>
                <a:tc>
                  <a:txBody>
                    <a:bodyPr/>
                    <a:lstStyle/>
                    <a:p>
                      <a:r>
                        <a:rPr lang="en-US" dirty="0" smtClean="0"/>
                        <a:t>1</a:t>
                      </a:r>
                      <a:endParaRPr lang="en-US" dirty="0"/>
                    </a:p>
                  </a:txBody>
                  <a:tcPr/>
                </a:tc>
                <a:tc>
                  <a:txBody>
                    <a:bodyPr/>
                    <a:lstStyle/>
                    <a:p>
                      <a:r>
                        <a:rPr lang="en-US" dirty="0" smtClean="0"/>
                        <a:t>85</a:t>
                      </a:r>
                      <a:endParaRPr lang="en-US" dirty="0"/>
                    </a:p>
                  </a:txBody>
                  <a:tcPr/>
                </a:tc>
                <a:tc>
                  <a:txBody>
                    <a:bodyPr/>
                    <a:lstStyle/>
                    <a:p>
                      <a:r>
                        <a:rPr lang="en-US" dirty="0" smtClean="0"/>
                        <a:t>MKS Instruments</a:t>
                      </a:r>
                      <a:endParaRPr lang="en-US" dirty="0"/>
                    </a:p>
                  </a:txBody>
                  <a:tcPr/>
                </a:tc>
              </a:tr>
              <a:tr h="370840">
                <a:tc>
                  <a:txBody>
                    <a:bodyPr/>
                    <a:lstStyle/>
                    <a:p>
                      <a:r>
                        <a:rPr lang="en-US" dirty="0" smtClean="0"/>
                        <a:t>Humidity</a:t>
                      </a:r>
                      <a:endParaRPr lang="en-US" dirty="0"/>
                    </a:p>
                  </a:txBody>
                  <a:tcPr/>
                </a:tc>
                <a:tc>
                  <a:txBody>
                    <a:bodyPr/>
                    <a:lstStyle/>
                    <a:p>
                      <a:r>
                        <a:rPr lang="en-US" dirty="0" smtClean="0"/>
                        <a:t>1</a:t>
                      </a:r>
                      <a:endParaRPr lang="en-US" dirty="0"/>
                    </a:p>
                  </a:txBody>
                  <a:tcPr/>
                </a:tc>
                <a:tc>
                  <a:txBody>
                    <a:bodyPr/>
                    <a:lstStyle/>
                    <a:p>
                      <a:r>
                        <a:rPr lang="en-US" dirty="0" smtClean="0"/>
                        <a:t>35</a:t>
                      </a:r>
                      <a:endParaRPr lang="en-US" dirty="0"/>
                    </a:p>
                  </a:txBody>
                  <a:tcPr/>
                </a:tc>
                <a:tc>
                  <a:txBody>
                    <a:bodyPr/>
                    <a:lstStyle/>
                    <a:p>
                      <a:r>
                        <a:rPr lang="en-US" dirty="0" smtClean="0"/>
                        <a:t>MKS Instruments</a:t>
                      </a:r>
                      <a:endParaRPr lang="en-US" dirty="0"/>
                    </a:p>
                  </a:txBody>
                  <a:tcPr/>
                </a:tc>
              </a:tr>
              <a:tr h="370840">
                <a:tc>
                  <a:txBody>
                    <a:bodyPr/>
                    <a:lstStyle/>
                    <a:p>
                      <a:r>
                        <a:rPr lang="en-US" dirty="0" smtClean="0"/>
                        <a:t>Power</a:t>
                      </a:r>
                      <a:endParaRPr lang="en-US" dirty="0"/>
                    </a:p>
                  </a:txBody>
                  <a:tcPr/>
                </a:tc>
                <a:tc>
                  <a:txBody>
                    <a:bodyPr/>
                    <a:lstStyle/>
                    <a:p>
                      <a:r>
                        <a:rPr lang="en-US" dirty="0" smtClean="0"/>
                        <a:t>1</a:t>
                      </a:r>
                      <a:endParaRPr lang="en-US" dirty="0"/>
                    </a:p>
                  </a:txBody>
                  <a:tcPr/>
                </a:tc>
                <a:tc>
                  <a:txBody>
                    <a:bodyPr/>
                    <a:lstStyle/>
                    <a:p>
                      <a:r>
                        <a:rPr lang="en-US" dirty="0" smtClean="0"/>
                        <a:t>150</a:t>
                      </a:r>
                      <a:endParaRPr lang="en-US" dirty="0"/>
                    </a:p>
                  </a:txBody>
                  <a:tcPr/>
                </a:tc>
                <a:tc>
                  <a:txBody>
                    <a:bodyPr/>
                    <a:lstStyle/>
                    <a:p>
                      <a:r>
                        <a:rPr lang="en-US" dirty="0" err="1" smtClean="0"/>
                        <a:t>Techtronix</a:t>
                      </a:r>
                      <a:endParaRPr lang="en-US" dirty="0"/>
                    </a:p>
                  </a:txBody>
                  <a:tcPr/>
                </a:tc>
              </a:tr>
              <a:tr h="370840">
                <a:tc>
                  <a:txBody>
                    <a:bodyPr/>
                    <a:lstStyle/>
                    <a:p>
                      <a:r>
                        <a:rPr lang="en-US" dirty="0" smtClean="0"/>
                        <a:t> Voltage</a:t>
                      </a:r>
                      <a:endParaRPr lang="en-US" dirty="0"/>
                    </a:p>
                  </a:txBody>
                  <a:tcPr/>
                </a:tc>
                <a:tc>
                  <a:txBody>
                    <a:bodyPr/>
                    <a:lstStyle/>
                    <a:p>
                      <a:r>
                        <a:rPr lang="en-US" dirty="0" smtClean="0"/>
                        <a:t>1</a:t>
                      </a:r>
                      <a:endParaRPr lang="en-US" dirty="0"/>
                    </a:p>
                  </a:txBody>
                  <a:tcPr/>
                </a:tc>
                <a:tc>
                  <a:txBody>
                    <a:bodyPr/>
                    <a:lstStyle/>
                    <a:p>
                      <a:r>
                        <a:rPr lang="en-US" dirty="0" smtClean="0"/>
                        <a:t>40</a:t>
                      </a:r>
                      <a:endParaRPr lang="en-US" dirty="0"/>
                    </a:p>
                  </a:txBody>
                  <a:tcPr/>
                </a:tc>
                <a:tc>
                  <a:txBody>
                    <a:bodyPr/>
                    <a:lstStyle/>
                    <a:p>
                      <a:r>
                        <a:rPr lang="en-US" dirty="0" err="1" smtClean="0"/>
                        <a:t>Techtronix</a:t>
                      </a:r>
                      <a:endParaRPr lang="en-US" dirty="0"/>
                    </a:p>
                  </a:txBody>
                  <a:tcPr/>
                </a:tc>
              </a:tr>
              <a:tr h="370840">
                <a:tc>
                  <a:txBody>
                    <a:bodyPr/>
                    <a:lstStyle/>
                    <a:p>
                      <a:r>
                        <a:rPr lang="en-US" dirty="0" smtClean="0"/>
                        <a:t>Spectrometer</a:t>
                      </a:r>
                      <a:endParaRPr lang="en-US" dirty="0"/>
                    </a:p>
                  </a:txBody>
                  <a:tcPr/>
                </a:tc>
                <a:tc>
                  <a:txBody>
                    <a:bodyPr/>
                    <a:lstStyle/>
                    <a:p>
                      <a:r>
                        <a:rPr lang="en-US" dirty="0" smtClean="0"/>
                        <a:t>1</a:t>
                      </a:r>
                      <a:endParaRPr lang="en-US" dirty="0"/>
                    </a:p>
                  </a:txBody>
                  <a:tcPr/>
                </a:tc>
                <a:tc>
                  <a:txBody>
                    <a:bodyPr/>
                    <a:lstStyle/>
                    <a:p>
                      <a:r>
                        <a:rPr lang="en-US" dirty="0" smtClean="0"/>
                        <a:t>1300</a:t>
                      </a:r>
                      <a:endParaRPr lang="en-US" dirty="0"/>
                    </a:p>
                  </a:txBody>
                  <a:tcPr/>
                </a:tc>
                <a:tc>
                  <a:txBody>
                    <a:bodyPr/>
                    <a:lstStyle/>
                    <a:p>
                      <a:r>
                        <a:rPr lang="en-US" dirty="0" smtClean="0"/>
                        <a:t>Stellar Net</a:t>
                      </a:r>
                      <a:endParaRPr lang="en-US" dirty="0"/>
                    </a:p>
                  </a:txBody>
                  <a:tcPr/>
                </a:tc>
              </a:tr>
              <a:tr h="370840">
                <a:tc>
                  <a:txBody>
                    <a:bodyPr/>
                    <a:lstStyle/>
                    <a:p>
                      <a:r>
                        <a:rPr lang="en-US" dirty="0" smtClean="0"/>
                        <a:t>Spectrometer</a:t>
                      </a:r>
                      <a:endParaRPr lang="en-US" dirty="0"/>
                    </a:p>
                  </a:txBody>
                  <a:tcPr/>
                </a:tc>
                <a:tc>
                  <a:txBody>
                    <a:bodyPr/>
                    <a:lstStyle/>
                    <a:p>
                      <a:r>
                        <a:rPr lang="en-US" dirty="0" smtClean="0"/>
                        <a:t>1</a:t>
                      </a:r>
                      <a:endParaRPr lang="en-US" dirty="0"/>
                    </a:p>
                  </a:txBody>
                  <a:tcPr/>
                </a:tc>
                <a:tc>
                  <a:txBody>
                    <a:bodyPr/>
                    <a:lstStyle/>
                    <a:p>
                      <a:r>
                        <a:rPr lang="en-US" dirty="0" smtClean="0"/>
                        <a:t>2400</a:t>
                      </a:r>
                      <a:endParaRPr lang="en-US" dirty="0"/>
                    </a:p>
                  </a:txBody>
                  <a:tcPr/>
                </a:tc>
                <a:tc>
                  <a:txBody>
                    <a:bodyPr/>
                    <a:lstStyle/>
                    <a:p>
                      <a:r>
                        <a:rPr lang="en-US" dirty="0" smtClean="0"/>
                        <a:t>Ocean Optics</a:t>
                      </a:r>
                      <a:endParaRPr lang="en-US" dirty="0"/>
                    </a:p>
                  </a:txBody>
                  <a:tcPr/>
                </a:tc>
              </a:tr>
              <a:tr h="370840">
                <a:tc>
                  <a:txBody>
                    <a:bodyPr/>
                    <a:lstStyle/>
                    <a:p>
                      <a:r>
                        <a:rPr lang="en-US" dirty="0" smtClean="0"/>
                        <a:t>GC-MS</a:t>
                      </a:r>
                      <a:endParaRPr lang="en-US" dirty="0"/>
                    </a:p>
                  </a:txBody>
                  <a:tcPr/>
                </a:tc>
                <a:tc>
                  <a:txBody>
                    <a:bodyPr/>
                    <a:lstStyle/>
                    <a:p>
                      <a:r>
                        <a:rPr lang="en-US" dirty="0" smtClean="0"/>
                        <a:t>1</a:t>
                      </a:r>
                      <a:endParaRPr lang="en-US" dirty="0"/>
                    </a:p>
                  </a:txBody>
                  <a:tcPr/>
                </a:tc>
                <a:tc>
                  <a:txBody>
                    <a:bodyPr/>
                    <a:lstStyle/>
                    <a:p>
                      <a:r>
                        <a:rPr lang="en-US" dirty="0" smtClean="0"/>
                        <a:t>9950</a:t>
                      </a:r>
                      <a:endParaRPr lang="en-US" dirty="0"/>
                    </a:p>
                  </a:txBody>
                  <a:tcPr/>
                </a:tc>
                <a:tc>
                  <a:txBody>
                    <a:bodyPr/>
                    <a:lstStyle/>
                    <a:p>
                      <a:r>
                        <a:rPr lang="en-US" dirty="0" smtClean="0"/>
                        <a:t>Thermo</a:t>
                      </a:r>
                      <a:r>
                        <a:rPr lang="en-US" baseline="0" dirty="0" smtClean="0"/>
                        <a:t> Scientific</a:t>
                      </a:r>
                      <a:endParaRPr lang="en-US" dirty="0"/>
                    </a:p>
                  </a:txBody>
                  <a:tcPr/>
                </a:tc>
              </a:tr>
            </a:tbl>
          </a:graphicData>
        </a:graphic>
      </p:graphicFrame>
    </p:spTree>
    <p:extLst>
      <p:ext uri="{BB962C8B-B14F-4D97-AF65-F5344CB8AC3E}">
        <p14:creationId xmlns:p14="http://schemas.microsoft.com/office/powerpoint/2010/main" val="20537360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Total Capital Cost</a:t>
            </a:r>
            <a:endParaRPr lang="en-US" dirty="0">
              <a:ea typeface="ＭＳ Ｐゴシック" pitchFamily="-60" charset="-128"/>
              <a:cs typeface="ＭＳ Ｐゴシック" pitchFamily="-60" charset="-128"/>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581672872"/>
              </p:ext>
            </p:extLst>
          </p:nvPr>
        </p:nvGraphicFramePr>
        <p:xfrm>
          <a:off x="152400" y="1066800"/>
          <a:ext cx="8839200" cy="2225040"/>
        </p:xfrm>
        <a:graphic>
          <a:graphicData uri="http://schemas.openxmlformats.org/drawingml/2006/table">
            <a:tbl>
              <a:tblPr firstRow="1" bandRow="1">
                <a:tableStyleId>{5C22544A-7EE6-4342-B048-85BDC9FD1C3A}</a:tableStyleId>
              </a:tblPr>
              <a:tblGrid>
                <a:gridCol w="2819400"/>
                <a:gridCol w="1600200"/>
                <a:gridCol w="2209800"/>
                <a:gridCol w="2209800"/>
              </a:tblGrid>
              <a:tr h="370840">
                <a:tc>
                  <a:txBody>
                    <a:bodyPr/>
                    <a:lstStyle/>
                    <a:p>
                      <a:pPr algn="ctr"/>
                      <a:r>
                        <a:rPr lang="en-US" dirty="0" smtClean="0"/>
                        <a:t>Unit</a:t>
                      </a:r>
                      <a:endParaRPr lang="en-US" dirty="0"/>
                    </a:p>
                  </a:txBody>
                  <a:tcPr/>
                </a:tc>
                <a:tc>
                  <a:txBody>
                    <a:bodyPr/>
                    <a:lstStyle/>
                    <a:p>
                      <a:pPr algn="ctr"/>
                      <a:r>
                        <a:rPr lang="en-US" dirty="0" smtClean="0"/>
                        <a:t>Quantity</a:t>
                      </a:r>
                      <a:endParaRPr lang="en-US" dirty="0"/>
                    </a:p>
                  </a:txBody>
                  <a:tcPr/>
                </a:tc>
                <a:tc>
                  <a:txBody>
                    <a:bodyPr/>
                    <a:lstStyle/>
                    <a:p>
                      <a:pPr algn="ctr"/>
                      <a:r>
                        <a:rPr lang="en-US" dirty="0" smtClean="0"/>
                        <a:t>Cost, $</a:t>
                      </a:r>
                      <a:endParaRPr lang="en-US" dirty="0"/>
                    </a:p>
                  </a:txBody>
                  <a:tcPr/>
                </a:tc>
                <a:tc>
                  <a:txBody>
                    <a:bodyPr/>
                    <a:lstStyle/>
                    <a:p>
                      <a:pPr algn="ctr"/>
                      <a:r>
                        <a:rPr lang="en-US" dirty="0" smtClean="0"/>
                        <a:t>Vendor</a:t>
                      </a:r>
                      <a:endParaRPr lang="en-US" dirty="0"/>
                    </a:p>
                  </a:txBody>
                  <a:tcPr/>
                </a:tc>
              </a:tr>
              <a:tr h="370840">
                <a:tc>
                  <a:txBody>
                    <a:bodyPr/>
                    <a:lstStyle/>
                    <a:p>
                      <a:pPr algn="ctr"/>
                      <a:r>
                        <a:rPr lang="en-US" dirty="0" smtClean="0"/>
                        <a:t>Plasma</a:t>
                      </a:r>
                      <a:r>
                        <a:rPr lang="en-US" baseline="0" dirty="0" smtClean="0"/>
                        <a:t> reactor</a:t>
                      </a:r>
                      <a:endParaRPr lang="en-US" dirty="0"/>
                    </a:p>
                  </a:txBody>
                  <a:tcPr/>
                </a:tc>
                <a:tc>
                  <a:txBody>
                    <a:bodyPr/>
                    <a:lstStyle/>
                    <a:p>
                      <a:pPr algn="ctr"/>
                      <a:endParaRPr lang="en-US" dirty="0"/>
                    </a:p>
                  </a:txBody>
                  <a:tcPr/>
                </a:tc>
                <a:tc>
                  <a:txBody>
                    <a:bodyPr/>
                    <a:lstStyle/>
                    <a:p>
                      <a:pPr algn="ctr"/>
                      <a:r>
                        <a:rPr lang="en-US" dirty="0" smtClean="0"/>
                        <a:t>76,439</a:t>
                      </a:r>
                      <a:endParaRPr lang="en-US" dirty="0"/>
                    </a:p>
                  </a:txBody>
                  <a:tcPr/>
                </a:tc>
                <a:tc>
                  <a:txBody>
                    <a:bodyPr/>
                    <a:lstStyle/>
                    <a:p>
                      <a:pPr algn="ctr"/>
                      <a:endParaRPr lang="en-US"/>
                    </a:p>
                  </a:txBody>
                  <a:tcPr/>
                </a:tc>
              </a:tr>
              <a:tr h="370840">
                <a:tc>
                  <a:txBody>
                    <a:bodyPr/>
                    <a:lstStyle/>
                    <a:p>
                      <a:pPr algn="ctr"/>
                      <a:r>
                        <a:rPr lang="en-US" dirty="0" smtClean="0"/>
                        <a:t>Piping</a:t>
                      </a:r>
                      <a:endParaRPr lang="en-US" dirty="0"/>
                    </a:p>
                  </a:txBody>
                  <a:tcPr/>
                </a:tc>
                <a:tc>
                  <a:txBody>
                    <a:bodyPr/>
                    <a:lstStyle/>
                    <a:p>
                      <a:pPr algn="ctr"/>
                      <a:endParaRPr lang="en-US" dirty="0"/>
                    </a:p>
                  </a:txBody>
                  <a:tcPr/>
                </a:tc>
                <a:tc>
                  <a:txBody>
                    <a:bodyPr/>
                    <a:lstStyle/>
                    <a:p>
                      <a:pPr algn="ctr"/>
                      <a:r>
                        <a:rPr lang="en-US" dirty="0" smtClean="0"/>
                        <a:t>1,922</a:t>
                      </a:r>
                      <a:endParaRPr lang="en-US" dirty="0"/>
                    </a:p>
                  </a:txBody>
                  <a:tcPr/>
                </a:tc>
                <a:tc>
                  <a:txBody>
                    <a:bodyPr/>
                    <a:lstStyle/>
                    <a:p>
                      <a:pPr algn="ctr"/>
                      <a:endParaRPr lang="en-US"/>
                    </a:p>
                  </a:txBody>
                  <a:tcPr/>
                </a:tc>
              </a:tr>
              <a:tr h="370840">
                <a:tc>
                  <a:txBody>
                    <a:bodyPr/>
                    <a:lstStyle/>
                    <a:p>
                      <a:pPr algn="ctr"/>
                      <a:r>
                        <a:rPr lang="en-US" dirty="0" smtClean="0"/>
                        <a:t>Electrical</a:t>
                      </a:r>
                      <a:endParaRPr lang="en-US" dirty="0"/>
                    </a:p>
                  </a:txBody>
                  <a:tcPr/>
                </a:tc>
                <a:tc>
                  <a:txBody>
                    <a:bodyPr/>
                    <a:lstStyle/>
                    <a:p>
                      <a:pPr algn="ctr"/>
                      <a:endParaRPr lang="en-US" dirty="0"/>
                    </a:p>
                  </a:txBody>
                  <a:tcPr/>
                </a:tc>
                <a:tc>
                  <a:txBody>
                    <a:bodyPr/>
                    <a:lstStyle/>
                    <a:p>
                      <a:pPr algn="ctr"/>
                      <a:r>
                        <a:rPr lang="en-US" dirty="0" smtClean="0"/>
                        <a:t>1,119</a:t>
                      </a:r>
                      <a:endParaRPr lang="en-US" dirty="0"/>
                    </a:p>
                  </a:txBody>
                  <a:tcPr/>
                </a:tc>
                <a:tc>
                  <a:txBody>
                    <a:bodyPr/>
                    <a:lstStyle/>
                    <a:p>
                      <a:pPr algn="ctr"/>
                      <a:endParaRPr lang="en-US"/>
                    </a:p>
                  </a:txBody>
                  <a:tcPr/>
                </a:tc>
              </a:tr>
              <a:tr h="370840">
                <a:tc>
                  <a:txBody>
                    <a:bodyPr/>
                    <a:lstStyle/>
                    <a:p>
                      <a:pPr algn="ctr"/>
                      <a:r>
                        <a:rPr lang="en-US" dirty="0" smtClean="0"/>
                        <a:t>Sensors &amp; Accessories</a:t>
                      </a:r>
                      <a:endParaRPr lang="en-US" dirty="0"/>
                    </a:p>
                  </a:txBody>
                  <a:tcPr/>
                </a:tc>
                <a:tc>
                  <a:txBody>
                    <a:bodyPr/>
                    <a:lstStyle/>
                    <a:p>
                      <a:pPr algn="ctr"/>
                      <a:endParaRPr lang="en-US" dirty="0"/>
                    </a:p>
                  </a:txBody>
                  <a:tcPr/>
                </a:tc>
                <a:tc>
                  <a:txBody>
                    <a:bodyPr/>
                    <a:lstStyle/>
                    <a:p>
                      <a:pPr algn="ctr"/>
                      <a:r>
                        <a:rPr lang="en-US" dirty="0" smtClean="0"/>
                        <a:t>14,040</a:t>
                      </a:r>
                      <a:endParaRPr lang="en-US" dirty="0"/>
                    </a:p>
                  </a:txBody>
                  <a:tcPr/>
                </a:tc>
                <a:tc>
                  <a:txBody>
                    <a:bodyPr/>
                    <a:lstStyle/>
                    <a:p>
                      <a:pPr algn="ctr"/>
                      <a:endParaRPr lang="en-US" dirty="0"/>
                    </a:p>
                  </a:txBody>
                  <a:tcPr/>
                </a:tc>
              </a:tr>
              <a:tr h="370840">
                <a:tc gridSpan="2">
                  <a:txBody>
                    <a:bodyPr/>
                    <a:lstStyle/>
                    <a:p>
                      <a:pPr algn="ctr"/>
                      <a:r>
                        <a:rPr lang="en-US" b="1" dirty="0" smtClean="0"/>
                        <a:t>Total</a:t>
                      </a:r>
                      <a:endParaRPr lang="en-US" b="1" dirty="0"/>
                    </a:p>
                  </a:txBody>
                  <a:tcPr/>
                </a:tc>
                <a:tc hMerge="1">
                  <a:txBody>
                    <a:bodyPr/>
                    <a:lstStyle/>
                    <a:p>
                      <a:endParaRPr lang="en-US" dirty="0"/>
                    </a:p>
                  </a:txBody>
                  <a:tcPr/>
                </a:tc>
                <a:tc>
                  <a:txBody>
                    <a:bodyPr/>
                    <a:lstStyle/>
                    <a:p>
                      <a:pPr algn="ctr"/>
                      <a:r>
                        <a:rPr lang="en-US" b="1" dirty="0" smtClean="0"/>
                        <a:t>93,520</a:t>
                      </a:r>
                      <a:endParaRPr lang="en-US" b="1"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053736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Plasma</a:t>
            </a:r>
            <a:endParaRPr lang="en-US" dirty="0"/>
          </a:p>
        </p:txBody>
      </p:sp>
      <p:sp>
        <p:nvSpPr>
          <p:cNvPr id="4"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5" name="Content Placeholder 2"/>
          <p:cNvSpPr>
            <a:spLocks noGrp="1"/>
          </p:cNvSpPr>
          <p:nvPr>
            <p:ph idx="1"/>
          </p:nvPr>
        </p:nvSpPr>
        <p:spPr>
          <a:xfrm>
            <a:off x="304800" y="914400"/>
            <a:ext cx="8686800" cy="5791200"/>
          </a:xfrm>
        </p:spPr>
        <p:txBody>
          <a:bodyPr/>
          <a:lstStyle/>
          <a:p>
            <a:pPr marL="342900" lvl="1" indent="-342900" algn="just">
              <a:lnSpc>
                <a:spcPct val="150000"/>
              </a:lnSpc>
              <a:buFont typeface="Arial" pitchFamily="34" charset="0"/>
              <a:buChar char="•"/>
            </a:pPr>
            <a:r>
              <a:rPr lang="en-US" sz="1800" b="1" dirty="0"/>
              <a:t>Plasma </a:t>
            </a:r>
            <a:r>
              <a:rPr lang="en-US" sz="1800" dirty="0"/>
              <a:t>is a collection of free moving electrons and ions that are </a:t>
            </a:r>
            <a:r>
              <a:rPr lang="en-US" sz="1800" dirty="0" smtClean="0"/>
              <a:t>usually formed </a:t>
            </a:r>
            <a:r>
              <a:rPr lang="en-US" sz="1800" dirty="0"/>
              <a:t>upon ionization of gases.  </a:t>
            </a:r>
            <a:endParaRPr lang="en-US" sz="1800" dirty="0" smtClean="0"/>
          </a:p>
          <a:p>
            <a:pPr marL="342900" lvl="1" indent="-342900" algn="just">
              <a:lnSpc>
                <a:spcPct val="150000"/>
              </a:lnSpc>
              <a:buFont typeface="Arial" pitchFamily="34" charset="0"/>
              <a:buChar char="•"/>
            </a:pPr>
            <a:r>
              <a:rPr lang="en-US" sz="1800" dirty="0" smtClean="0"/>
              <a:t>To </a:t>
            </a:r>
            <a:r>
              <a:rPr lang="en-US" sz="1800" dirty="0"/>
              <a:t>create plasma, energy is required </a:t>
            </a:r>
            <a:r>
              <a:rPr lang="en-US" sz="1800" dirty="0" smtClean="0"/>
              <a:t>which may  be </a:t>
            </a:r>
            <a:r>
              <a:rPr lang="en-US" sz="1800" dirty="0"/>
              <a:t>of various forms: </a:t>
            </a:r>
            <a:r>
              <a:rPr lang="en-US" sz="1800" b="1" dirty="0"/>
              <a:t>thermal, electrical or light energy. </a:t>
            </a:r>
          </a:p>
          <a:p>
            <a:pPr marL="342900" lvl="1" indent="-342900" algn="just">
              <a:lnSpc>
                <a:spcPct val="150000"/>
              </a:lnSpc>
              <a:buFont typeface="Arial" pitchFamily="34" charset="0"/>
              <a:buChar char="•"/>
            </a:pPr>
            <a:endParaRPr lang="en-US" sz="1600" dirty="0" smtClean="0"/>
          </a:p>
          <a:p>
            <a:pPr marL="342900" lvl="1" indent="-342900" algn="just">
              <a:lnSpc>
                <a:spcPct val="150000"/>
              </a:lnSpc>
              <a:buFont typeface="Arial" pitchFamily="34" charset="0"/>
              <a:buChar char="•"/>
            </a:pPr>
            <a:endParaRPr lang="en-US" sz="1600" dirty="0"/>
          </a:p>
          <a:p>
            <a:pPr marL="342900" lvl="1" indent="-342900" algn="just">
              <a:lnSpc>
                <a:spcPct val="150000"/>
              </a:lnSpc>
              <a:buFont typeface="Arial" pitchFamily="34" charset="0"/>
              <a:buChar char="•"/>
            </a:pPr>
            <a:r>
              <a:rPr lang="en-US" sz="1800" dirty="0"/>
              <a:t>Electrons in plasma may be in thermodynamic equilibrium with </a:t>
            </a:r>
            <a:r>
              <a:rPr lang="en-US" sz="1800" dirty="0" smtClean="0"/>
              <a:t>the surrounding </a:t>
            </a:r>
            <a:r>
              <a:rPr lang="en-US" sz="1800" dirty="0"/>
              <a:t>gas.  Such plasma is defined as equilibrium plasma.  Usually </a:t>
            </a:r>
            <a:r>
              <a:rPr lang="en-US" sz="1800" dirty="0" smtClean="0"/>
              <a:t>such plasma </a:t>
            </a:r>
            <a:r>
              <a:rPr lang="en-US" sz="1800" dirty="0"/>
              <a:t>is at a very high temperature, and is often known as  </a:t>
            </a:r>
            <a:r>
              <a:rPr lang="en-US" sz="1800" b="1" dirty="0"/>
              <a:t>Thermal Plasma</a:t>
            </a:r>
            <a:r>
              <a:rPr lang="en-US" sz="1800" dirty="0" smtClean="0"/>
              <a:t>.</a:t>
            </a:r>
          </a:p>
          <a:p>
            <a:pPr marL="342900" lvl="1" indent="-342900" algn="just">
              <a:lnSpc>
                <a:spcPct val="150000"/>
              </a:lnSpc>
              <a:buFont typeface="Arial" pitchFamily="34" charset="0"/>
              <a:buChar char="•"/>
            </a:pPr>
            <a:r>
              <a:rPr lang="en-US" sz="1800" dirty="0"/>
              <a:t>In </a:t>
            </a:r>
            <a:r>
              <a:rPr lang="en-US" sz="1800" dirty="0" smtClean="0"/>
              <a:t>industrial </a:t>
            </a:r>
            <a:r>
              <a:rPr lang="en-US" sz="1800" dirty="0"/>
              <a:t>processes, the type of plasma used is mainly </a:t>
            </a:r>
            <a:r>
              <a:rPr lang="en-US" sz="1800" b="1" dirty="0" smtClean="0"/>
              <a:t>non-equilibrium</a:t>
            </a:r>
            <a:r>
              <a:rPr lang="en-US" sz="1800" dirty="0" smtClean="0"/>
              <a:t> </a:t>
            </a:r>
            <a:r>
              <a:rPr lang="en-US" sz="1800" dirty="0"/>
              <a:t>plasma </a:t>
            </a:r>
            <a:r>
              <a:rPr lang="en-US" sz="1800" dirty="0" smtClean="0"/>
              <a:t>where </a:t>
            </a:r>
            <a:r>
              <a:rPr lang="en-US" sz="1800" dirty="0"/>
              <a:t>the electrons are not in thermodynamic equilibrium with the surrounding </a:t>
            </a:r>
            <a:r>
              <a:rPr lang="en-US" sz="1800" dirty="0" smtClean="0"/>
              <a:t>medium</a:t>
            </a:r>
            <a:r>
              <a:rPr lang="en-US" sz="1800" dirty="0"/>
              <a:t>. In such cases, the electrons are usually at a much higher energy level </a:t>
            </a:r>
            <a:r>
              <a:rPr lang="en-US" sz="1800" dirty="0" smtClean="0"/>
              <a:t>than </a:t>
            </a:r>
            <a:r>
              <a:rPr lang="en-US" sz="1800" dirty="0"/>
              <a:t>the medium.   Normally such plasma is at a lower temperature and usually </a:t>
            </a:r>
            <a:r>
              <a:rPr lang="en-US" sz="1800" dirty="0" smtClean="0"/>
              <a:t>generated </a:t>
            </a:r>
            <a:r>
              <a:rPr lang="en-US" sz="1800" dirty="0"/>
              <a:t>from electrical energy.  Such plasma is also known as  </a:t>
            </a:r>
            <a:r>
              <a:rPr lang="en-US" sz="1800" b="1" dirty="0"/>
              <a:t>Non-thermal </a:t>
            </a:r>
            <a:r>
              <a:rPr lang="en-US" sz="1800" b="1" dirty="0" smtClean="0"/>
              <a:t>Plasma</a:t>
            </a:r>
            <a:endParaRPr lang="en-US" sz="1800" b="1" dirty="0"/>
          </a:p>
          <a:p>
            <a:pPr marL="457200" lvl="1" indent="0">
              <a:buNone/>
            </a:pPr>
            <a:endParaRPr lang="en-US" sz="2000" dirty="0" smtClean="0"/>
          </a:p>
          <a:p>
            <a:pPr marL="457200" lvl="1" indent="0">
              <a:buNone/>
            </a:pPr>
            <a:endParaRPr lang="en-US" sz="2000" dirty="0" smtClean="0"/>
          </a:p>
          <a:p>
            <a:pPr marL="457200" lvl="1" indent="0">
              <a:buNone/>
            </a:pPr>
            <a:endParaRPr lang="en-US" sz="2000" dirty="0" smtClean="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99" y="2362200"/>
            <a:ext cx="54959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3" name="Title 8"/>
          <p:cNvSpPr>
            <a:spLocks noGrp="1"/>
          </p:cNvSpPr>
          <p:nvPr>
            <p:ph type="title"/>
          </p:nvPr>
        </p:nvSpPr>
        <p:spPr>
          <a:xfrm>
            <a:off x="0" y="152400"/>
            <a:ext cx="8403020" cy="685800"/>
          </a:xfrm>
        </p:spPr>
        <p:txBody>
          <a:bodyPr>
            <a:normAutofit/>
          </a:bodyPr>
          <a:lstStyle/>
          <a:p>
            <a:r>
              <a:rPr lang="en-US" sz="2600" b="1" dirty="0"/>
              <a:t>Total Annual Cost </a:t>
            </a:r>
            <a:r>
              <a:rPr lang="en-US" sz="2600" b="1" dirty="0" smtClean="0"/>
              <a:t>Comparison of Control Techniques</a:t>
            </a:r>
            <a:endParaRPr lang="en-US" sz="2600" dirty="0">
              <a:ea typeface="ＭＳ Ｐゴシック" pitchFamily="-60" charset="-128"/>
              <a:cs typeface="ＭＳ Ｐゴシック" pitchFamily="-60" charset="-128"/>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00" y="1547018"/>
            <a:ext cx="7733704" cy="462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4610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152400" y="76200"/>
            <a:ext cx="8686800" cy="685800"/>
          </a:xfrm>
        </p:spPr>
        <p:txBody>
          <a:bodyPr>
            <a:normAutofit/>
          </a:bodyPr>
          <a:lstStyle/>
          <a:p>
            <a:pPr eaLnBrk="1" hangingPunct="1"/>
            <a:r>
              <a:rPr lang="en-US" sz="2400" b="1" dirty="0"/>
              <a:t>Removal Cost per Unit Contaminant at </a:t>
            </a:r>
            <a:r>
              <a:rPr lang="en-US" sz="2400" b="1" dirty="0" smtClean="0"/>
              <a:t>2000 L/min </a:t>
            </a:r>
            <a:r>
              <a:rPr lang="en-US" sz="2400" b="1" dirty="0"/>
              <a:t>and 2000 ppm</a:t>
            </a:r>
            <a:endParaRPr lang="en-US" sz="2400" dirty="0">
              <a:ea typeface="ＭＳ Ｐゴシック" pitchFamily="-60" charset="-128"/>
              <a:cs typeface="ＭＳ Ｐゴシック" pitchFamily="-60" charset="-12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93838"/>
            <a:ext cx="8308458" cy="480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24610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3" name="Title 8"/>
          <p:cNvSpPr>
            <a:spLocks noGrp="1"/>
          </p:cNvSpPr>
          <p:nvPr>
            <p:ph type="title"/>
          </p:nvPr>
        </p:nvSpPr>
        <p:spPr>
          <a:xfrm>
            <a:off x="436180" y="76200"/>
            <a:ext cx="8403020" cy="685800"/>
          </a:xfrm>
        </p:spPr>
        <p:txBody>
          <a:bodyPr/>
          <a:lstStyle/>
          <a:p>
            <a:pPr eaLnBrk="1" hangingPunct="1"/>
            <a:r>
              <a:rPr lang="en-US" dirty="0" smtClean="0">
                <a:ea typeface="ＭＳ Ｐゴシック" pitchFamily="-60" charset="-128"/>
                <a:cs typeface="ＭＳ Ｐゴシック" pitchFamily="-60" charset="-128"/>
              </a:rPr>
              <a:t>Operating Cost</a:t>
            </a:r>
            <a:endParaRPr lang="en-US" dirty="0">
              <a:ea typeface="ＭＳ Ｐゴシック" pitchFamily="-60" charset="-128"/>
              <a:cs typeface="ＭＳ Ｐゴシック" pitchFamily="-60" charset="-128"/>
            </a:endParaRPr>
          </a:p>
        </p:txBody>
      </p:sp>
      <p:sp>
        <p:nvSpPr>
          <p:cNvPr id="5" name="Content Placeholder 4"/>
          <p:cNvSpPr>
            <a:spLocks noGrp="1"/>
          </p:cNvSpPr>
          <p:nvPr>
            <p:ph sz="half" idx="1"/>
          </p:nvPr>
        </p:nvSpPr>
        <p:spPr>
          <a:xfrm>
            <a:off x="152400" y="1066800"/>
            <a:ext cx="8839200" cy="5638800"/>
          </a:xfrm>
        </p:spPr>
        <p:txBody>
          <a:bodyPr/>
          <a:lstStyle/>
          <a:p>
            <a:r>
              <a:rPr lang="en-US" sz="2000" dirty="0" smtClean="0"/>
              <a:t>Assume optimum energy density = 1500 J/L = 1500 watt-s/L</a:t>
            </a:r>
          </a:p>
          <a:p>
            <a:pPr marL="0" indent="0">
              <a:buNone/>
            </a:pPr>
            <a:r>
              <a:rPr lang="en-US" sz="2000" dirty="0"/>
              <a:t>	</a:t>
            </a:r>
            <a:r>
              <a:rPr lang="en-US" sz="2000" dirty="0" smtClean="0"/>
              <a:t>			= 0.84 </a:t>
            </a:r>
            <a:r>
              <a:rPr lang="en-US" sz="2000" dirty="0" err="1" smtClean="0"/>
              <a:t>kw-hr</a:t>
            </a:r>
            <a:r>
              <a:rPr lang="en-US" sz="2000" dirty="0" smtClean="0"/>
              <a:t>/2000 </a:t>
            </a:r>
            <a:r>
              <a:rPr lang="en-US" sz="2000" dirty="0" err="1" smtClean="0"/>
              <a:t>slm</a:t>
            </a:r>
            <a:endParaRPr lang="en-US" sz="2000" dirty="0" smtClean="0"/>
          </a:p>
          <a:p>
            <a:r>
              <a:rPr lang="en-US" sz="2000" dirty="0" smtClean="0"/>
              <a:t>Total Flow = 2000 </a:t>
            </a:r>
            <a:r>
              <a:rPr lang="en-US" sz="2000" dirty="0" err="1" smtClean="0"/>
              <a:t>slm</a:t>
            </a:r>
            <a:r>
              <a:rPr lang="en-US" sz="2000" dirty="0" smtClean="0"/>
              <a:t> = 120, 000 </a:t>
            </a:r>
            <a:r>
              <a:rPr lang="en-US" sz="2000" dirty="0" err="1" smtClean="0"/>
              <a:t>sl</a:t>
            </a:r>
            <a:r>
              <a:rPr lang="en-US" sz="2000" dirty="0" smtClean="0"/>
              <a:t>/</a:t>
            </a:r>
            <a:r>
              <a:rPr lang="en-US" sz="2000" dirty="0" err="1" smtClean="0"/>
              <a:t>hr</a:t>
            </a:r>
            <a:endParaRPr lang="en-US" sz="2000" dirty="0" smtClean="0"/>
          </a:p>
          <a:p>
            <a:endParaRPr lang="en-US" sz="2000" dirty="0"/>
          </a:p>
          <a:p>
            <a:r>
              <a:rPr lang="en-US" sz="2000" dirty="0" smtClean="0"/>
              <a:t>Assume electricity cost = 0.09 $/</a:t>
            </a:r>
            <a:r>
              <a:rPr lang="en-US" sz="2000" dirty="0" err="1" smtClean="0"/>
              <a:t>kw-hr</a:t>
            </a:r>
            <a:r>
              <a:rPr lang="en-US" sz="2000" dirty="0" smtClean="0"/>
              <a:t> </a:t>
            </a:r>
            <a:endParaRPr lang="en-US" sz="2000" dirty="0"/>
          </a:p>
          <a:p>
            <a:endParaRPr lang="en-US" sz="2000" dirty="0" smtClean="0"/>
          </a:p>
          <a:p>
            <a:r>
              <a:rPr lang="en-US" sz="2000" dirty="0" smtClean="0"/>
              <a:t>Operational Cost = (0.084 * 0.09) / 2000 </a:t>
            </a:r>
            <a:r>
              <a:rPr lang="en-US" sz="2000" dirty="0" err="1" smtClean="0"/>
              <a:t>slm</a:t>
            </a:r>
            <a:r>
              <a:rPr lang="en-US" sz="2000" dirty="0" smtClean="0"/>
              <a:t> = </a:t>
            </a:r>
            <a:r>
              <a:rPr lang="en-US" sz="2000" b="1" dirty="0" smtClean="0"/>
              <a:t>0.075 $/2000 </a:t>
            </a:r>
            <a:r>
              <a:rPr lang="en-US" sz="2000" b="1" dirty="0" err="1" smtClean="0"/>
              <a:t>slm</a:t>
            </a:r>
            <a:endParaRPr lang="en-US" sz="2000" b="1" dirty="0" smtClean="0"/>
          </a:p>
        </p:txBody>
      </p:sp>
    </p:spTree>
    <p:extLst>
      <p:ext uri="{BB962C8B-B14F-4D97-AF65-F5344CB8AC3E}">
        <p14:creationId xmlns:p14="http://schemas.microsoft.com/office/powerpoint/2010/main" val="20537360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3" name="Title 8"/>
          <p:cNvSpPr>
            <a:spLocks noGrp="1"/>
          </p:cNvSpPr>
          <p:nvPr>
            <p:ph type="title"/>
          </p:nvPr>
        </p:nvSpPr>
        <p:spPr>
          <a:xfrm>
            <a:off x="436180" y="76200"/>
            <a:ext cx="8403020" cy="685800"/>
          </a:xfrm>
        </p:spPr>
        <p:txBody>
          <a:bodyPr>
            <a:normAutofit/>
          </a:bodyPr>
          <a:lstStyle/>
          <a:p>
            <a:pPr eaLnBrk="1" hangingPunct="1"/>
            <a:r>
              <a:rPr lang="en-US" dirty="0" smtClean="0"/>
              <a:t>SUMMARY</a:t>
            </a:r>
            <a:endParaRPr lang="en-US" dirty="0">
              <a:ea typeface="ＭＳ Ｐゴシック" pitchFamily="-60" charset="-128"/>
              <a:cs typeface="ＭＳ Ｐゴシック" pitchFamily="-60" charset="-128"/>
            </a:endParaRPr>
          </a:p>
        </p:txBody>
      </p:sp>
      <p:sp>
        <p:nvSpPr>
          <p:cNvPr id="5" name="Content Placeholder 4"/>
          <p:cNvSpPr>
            <a:spLocks noGrp="1"/>
          </p:cNvSpPr>
          <p:nvPr>
            <p:ph sz="half" idx="1"/>
          </p:nvPr>
        </p:nvSpPr>
        <p:spPr>
          <a:xfrm>
            <a:off x="152400" y="1066800"/>
            <a:ext cx="8839200" cy="5638800"/>
          </a:xfrm>
        </p:spPr>
        <p:txBody>
          <a:bodyPr/>
          <a:lstStyle/>
          <a:p>
            <a:pPr algn="just">
              <a:buFont typeface="Courier New" pitchFamily="49" charset="0"/>
              <a:buChar char="o"/>
            </a:pPr>
            <a:r>
              <a:rPr lang="en-US" sz="2000" dirty="0" smtClean="0"/>
              <a:t>Low-T </a:t>
            </a:r>
            <a:r>
              <a:rPr lang="en-US" sz="2000" dirty="0"/>
              <a:t>plasmas can be used </a:t>
            </a:r>
            <a:r>
              <a:rPr lang="en-US" sz="2000" dirty="0" smtClean="0"/>
              <a:t>effectively </a:t>
            </a:r>
            <a:r>
              <a:rPr lang="en-US" sz="2000" dirty="0"/>
              <a:t>for the treatment of gaseous  </a:t>
            </a:r>
            <a:r>
              <a:rPr lang="en-US" sz="2000" dirty="0" smtClean="0"/>
              <a:t>waste </a:t>
            </a:r>
            <a:r>
              <a:rPr lang="en-US" sz="2000" dirty="0"/>
              <a:t>streams containing VOCs in a bench-scale R&amp;D </a:t>
            </a:r>
            <a:r>
              <a:rPr lang="en-US" sz="2000" dirty="0" smtClean="0"/>
              <a:t>environment</a:t>
            </a:r>
          </a:p>
          <a:p>
            <a:pPr algn="just">
              <a:buFont typeface="Courier New" pitchFamily="49" charset="0"/>
              <a:buChar char="o"/>
            </a:pPr>
            <a:r>
              <a:rPr lang="en-US" sz="2000" dirty="0"/>
              <a:t>It appears that non-thermal plasma technology works to reduce certain pollutants from emissions.  However the technology is still in the early developmental stage.   The control cost and control efficiencies need to be documented and published by an independent third party.</a:t>
            </a:r>
          </a:p>
          <a:p>
            <a:pPr algn="just">
              <a:buFont typeface="Courier New" pitchFamily="49" charset="0"/>
              <a:buChar char="o"/>
            </a:pPr>
            <a:r>
              <a:rPr lang="en-US" sz="2000" dirty="0"/>
              <a:t>Capital and operating costs for a turn-key installation are probably not available and can only be determined by the installation and operation of a pilot plant at the individual facility.</a:t>
            </a:r>
          </a:p>
          <a:p>
            <a:pPr marL="0" indent="0" algn="just">
              <a:buNone/>
            </a:pPr>
            <a:endParaRPr lang="en-US" sz="2000" dirty="0" smtClean="0"/>
          </a:p>
          <a:p>
            <a:pPr marL="0" indent="0" algn="just">
              <a:buNone/>
            </a:pPr>
            <a:r>
              <a:rPr lang="en-US" sz="2000" b="1" u="sng" dirty="0"/>
              <a:t>Low-T plasmas for Environmental Applications:</a:t>
            </a:r>
          </a:p>
          <a:p>
            <a:pPr algn="just"/>
            <a:r>
              <a:rPr lang="en-US" sz="2000" dirty="0" smtClean="0"/>
              <a:t>High </a:t>
            </a:r>
            <a:r>
              <a:rPr lang="en-US" sz="2000" dirty="0"/>
              <a:t>Percentage of VOC Destruction in Low-Flow </a:t>
            </a:r>
            <a:r>
              <a:rPr lang="en-US" sz="2000" dirty="0" smtClean="0"/>
              <a:t>Applications</a:t>
            </a:r>
            <a:endParaRPr lang="en-US" sz="2000" dirty="0"/>
          </a:p>
          <a:p>
            <a:pPr algn="just"/>
            <a:r>
              <a:rPr lang="en-US" sz="2000" dirty="0"/>
              <a:t>Reasonable Destruction </a:t>
            </a:r>
            <a:r>
              <a:rPr lang="en-US" sz="2000" dirty="0" smtClean="0"/>
              <a:t>Efficiency </a:t>
            </a:r>
            <a:r>
              <a:rPr lang="en-US" sz="2000" dirty="0"/>
              <a:t>in High-Flow Applications </a:t>
            </a:r>
          </a:p>
          <a:p>
            <a:pPr algn="just"/>
            <a:r>
              <a:rPr lang="en-US" sz="2000" dirty="0"/>
              <a:t>Extensive Characterization of By-Products </a:t>
            </a:r>
          </a:p>
          <a:p>
            <a:pPr algn="just"/>
            <a:r>
              <a:rPr lang="en-US" sz="2000" dirty="0"/>
              <a:t>High Level of Carbon </a:t>
            </a:r>
            <a:r>
              <a:rPr lang="en-US" sz="2000" dirty="0" smtClean="0"/>
              <a:t>Closure</a:t>
            </a:r>
          </a:p>
          <a:p>
            <a:endParaRPr lang="en-US" sz="1800" dirty="0"/>
          </a:p>
        </p:txBody>
      </p:sp>
    </p:spTree>
    <p:extLst>
      <p:ext uri="{BB962C8B-B14F-4D97-AF65-F5344CB8AC3E}">
        <p14:creationId xmlns:p14="http://schemas.microsoft.com/office/powerpoint/2010/main" val="14824610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4" name="Title 3"/>
          <p:cNvSpPr>
            <a:spLocks noGrp="1"/>
          </p:cNvSpPr>
          <p:nvPr>
            <p:ph type="title"/>
          </p:nvPr>
        </p:nvSpPr>
        <p:spPr/>
        <p:txBody>
          <a:bodyPr/>
          <a:lstStyle/>
          <a:p>
            <a:r>
              <a:rPr lang="en-US" dirty="0" smtClean="0"/>
              <a:t>Challenges</a:t>
            </a:r>
            <a:endParaRPr lang="en-US" dirty="0"/>
          </a:p>
        </p:txBody>
      </p:sp>
      <p:sp>
        <p:nvSpPr>
          <p:cNvPr id="7" name="Content Placeholder 6"/>
          <p:cNvSpPr>
            <a:spLocks noGrp="1"/>
          </p:cNvSpPr>
          <p:nvPr>
            <p:ph sz="half" idx="1"/>
          </p:nvPr>
        </p:nvSpPr>
        <p:spPr>
          <a:xfrm>
            <a:off x="152400" y="990600"/>
            <a:ext cx="8763000" cy="5715000"/>
          </a:xfrm>
        </p:spPr>
        <p:txBody>
          <a:bodyPr/>
          <a:lstStyle/>
          <a:p>
            <a:pPr marL="0" indent="0">
              <a:buNone/>
            </a:pPr>
            <a:r>
              <a:rPr lang="en-US" dirty="0"/>
              <a:t> </a:t>
            </a:r>
            <a:r>
              <a:rPr lang="en-US" b="1" u="sng" dirty="0"/>
              <a:t>But:</a:t>
            </a:r>
            <a:r>
              <a:rPr lang="en-US" dirty="0"/>
              <a:t> Challenges Remain</a:t>
            </a:r>
          </a:p>
          <a:p>
            <a:pPr marL="457200" algn="just">
              <a:lnSpc>
                <a:spcPct val="150000"/>
              </a:lnSpc>
            </a:pPr>
            <a:r>
              <a:rPr lang="en-US" sz="2000" dirty="0" smtClean="0"/>
              <a:t>Scale-up </a:t>
            </a:r>
            <a:r>
              <a:rPr lang="en-US" sz="2000" dirty="0"/>
              <a:t>to high gas flow is non-trivial </a:t>
            </a:r>
          </a:p>
          <a:p>
            <a:pPr marL="457200" algn="just">
              <a:lnSpc>
                <a:spcPct val="150000"/>
              </a:lnSpc>
            </a:pPr>
            <a:r>
              <a:rPr lang="en-US" sz="2000" dirty="0"/>
              <a:t>Cost and energy efficiency (vs. competing technologies) </a:t>
            </a:r>
          </a:p>
          <a:p>
            <a:pPr marL="457200" algn="just">
              <a:lnSpc>
                <a:spcPct val="150000"/>
              </a:lnSpc>
            </a:pPr>
            <a:r>
              <a:rPr lang="en-US" sz="2000" dirty="0"/>
              <a:t>Materials for long-term, maintenance-free operation </a:t>
            </a:r>
          </a:p>
          <a:p>
            <a:pPr marL="457200" algn="just">
              <a:lnSpc>
                <a:spcPct val="150000"/>
              </a:lnSpc>
            </a:pPr>
            <a:r>
              <a:rPr lang="en-US" sz="2000" dirty="0"/>
              <a:t>Control of by-product formation </a:t>
            </a:r>
          </a:p>
          <a:p>
            <a:pPr marL="457200" algn="just">
              <a:lnSpc>
                <a:spcPct val="150000"/>
              </a:lnSpc>
            </a:pPr>
            <a:r>
              <a:rPr lang="en-US" sz="2000" dirty="0"/>
              <a:t>Poorly understood plasma chemistry </a:t>
            </a:r>
          </a:p>
          <a:p>
            <a:pPr marL="457200" algn="just">
              <a:lnSpc>
                <a:spcPct val="150000"/>
              </a:lnSpc>
            </a:pPr>
            <a:r>
              <a:rPr lang="en-US" sz="2000" dirty="0"/>
              <a:t>Coupling of discharge physics to plasma </a:t>
            </a:r>
            <a:r>
              <a:rPr lang="en-US" sz="2000" dirty="0" smtClean="0"/>
              <a:t>chemistry</a:t>
            </a:r>
          </a:p>
          <a:p>
            <a:pPr marL="457200" algn="just">
              <a:lnSpc>
                <a:spcPct val="150000"/>
              </a:lnSpc>
            </a:pPr>
            <a:endParaRPr lang="en-US" sz="2000" dirty="0"/>
          </a:p>
          <a:p>
            <a:pPr marL="114300" indent="0" algn="just">
              <a:lnSpc>
                <a:spcPct val="150000"/>
              </a:lnSpc>
              <a:buNone/>
            </a:pPr>
            <a:r>
              <a:rPr lang="en-US" sz="2600" b="1" dirty="0" smtClean="0">
                <a:solidFill>
                  <a:srgbClr val="FF0000"/>
                </a:solidFill>
              </a:rPr>
              <a:t>→ Large-scale </a:t>
            </a:r>
            <a:r>
              <a:rPr lang="en-US" sz="2600" b="1" dirty="0">
                <a:solidFill>
                  <a:srgbClr val="FF0000"/>
                </a:solidFill>
              </a:rPr>
              <a:t>industrial utilization is still some time away ! </a:t>
            </a:r>
            <a:endParaRPr lang="en-US" sz="2600" b="1" dirty="0" smtClean="0">
              <a:solidFill>
                <a:srgbClr val="FF0000"/>
              </a:solidFill>
            </a:endParaRPr>
          </a:p>
          <a:p>
            <a:pPr marL="0" indent="0">
              <a:buNone/>
            </a:pPr>
            <a:endParaRPr lang="en-US" sz="1800" dirty="0" smtClean="0"/>
          </a:p>
        </p:txBody>
      </p:sp>
    </p:spTree>
    <p:extLst>
      <p:ext uri="{BB962C8B-B14F-4D97-AF65-F5344CB8AC3E}">
        <p14:creationId xmlns:p14="http://schemas.microsoft.com/office/powerpoint/2010/main" val="14824610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6258"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7" name="Content Placeholder 6"/>
          <p:cNvSpPr>
            <a:spLocks noGrp="1"/>
          </p:cNvSpPr>
          <p:nvPr>
            <p:ph idx="1"/>
          </p:nvPr>
        </p:nvSpPr>
        <p:spPr>
          <a:xfrm>
            <a:off x="304800" y="1066800"/>
            <a:ext cx="8610600" cy="5486400"/>
          </a:xfrm>
        </p:spPr>
        <p:txBody>
          <a:bodyPr/>
          <a:lstStyle/>
          <a:p>
            <a:pPr algn="just">
              <a:lnSpc>
                <a:spcPct val="150000"/>
              </a:lnSpc>
            </a:pPr>
            <a:endParaRPr lang="en-US" sz="2000" dirty="0" smtClean="0"/>
          </a:p>
          <a:p>
            <a:pPr algn="just">
              <a:lnSpc>
                <a:spcPct val="150000"/>
              </a:lnSpc>
            </a:pPr>
            <a:endParaRPr lang="en-US" sz="2000" dirty="0" smtClean="0"/>
          </a:p>
          <a:p>
            <a:pPr algn="just">
              <a:lnSpc>
                <a:spcPct val="150000"/>
              </a:lnSpc>
            </a:pPr>
            <a:endParaRPr lang="en-US" sz="2000" dirty="0"/>
          </a:p>
        </p:txBody>
      </p:sp>
      <p:sp>
        <p:nvSpPr>
          <p:cNvPr id="5" name="Title 8"/>
          <p:cNvSpPr txBox="1">
            <a:spLocks/>
          </p:cNvSpPr>
          <p:nvPr/>
        </p:nvSpPr>
        <p:spPr bwMode="auto">
          <a:xfrm>
            <a:off x="436180" y="0"/>
            <a:ext cx="840302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000" b="0" kern="1200">
                <a:solidFill>
                  <a:schemeClr val="tx1">
                    <a:lumMod val="85000"/>
                    <a:lumOff val="15000"/>
                  </a:schemeClr>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60"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60" charset="0"/>
              </a:defRPr>
            </a:lvl6pPr>
            <a:lvl7pPr marL="914400" algn="ctr" rtl="0" fontAlgn="base">
              <a:spcBef>
                <a:spcPct val="0"/>
              </a:spcBef>
              <a:spcAft>
                <a:spcPct val="0"/>
              </a:spcAft>
              <a:defRPr sz="4400">
                <a:solidFill>
                  <a:schemeClr val="tx1"/>
                </a:solidFill>
                <a:latin typeface="Calibri" pitchFamily="-60" charset="0"/>
              </a:defRPr>
            </a:lvl7pPr>
            <a:lvl8pPr marL="1371600" algn="ctr" rtl="0" fontAlgn="base">
              <a:spcBef>
                <a:spcPct val="0"/>
              </a:spcBef>
              <a:spcAft>
                <a:spcPct val="0"/>
              </a:spcAft>
              <a:defRPr sz="4400">
                <a:solidFill>
                  <a:schemeClr val="tx1"/>
                </a:solidFill>
                <a:latin typeface="Calibri" pitchFamily="-60" charset="0"/>
              </a:defRPr>
            </a:lvl8pPr>
            <a:lvl9pPr marL="1828800" algn="ctr" rtl="0" fontAlgn="base">
              <a:spcBef>
                <a:spcPct val="0"/>
              </a:spcBef>
              <a:spcAft>
                <a:spcPct val="0"/>
              </a:spcAft>
              <a:defRPr sz="4400">
                <a:solidFill>
                  <a:schemeClr val="tx1"/>
                </a:solidFill>
                <a:latin typeface="Calibri" pitchFamily="-60" charset="0"/>
              </a:defRPr>
            </a:lvl9pPr>
          </a:lstStyle>
          <a:p>
            <a:pPr eaLnBrk="1" hangingPunct="1"/>
            <a:r>
              <a:rPr lang="en-US" dirty="0" smtClean="0">
                <a:solidFill>
                  <a:srgbClr val="474747"/>
                </a:solidFill>
                <a:ea typeface="ＭＳ Ｐゴシック" pitchFamily="-60" charset="-128"/>
                <a:cs typeface="ＭＳ Ｐゴシック" pitchFamily="-60" charset="-128"/>
              </a:rPr>
              <a:t>References</a:t>
            </a:r>
            <a:endParaRPr lang="en-US" dirty="0">
              <a:solidFill>
                <a:srgbClr val="474747"/>
              </a:solidFill>
              <a:ea typeface="ＭＳ Ｐゴシック" pitchFamily="-60" charset="-128"/>
              <a:cs typeface="ＭＳ Ｐゴシック" pitchFamily="-60" charset="-128"/>
            </a:endParaRPr>
          </a:p>
        </p:txBody>
      </p:sp>
      <p:sp>
        <p:nvSpPr>
          <p:cNvPr id="6" name="Content Placeholder 2"/>
          <p:cNvSpPr txBox="1">
            <a:spLocks/>
          </p:cNvSpPr>
          <p:nvPr/>
        </p:nvSpPr>
        <p:spPr bwMode="auto">
          <a:xfrm>
            <a:off x="304800" y="1143000"/>
            <a:ext cx="83820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60" charset="0"/>
              <a:buChar char="•"/>
              <a:defRPr sz="3200" kern="1200">
                <a:solidFill>
                  <a:schemeClr val="tx1">
                    <a:lumMod val="85000"/>
                    <a:lumOff val="15000"/>
                  </a:schemeClr>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itchFamily="-60" charset="0"/>
              <a:buChar char="–"/>
              <a:defRPr sz="2800" kern="1200">
                <a:solidFill>
                  <a:schemeClr val="tx1">
                    <a:lumMod val="85000"/>
                    <a:lumOff val="15000"/>
                  </a:schemeClr>
                </a:solidFill>
                <a:latin typeface="+mn-lt"/>
                <a:ea typeface="ＭＳ Ｐゴシック" pitchFamily="-60" charset="-128"/>
                <a:cs typeface="+mn-cs"/>
              </a:defRPr>
            </a:lvl2pPr>
            <a:lvl3pPr marL="1143000" indent="-228600" algn="l" rtl="0" eaLnBrk="0" fontAlgn="base" hangingPunct="0">
              <a:spcBef>
                <a:spcPct val="20000"/>
              </a:spcBef>
              <a:spcAft>
                <a:spcPct val="0"/>
              </a:spcAft>
              <a:buFont typeface="Arial" pitchFamily="-60" charset="0"/>
              <a:buChar char="•"/>
              <a:defRPr sz="2400" kern="1200">
                <a:solidFill>
                  <a:schemeClr val="tx1">
                    <a:lumMod val="85000"/>
                    <a:lumOff val="15000"/>
                  </a:schemeClr>
                </a:solidFill>
                <a:latin typeface="+mn-lt"/>
                <a:ea typeface="ＭＳ Ｐゴシック" pitchFamily="-60" charset="-128"/>
                <a:cs typeface="+mn-cs"/>
              </a:defRPr>
            </a:lvl3pPr>
            <a:lvl4pPr marL="1600200" indent="-228600" algn="l" rtl="0" eaLnBrk="0" fontAlgn="base" hangingPunct="0">
              <a:spcBef>
                <a:spcPct val="20000"/>
              </a:spcBef>
              <a:spcAft>
                <a:spcPct val="0"/>
              </a:spcAft>
              <a:buFont typeface="Arial" pitchFamily="-60" charset="0"/>
              <a:buChar char="–"/>
              <a:defRPr sz="2000" kern="1200">
                <a:solidFill>
                  <a:schemeClr val="tx1">
                    <a:lumMod val="85000"/>
                    <a:lumOff val="15000"/>
                  </a:schemeClr>
                </a:solidFill>
                <a:latin typeface="+mn-lt"/>
                <a:ea typeface="ＭＳ Ｐゴシック" pitchFamily="-60" charset="-128"/>
                <a:cs typeface="+mn-cs"/>
              </a:defRPr>
            </a:lvl4pPr>
            <a:lvl5pPr marL="2057400" indent="-228600" algn="l" rtl="0" eaLnBrk="0" fontAlgn="base" hangingPunct="0">
              <a:spcBef>
                <a:spcPct val="20000"/>
              </a:spcBef>
              <a:spcAft>
                <a:spcPct val="0"/>
              </a:spcAft>
              <a:buFont typeface="Arial" pitchFamily="-60" charset="0"/>
              <a:buChar char="»"/>
              <a:defRPr sz="2000" kern="1200">
                <a:solidFill>
                  <a:schemeClr val="tx1">
                    <a:lumMod val="85000"/>
                    <a:lumOff val="15000"/>
                  </a:schemeClr>
                </a:solidFill>
                <a:latin typeface="+mn-lt"/>
                <a:ea typeface="ＭＳ Ｐゴシック" pitchFamily="-6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a:pPr>
            <a:r>
              <a:rPr lang="en-US" sz="1400" dirty="0" smtClean="0">
                <a:solidFill>
                  <a:srgbClr val="262626">
                    <a:lumMod val="85000"/>
                    <a:lumOff val="15000"/>
                  </a:srgbClr>
                </a:solidFill>
              </a:rPr>
              <a:t>B M </a:t>
            </a:r>
            <a:r>
              <a:rPr lang="en-US" sz="1400" dirty="0" err="1" smtClean="0">
                <a:solidFill>
                  <a:srgbClr val="262626">
                    <a:lumMod val="85000"/>
                    <a:lumOff val="15000"/>
                  </a:srgbClr>
                </a:solidFill>
              </a:rPr>
              <a:t>Penetrantey</a:t>
            </a:r>
            <a:r>
              <a:rPr lang="en-US" sz="1400" dirty="0" smtClean="0">
                <a:solidFill>
                  <a:srgbClr val="262626">
                    <a:lumMod val="85000"/>
                    <a:lumOff val="15000"/>
                  </a:srgbClr>
                </a:solidFill>
              </a:rPr>
              <a:t>, M C </a:t>
            </a:r>
            <a:r>
              <a:rPr lang="en-US" sz="1400" dirty="0" err="1" smtClean="0">
                <a:solidFill>
                  <a:srgbClr val="262626">
                    <a:lumMod val="85000"/>
                    <a:lumOff val="15000"/>
                  </a:srgbClr>
                </a:solidFill>
              </a:rPr>
              <a:t>Hsiaoy</a:t>
            </a:r>
            <a:r>
              <a:rPr lang="en-US" sz="1400" dirty="0" smtClean="0">
                <a:solidFill>
                  <a:srgbClr val="262626">
                    <a:lumMod val="85000"/>
                    <a:lumOff val="15000"/>
                  </a:srgbClr>
                </a:solidFill>
              </a:rPr>
              <a:t>, J N </a:t>
            </a:r>
            <a:r>
              <a:rPr lang="en-US" sz="1400" dirty="0" err="1" smtClean="0">
                <a:solidFill>
                  <a:srgbClr val="262626">
                    <a:lumMod val="85000"/>
                    <a:lumOff val="15000"/>
                  </a:srgbClr>
                </a:solidFill>
              </a:rPr>
              <a:t>Bardsleyy</a:t>
            </a:r>
            <a:r>
              <a:rPr lang="en-US" sz="1400" dirty="0" smtClean="0">
                <a:solidFill>
                  <a:srgbClr val="262626">
                    <a:lumMod val="85000"/>
                    <a:lumOff val="15000"/>
                  </a:srgbClr>
                </a:solidFill>
              </a:rPr>
              <a:t>, B T </a:t>
            </a:r>
            <a:r>
              <a:rPr lang="en-US" sz="1400" dirty="0" err="1" smtClean="0">
                <a:solidFill>
                  <a:srgbClr val="262626">
                    <a:lumMod val="85000"/>
                    <a:lumOff val="15000"/>
                  </a:srgbClr>
                </a:solidFill>
              </a:rPr>
              <a:t>Merritty</a:t>
            </a:r>
            <a:r>
              <a:rPr lang="en-US" sz="1400" dirty="0" smtClean="0">
                <a:solidFill>
                  <a:srgbClr val="262626">
                    <a:lumMod val="85000"/>
                    <a:lumOff val="15000"/>
                  </a:srgbClr>
                </a:solidFill>
              </a:rPr>
              <a:t>, G E </a:t>
            </a:r>
            <a:r>
              <a:rPr lang="en-US" sz="1400" dirty="0" err="1" smtClean="0">
                <a:solidFill>
                  <a:srgbClr val="262626">
                    <a:lumMod val="85000"/>
                    <a:lumOff val="15000"/>
                  </a:srgbClr>
                </a:solidFill>
              </a:rPr>
              <a:t>Vogtliny</a:t>
            </a:r>
            <a:r>
              <a:rPr lang="en-US" sz="1400" dirty="0" smtClean="0">
                <a:solidFill>
                  <a:srgbClr val="262626">
                    <a:lumMod val="85000"/>
                    <a:lumOff val="15000"/>
                  </a:srgbClr>
                </a:solidFill>
              </a:rPr>
              <a:t>, A </a:t>
            </a:r>
            <a:r>
              <a:rPr lang="en-US" sz="1400" dirty="0" err="1" smtClean="0">
                <a:solidFill>
                  <a:srgbClr val="262626">
                    <a:lumMod val="85000"/>
                    <a:lumOff val="15000"/>
                  </a:srgbClr>
                </a:solidFill>
              </a:rPr>
              <a:t>Kuthiz</a:t>
            </a:r>
            <a:r>
              <a:rPr lang="en-US" sz="1400" dirty="0" smtClean="0">
                <a:solidFill>
                  <a:srgbClr val="262626">
                    <a:lumMod val="85000"/>
                    <a:lumOff val="15000"/>
                  </a:srgbClr>
                </a:solidFill>
              </a:rPr>
              <a:t>, C P </a:t>
            </a:r>
            <a:r>
              <a:rPr lang="en-US" sz="1400" dirty="0" err="1" smtClean="0">
                <a:solidFill>
                  <a:srgbClr val="262626">
                    <a:lumMod val="85000"/>
                    <a:lumOff val="15000"/>
                  </a:srgbClr>
                </a:solidFill>
              </a:rPr>
              <a:t>Burkhartz</a:t>
            </a:r>
            <a:r>
              <a:rPr lang="en-US" sz="1400" dirty="0" smtClean="0">
                <a:solidFill>
                  <a:srgbClr val="262626">
                    <a:lumMod val="85000"/>
                    <a:lumOff val="15000"/>
                  </a:srgbClr>
                </a:solidFill>
              </a:rPr>
              <a:t> and J R </a:t>
            </a:r>
            <a:r>
              <a:rPr lang="en-US" sz="1400" dirty="0" err="1" smtClean="0">
                <a:solidFill>
                  <a:srgbClr val="262626">
                    <a:lumMod val="85000"/>
                    <a:lumOff val="15000"/>
                  </a:srgbClr>
                </a:solidFill>
              </a:rPr>
              <a:t>Baylessz</a:t>
            </a:r>
            <a:r>
              <a:rPr lang="en-US" sz="1400" dirty="0" smtClean="0">
                <a:solidFill>
                  <a:srgbClr val="262626">
                    <a:lumMod val="85000"/>
                    <a:lumOff val="15000"/>
                  </a:srgbClr>
                </a:solidFill>
              </a:rPr>
              <a:t> </a:t>
            </a:r>
            <a:r>
              <a:rPr lang="en-US" sz="1400" i="1" dirty="0" smtClean="0">
                <a:solidFill>
                  <a:srgbClr val="262626">
                    <a:lumMod val="85000"/>
                    <a:lumOff val="15000"/>
                  </a:srgbClr>
                </a:solidFill>
              </a:rPr>
              <a:t>Plasma Sources Sci. Technol.</a:t>
            </a:r>
            <a:r>
              <a:rPr lang="en-US" sz="1400" dirty="0" smtClean="0">
                <a:solidFill>
                  <a:srgbClr val="262626">
                    <a:lumMod val="85000"/>
                    <a:lumOff val="15000"/>
                  </a:srgbClr>
                </a:solidFill>
              </a:rPr>
              <a:t> </a:t>
            </a:r>
            <a:r>
              <a:rPr lang="en-US" sz="1400" b="1" dirty="0" smtClean="0">
                <a:solidFill>
                  <a:srgbClr val="262626">
                    <a:lumMod val="85000"/>
                    <a:lumOff val="15000"/>
                  </a:srgbClr>
                </a:solidFill>
              </a:rPr>
              <a:t>6 </a:t>
            </a:r>
            <a:r>
              <a:rPr lang="en-US" sz="1400" dirty="0" smtClean="0">
                <a:solidFill>
                  <a:srgbClr val="262626">
                    <a:lumMod val="85000"/>
                    <a:lumOff val="15000"/>
                  </a:srgbClr>
                </a:solidFill>
              </a:rPr>
              <a:t>(1997) 251–259</a:t>
            </a:r>
          </a:p>
          <a:p>
            <a:pPr>
              <a:buFont typeface="+mj-lt"/>
              <a:buAutoNum type="arabicPeriod"/>
            </a:pPr>
            <a:r>
              <a:rPr lang="en-US" sz="1400" dirty="0" smtClean="0">
                <a:solidFill>
                  <a:srgbClr val="262626">
                    <a:lumMod val="85000"/>
                    <a:lumOff val="15000"/>
                  </a:srgbClr>
                </a:solidFill>
              </a:rPr>
              <a:t>Hyun-Ha Kim </a:t>
            </a:r>
            <a:r>
              <a:rPr lang="en-US" sz="1400" i="1" dirty="0" smtClean="0">
                <a:solidFill>
                  <a:srgbClr val="262626">
                    <a:lumMod val="85000"/>
                    <a:lumOff val="15000"/>
                  </a:srgbClr>
                </a:solidFill>
              </a:rPr>
              <a:t>Plasma Process. </a:t>
            </a:r>
            <a:r>
              <a:rPr lang="en-US" sz="1400" i="1" dirty="0" err="1" smtClean="0">
                <a:solidFill>
                  <a:srgbClr val="262626">
                    <a:lumMod val="85000"/>
                    <a:lumOff val="15000"/>
                  </a:srgbClr>
                </a:solidFill>
              </a:rPr>
              <a:t>Polym</a:t>
            </a:r>
            <a:r>
              <a:rPr lang="en-US" sz="1400" i="1" dirty="0" smtClean="0">
                <a:solidFill>
                  <a:srgbClr val="262626">
                    <a:lumMod val="85000"/>
                    <a:lumOff val="15000"/>
                  </a:srgbClr>
                </a:solidFill>
              </a:rPr>
              <a:t>.</a:t>
            </a:r>
            <a:r>
              <a:rPr lang="en-US" sz="1400" dirty="0" smtClean="0">
                <a:solidFill>
                  <a:srgbClr val="262626">
                    <a:lumMod val="85000"/>
                    <a:lumOff val="15000"/>
                  </a:srgbClr>
                </a:solidFill>
              </a:rPr>
              <a:t> 2004, 1, 91–110</a:t>
            </a:r>
          </a:p>
          <a:p>
            <a:pPr>
              <a:buFont typeface="+mj-lt"/>
              <a:buAutoNum type="arabicPeriod"/>
            </a:pPr>
            <a:r>
              <a:rPr lang="en-US" sz="1400" dirty="0" smtClean="0">
                <a:solidFill>
                  <a:srgbClr val="262626">
                    <a:lumMod val="85000"/>
                    <a:lumOff val="15000"/>
                  </a:srgbClr>
                </a:solidFill>
              </a:rPr>
              <a:t>A. </a:t>
            </a:r>
            <a:r>
              <a:rPr lang="en-US" sz="1400" dirty="0" err="1" smtClean="0">
                <a:solidFill>
                  <a:srgbClr val="262626">
                    <a:lumMod val="85000"/>
                    <a:lumOff val="15000"/>
                  </a:srgbClr>
                </a:solidFill>
              </a:rPr>
              <a:t>Koutsospyros</a:t>
            </a:r>
            <a:r>
              <a:rPr lang="en-US" sz="1400" dirty="0" smtClean="0">
                <a:solidFill>
                  <a:srgbClr val="262626">
                    <a:lumMod val="85000"/>
                    <a:lumOff val="15000"/>
                  </a:srgbClr>
                </a:solidFill>
              </a:rPr>
              <a:t>, S.-M. Yin, C. </a:t>
            </a:r>
            <a:r>
              <a:rPr lang="en-US" sz="1400" dirty="0" err="1" smtClean="0">
                <a:solidFill>
                  <a:srgbClr val="262626">
                    <a:lumMod val="85000"/>
                    <a:lumOff val="15000"/>
                  </a:srgbClr>
                </a:solidFill>
              </a:rPr>
              <a:t>Christodoulatos</a:t>
            </a:r>
            <a:r>
              <a:rPr lang="en-US" sz="1400" dirty="0" smtClean="0">
                <a:solidFill>
                  <a:srgbClr val="262626">
                    <a:lumMod val="85000"/>
                    <a:lumOff val="15000"/>
                  </a:srgbClr>
                </a:solidFill>
              </a:rPr>
              <a:t>, K. Becker  </a:t>
            </a:r>
            <a:r>
              <a:rPr lang="en-US" sz="1400" i="1" dirty="0" smtClean="0">
                <a:solidFill>
                  <a:srgbClr val="262626">
                    <a:lumMod val="85000"/>
                    <a:lumOff val="15000"/>
                  </a:srgbClr>
                </a:solidFill>
              </a:rPr>
              <a:t>International Journal of Mass Spectrometry</a:t>
            </a:r>
            <a:r>
              <a:rPr lang="en-US" sz="1400" dirty="0" smtClean="0">
                <a:solidFill>
                  <a:srgbClr val="262626">
                    <a:lumMod val="85000"/>
                    <a:lumOff val="15000"/>
                  </a:srgbClr>
                </a:solidFill>
              </a:rPr>
              <a:t> 233 (2004) 305–315</a:t>
            </a:r>
          </a:p>
          <a:p>
            <a:pPr>
              <a:buFont typeface="+mj-lt"/>
              <a:buAutoNum type="arabicPeriod"/>
            </a:pPr>
            <a:r>
              <a:rPr lang="en-US" sz="1400" dirty="0" smtClean="0">
                <a:solidFill>
                  <a:srgbClr val="262626">
                    <a:lumMod val="85000"/>
                    <a:lumOff val="15000"/>
                  </a:srgbClr>
                </a:solidFill>
              </a:rPr>
              <a:t>R. G. </a:t>
            </a:r>
            <a:r>
              <a:rPr lang="en-US" sz="1400" dirty="0" err="1" smtClean="0">
                <a:solidFill>
                  <a:srgbClr val="262626">
                    <a:lumMod val="85000"/>
                    <a:lumOff val="15000"/>
                  </a:srgbClr>
                </a:solidFill>
              </a:rPr>
              <a:t>Tonkyn</a:t>
            </a:r>
            <a:r>
              <a:rPr lang="en-US" sz="1400" dirty="0" smtClean="0">
                <a:solidFill>
                  <a:srgbClr val="262626">
                    <a:lumMod val="85000"/>
                    <a:lumOff val="15000"/>
                  </a:srgbClr>
                </a:solidFill>
              </a:rPr>
              <a:t>, S. E. Barlow, T. M. Orlando </a:t>
            </a:r>
            <a:r>
              <a:rPr lang="en-US" sz="1400" i="1" dirty="0" smtClean="0">
                <a:solidFill>
                  <a:srgbClr val="262626">
                    <a:lumMod val="85000"/>
                    <a:lumOff val="15000"/>
                  </a:srgbClr>
                </a:solidFill>
              </a:rPr>
              <a:t>J. Appl. Phys.</a:t>
            </a:r>
            <a:r>
              <a:rPr lang="en-US" sz="1400" dirty="0" smtClean="0">
                <a:solidFill>
                  <a:srgbClr val="262626">
                    <a:lumMod val="85000"/>
                    <a:lumOff val="15000"/>
                  </a:srgbClr>
                </a:solidFill>
              </a:rPr>
              <a:t> 80 (9), 1 November 1996</a:t>
            </a:r>
          </a:p>
          <a:p>
            <a:pPr>
              <a:buFont typeface="+mj-lt"/>
              <a:buAutoNum type="arabicPeriod"/>
            </a:pPr>
            <a:r>
              <a:rPr lang="en-US" sz="1400" dirty="0" err="1" smtClean="0">
                <a:solidFill>
                  <a:srgbClr val="262626">
                    <a:lumMod val="85000"/>
                    <a:lumOff val="15000"/>
                  </a:srgbClr>
                </a:solidFill>
              </a:rPr>
              <a:t>Zh</a:t>
            </a:r>
            <a:r>
              <a:rPr lang="en-US" sz="1400" dirty="0" smtClean="0">
                <a:solidFill>
                  <a:srgbClr val="262626">
                    <a:lumMod val="85000"/>
                    <a:lumOff val="15000"/>
                  </a:srgbClr>
                </a:solidFill>
              </a:rPr>
              <a:t>. Bo, J. H. Yan, X. D. Li, Y. Chi, K. F. Cen, B. G. </a:t>
            </a:r>
            <a:r>
              <a:rPr lang="en-US" sz="1400" dirty="0" err="1" smtClean="0">
                <a:solidFill>
                  <a:srgbClr val="262626">
                    <a:lumMod val="85000"/>
                    <a:lumOff val="15000"/>
                  </a:srgbClr>
                </a:solidFill>
              </a:rPr>
              <a:t>Che´ron</a:t>
            </a:r>
            <a:r>
              <a:rPr lang="en-US" sz="1400" dirty="0" smtClean="0">
                <a:solidFill>
                  <a:srgbClr val="262626">
                    <a:lumMod val="85000"/>
                    <a:lumOff val="15000"/>
                  </a:srgbClr>
                </a:solidFill>
              </a:rPr>
              <a:t> </a:t>
            </a:r>
            <a:r>
              <a:rPr lang="en-US" sz="1400" i="1" dirty="0" smtClean="0">
                <a:solidFill>
                  <a:srgbClr val="262626">
                    <a:lumMod val="85000"/>
                    <a:lumOff val="15000"/>
                  </a:srgbClr>
                </a:solidFill>
              </a:rPr>
              <a:t>Plasma </a:t>
            </a:r>
            <a:r>
              <a:rPr lang="en-US" sz="1400" i="1" dirty="0" err="1" smtClean="0">
                <a:solidFill>
                  <a:srgbClr val="262626">
                    <a:lumMod val="85000"/>
                    <a:lumOff val="15000"/>
                  </a:srgbClr>
                </a:solidFill>
              </a:rPr>
              <a:t>Chem</a:t>
            </a:r>
            <a:r>
              <a:rPr lang="en-US" sz="1400" i="1" dirty="0" smtClean="0">
                <a:solidFill>
                  <a:srgbClr val="262626">
                    <a:lumMod val="85000"/>
                    <a:lumOff val="15000"/>
                  </a:srgbClr>
                </a:solidFill>
              </a:rPr>
              <a:t> Plasma Process</a:t>
            </a:r>
            <a:r>
              <a:rPr lang="en-US" sz="1400" dirty="0" smtClean="0">
                <a:solidFill>
                  <a:srgbClr val="262626">
                    <a:lumMod val="85000"/>
                    <a:lumOff val="15000"/>
                  </a:srgbClr>
                </a:solidFill>
              </a:rPr>
              <a:t> (2007) 27:546–558</a:t>
            </a:r>
          </a:p>
          <a:p>
            <a:pPr>
              <a:buFont typeface="+mj-lt"/>
              <a:buAutoNum type="arabicPeriod"/>
            </a:pPr>
            <a:r>
              <a:rPr lang="en-US" sz="1400" dirty="0" smtClean="0">
                <a:solidFill>
                  <a:srgbClr val="262626">
                    <a:lumMod val="85000"/>
                    <a:lumOff val="15000"/>
                  </a:srgbClr>
                </a:solidFill>
              </a:rPr>
              <a:t>Hyun-Ha Kim, </a:t>
            </a:r>
            <a:r>
              <a:rPr lang="en-US" sz="1400" dirty="0" err="1" smtClean="0">
                <a:solidFill>
                  <a:srgbClr val="262626">
                    <a:lumMod val="85000"/>
                    <a:lumOff val="15000"/>
                  </a:srgbClr>
                </a:solidFill>
              </a:rPr>
              <a:t>Seung</a:t>
            </a:r>
            <a:r>
              <a:rPr lang="en-US" sz="1400" dirty="0" smtClean="0">
                <a:solidFill>
                  <a:srgbClr val="262626">
                    <a:lumMod val="85000"/>
                    <a:lumOff val="15000"/>
                  </a:srgbClr>
                </a:solidFill>
              </a:rPr>
              <a:t>-Min Oh, Atsushi Ogata, Shigeru </a:t>
            </a:r>
            <a:r>
              <a:rPr lang="en-US" sz="1400" dirty="0" err="1" smtClean="0">
                <a:solidFill>
                  <a:srgbClr val="262626">
                    <a:lumMod val="85000"/>
                    <a:lumOff val="15000"/>
                  </a:srgbClr>
                </a:solidFill>
              </a:rPr>
              <a:t>Futamura</a:t>
            </a:r>
            <a:r>
              <a:rPr lang="en-US" sz="1400" dirty="0" smtClean="0">
                <a:solidFill>
                  <a:srgbClr val="262626">
                    <a:lumMod val="85000"/>
                    <a:lumOff val="15000"/>
                  </a:srgbClr>
                </a:solidFill>
              </a:rPr>
              <a:t> </a:t>
            </a:r>
            <a:r>
              <a:rPr lang="en-US" sz="1400" i="1" dirty="0" smtClean="0">
                <a:solidFill>
                  <a:srgbClr val="262626">
                    <a:lumMod val="85000"/>
                    <a:lumOff val="15000"/>
                  </a:srgbClr>
                </a:solidFill>
              </a:rPr>
              <a:t>Applied Catalysis B: Environmental </a:t>
            </a:r>
            <a:r>
              <a:rPr lang="en-US" sz="1400" dirty="0" smtClean="0">
                <a:solidFill>
                  <a:srgbClr val="262626">
                    <a:lumMod val="85000"/>
                    <a:lumOff val="15000"/>
                  </a:srgbClr>
                </a:solidFill>
              </a:rPr>
              <a:t>56 (2005) 213–220</a:t>
            </a:r>
          </a:p>
          <a:p>
            <a:pPr>
              <a:buFont typeface="+mj-lt"/>
              <a:buAutoNum type="arabicPeriod"/>
            </a:pPr>
            <a:r>
              <a:rPr lang="en-US" sz="1400" dirty="0" err="1" smtClean="0">
                <a:solidFill>
                  <a:srgbClr val="262626">
                    <a:lumMod val="85000"/>
                    <a:lumOff val="15000"/>
                  </a:srgbClr>
                </a:solidFill>
              </a:rPr>
              <a:t>Hui</a:t>
            </a:r>
            <a:r>
              <a:rPr lang="en-US" sz="1400" dirty="0" smtClean="0">
                <a:solidFill>
                  <a:srgbClr val="262626">
                    <a:lumMod val="85000"/>
                    <a:lumOff val="15000"/>
                  </a:srgbClr>
                </a:solidFill>
              </a:rPr>
              <a:t>-Xian Ding, Ai-Min Zhu, Fu-Gong Lu, Yong </a:t>
            </a:r>
            <a:r>
              <a:rPr lang="en-US" sz="1400" dirty="0" err="1" smtClean="0">
                <a:solidFill>
                  <a:srgbClr val="262626">
                    <a:lumMod val="85000"/>
                    <a:lumOff val="15000"/>
                  </a:srgbClr>
                </a:solidFill>
              </a:rPr>
              <a:t>Xu</a:t>
            </a:r>
            <a:r>
              <a:rPr lang="en-US" sz="1400" dirty="0" smtClean="0">
                <a:solidFill>
                  <a:srgbClr val="262626">
                    <a:lumMod val="85000"/>
                    <a:lumOff val="15000"/>
                  </a:srgbClr>
                </a:solidFill>
              </a:rPr>
              <a:t>, Jing Zhang, </a:t>
            </a:r>
            <a:r>
              <a:rPr lang="en-US" sz="1400" dirty="0" err="1" smtClean="0">
                <a:solidFill>
                  <a:srgbClr val="262626">
                    <a:lumMod val="85000"/>
                    <a:lumOff val="15000"/>
                  </a:srgbClr>
                </a:solidFill>
              </a:rPr>
              <a:t>Xue-Feng</a:t>
            </a:r>
            <a:r>
              <a:rPr lang="en-US" sz="1400" dirty="0" smtClean="0">
                <a:solidFill>
                  <a:srgbClr val="262626">
                    <a:lumMod val="85000"/>
                    <a:lumOff val="15000"/>
                  </a:srgbClr>
                </a:solidFill>
              </a:rPr>
              <a:t> Yang </a:t>
            </a:r>
            <a:r>
              <a:rPr lang="en-US" sz="1400" i="1" dirty="0" smtClean="0">
                <a:solidFill>
                  <a:srgbClr val="262626">
                    <a:lumMod val="85000"/>
                    <a:lumOff val="15000"/>
                  </a:srgbClr>
                </a:solidFill>
              </a:rPr>
              <a:t>J. Phys. D: Appl. Phys.</a:t>
            </a:r>
            <a:r>
              <a:rPr lang="en-US" sz="1400" dirty="0" smtClean="0">
                <a:solidFill>
                  <a:srgbClr val="262626">
                    <a:lumMod val="85000"/>
                    <a:lumOff val="15000"/>
                  </a:srgbClr>
                </a:solidFill>
              </a:rPr>
              <a:t> 39 (2006) 3603–3608</a:t>
            </a:r>
          </a:p>
          <a:p>
            <a:pPr>
              <a:buFont typeface="+mj-lt"/>
              <a:buAutoNum type="arabicPeriod"/>
            </a:pPr>
            <a:r>
              <a:rPr lang="en-US" sz="1400" dirty="0" smtClean="0">
                <a:solidFill>
                  <a:srgbClr val="262626">
                    <a:lumMod val="85000"/>
                    <a:lumOff val="15000"/>
                  </a:srgbClr>
                </a:solidFill>
              </a:rPr>
              <a:t>B. M. </a:t>
            </a:r>
            <a:r>
              <a:rPr lang="en-US" sz="1400" dirty="0" err="1" smtClean="0">
                <a:solidFill>
                  <a:srgbClr val="262626">
                    <a:lumMod val="85000"/>
                    <a:lumOff val="15000"/>
                  </a:srgbClr>
                </a:solidFill>
              </a:rPr>
              <a:t>Penetrante</a:t>
            </a:r>
            <a:r>
              <a:rPr lang="en-US" sz="1400" dirty="0" smtClean="0">
                <a:solidFill>
                  <a:srgbClr val="262626">
                    <a:lumMod val="85000"/>
                    <a:lumOff val="15000"/>
                  </a:srgbClr>
                </a:solidFill>
              </a:rPr>
              <a:t>, R. M. </a:t>
            </a:r>
            <a:r>
              <a:rPr lang="en-US" sz="1400" dirty="0" err="1" smtClean="0">
                <a:solidFill>
                  <a:srgbClr val="262626">
                    <a:lumMod val="85000"/>
                    <a:lumOff val="15000"/>
                  </a:srgbClr>
                </a:solidFill>
              </a:rPr>
              <a:t>Brusasco</a:t>
            </a:r>
            <a:r>
              <a:rPr lang="en-US" sz="1400" dirty="0" smtClean="0">
                <a:solidFill>
                  <a:srgbClr val="262626">
                    <a:lumMod val="85000"/>
                    <a:lumOff val="15000"/>
                  </a:srgbClr>
                </a:solidFill>
              </a:rPr>
              <a:t>, B. T. Merritt and G. E. </a:t>
            </a:r>
            <a:r>
              <a:rPr lang="en-US" sz="1400" dirty="0" err="1" smtClean="0">
                <a:solidFill>
                  <a:srgbClr val="262626">
                    <a:lumMod val="85000"/>
                    <a:lumOff val="15000"/>
                  </a:srgbClr>
                </a:solidFill>
              </a:rPr>
              <a:t>Vogtlin</a:t>
            </a:r>
            <a:r>
              <a:rPr lang="en-US" sz="1400" dirty="0" smtClean="0">
                <a:solidFill>
                  <a:srgbClr val="262626">
                    <a:lumMod val="85000"/>
                    <a:lumOff val="15000"/>
                  </a:srgbClr>
                </a:solidFill>
              </a:rPr>
              <a:t> </a:t>
            </a:r>
            <a:r>
              <a:rPr lang="en-US" sz="1400" i="1" dirty="0" smtClean="0">
                <a:solidFill>
                  <a:srgbClr val="262626">
                    <a:lumMod val="85000"/>
                    <a:lumOff val="15000"/>
                  </a:srgbClr>
                </a:solidFill>
              </a:rPr>
              <a:t>Pure Appl. Chem.,</a:t>
            </a:r>
            <a:r>
              <a:rPr lang="en-US" sz="1400" dirty="0" smtClean="0">
                <a:solidFill>
                  <a:srgbClr val="262626">
                    <a:lumMod val="85000"/>
                    <a:lumOff val="15000"/>
                  </a:srgbClr>
                </a:solidFill>
              </a:rPr>
              <a:t> Vol. 71, No. 10, pp. 1829±1835, 1999</a:t>
            </a:r>
          </a:p>
          <a:p>
            <a:pPr>
              <a:buFont typeface="+mj-lt"/>
              <a:buAutoNum type="arabicPeriod"/>
            </a:pPr>
            <a:r>
              <a:rPr lang="en-US" sz="1400" dirty="0" smtClean="0">
                <a:solidFill>
                  <a:srgbClr val="262626">
                    <a:lumMod val="85000"/>
                    <a:lumOff val="15000"/>
                  </a:srgbClr>
                </a:solidFill>
              </a:rPr>
              <a:t>H </a:t>
            </a:r>
            <a:r>
              <a:rPr lang="en-US" sz="1400" dirty="0" err="1" smtClean="0">
                <a:solidFill>
                  <a:srgbClr val="262626">
                    <a:lumMod val="85000"/>
                    <a:lumOff val="15000"/>
                  </a:srgbClr>
                </a:solidFill>
              </a:rPr>
              <a:t>H</a:t>
            </a:r>
            <a:r>
              <a:rPr lang="en-US" sz="1400" dirty="0" smtClean="0">
                <a:solidFill>
                  <a:srgbClr val="262626">
                    <a:lumMod val="85000"/>
                    <a:lumOff val="15000"/>
                  </a:srgbClr>
                </a:solidFill>
              </a:rPr>
              <a:t> Kim, K Takashima, S </a:t>
            </a:r>
            <a:r>
              <a:rPr lang="en-US" sz="1400" dirty="0" err="1" smtClean="0">
                <a:solidFill>
                  <a:srgbClr val="262626">
                    <a:lumMod val="85000"/>
                    <a:lumOff val="15000"/>
                  </a:srgbClr>
                </a:solidFill>
              </a:rPr>
              <a:t>Katsura</a:t>
            </a:r>
            <a:r>
              <a:rPr lang="en-US" sz="1400" dirty="0" smtClean="0">
                <a:solidFill>
                  <a:srgbClr val="262626">
                    <a:lumMod val="85000"/>
                    <a:lumOff val="15000"/>
                  </a:srgbClr>
                </a:solidFill>
              </a:rPr>
              <a:t> and A Mizuno </a:t>
            </a:r>
            <a:r>
              <a:rPr lang="en-US" sz="1400" i="1" dirty="0" smtClean="0">
                <a:solidFill>
                  <a:srgbClr val="262626">
                    <a:lumMod val="85000"/>
                    <a:lumOff val="15000"/>
                  </a:srgbClr>
                </a:solidFill>
              </a:rPr>
              <a:t>J. Phys. D: Appl. Phys.</a:t>
            </a:r>
            <a:r>
              <a:rPr lang="en-US" sz="1400" dirty="0" smtClean="0">
                <a:solidFill>
                  <a:srgbClr val="262626">
                    <a:lumMod val="85000"/>
                    <a:lumOff val="15000"/>
                  </a:srgbClr>
                </a:solidFill>
              </a:rPr>
              <a:t> 34 (2001) 604–613</a:t>
            </a:r>
          </a:p>
          <a:p>
            <a:pPr>
              <a:buFont typeface="+mj-lt"/>
              <a:buAutoNum type="arabicPeriod"/>
            </a:pPr>
            <a:r>
              <a:rPr lang="en-US" sz="1400" dirty="0" smtClean="0">
                <a:solidFill>
                  <a:srgbClr val="262626">
                    <a:lumMod val="85000"/>
                    <a:lumOff val="15000"/>
                  </a:srgbClr>
                </a:solidFill>
              </a:rPr>
              <a:t>Jim Van </a:t>
            </a:r>
            <a:r>
              <a:rPr lang="en-US" sz="1400" dirty="0" err="1" smtClean="0">
                <a:solidFill>
                  <a:srgbClr val="262626">
                    <a:lumMod val="85000"/>
                    <a:lumOff val="15000"/>
                  </a:srgbClr>
                </a:solidFill>
              </a:rPr>
              <a:t>Durme</a:t>
            </a:r>
            <a:r>
              <a:rPr lang="en-US" sz="1400" dirty="0" smtClean="0">
                <a:solidFill>
                  <a:srgbClr val="262626">
                    <a:lumMod val="85000"/>
                    <a:lumOff val="15000"/>
                  </a:srgbClr>
                </a:solidFill>
              </a:rPr>
              <a:t>, Jo </a:t>
            </a:r>
            <a:r>
              <a:rPr lang="en-US" sz="1400" dirty="0" err="1" smtClean="0">
                <a:solidFill>
                  <a:srgbClr val="262626">
                    <a:lumMod val="85000"/>
                    <a:lumOff val="15000"/>
                  </a:srgbClr>
                </a:solidFill>
              </a:rPr>
              <a:t>Dewulf</a:t>
            </a:r>
            <a:r>
              <a:rPr lang="en-US" sz="1400" dirty="0" smtClean="0">
                <a:solidFill>
                  <a:srgbClr val="262626">
                    <a:lumMod val="85000"/>
                    <a:lumOff val="15000"/>
                  </a:srgbClr>
                </a:solidFill>
              </a:rPr>
              <a:t>, Christophe Leys, Herman Van </a:t>
            </a:r>
            <a:r>
              <a:rPr lang="en-US" sz="1400" dirty="0" err="1" smtClean="0">
                <a:solidFill>
                  <a:srgbClr val="262626">
                    <a:lumMod val="85000"/>
                    <a:lumOff val="15000"/>
                  </a:srgbClr>
                </a:solidFill>
              </a:rPr>
              <a:t>Langenhove</a:t>
            </a:r>
            <a:r>
              <a:rPr lang="en-US" sz="1400" dirty="0" smtClean="0">
                <a:solidFill>
                  <a:srgbClr val="262626">
                    <a:lumMod val="85000"/>
                    <a:lumOff val="15000"/>
                  </a:srgbClr>
                </a:solidFill>
              </a:rPr>
              <a:t> </a:t>
            </a:r>
            <a:r>
              <a:rPr lang="en-US" sz="1400" i="1" dirty="0" smtClean="0">
                <a:solidFill>
                  <a:srgbClr val="262626">
                    <a:lumMod val="85000"/>
                    <a:lumOff val="15000"/>
                  </a:srgbClr>
                </a:solidFill>
              </a:rPr>
              <a:t>Applied Catalysis B: Environmental</a:t>
            </a:r>
            <a:r>
              <a:rPr lang="en-US" sz="1400" dirty="0" smtClean="0">
                <a:solidFill>
                  <a:srgbClr val="262626">
                    <a:lumMod val="85000"/>
                    <a:lumOff val="15000"/>
                  </a:srgbClr>
                </a:solidFill>
              </a:rPr>
              <a:t> 78 (2008) 324–333</a:t>
            </a:r>
          </a:p>
          <a:p>
            <a:pPr>
              <a:buFont typeface="+mj-lt"/>
              <a:buAutoNum type="arabicPeriod"/>
            </a:pPr>
            <a:r>
              <a:rPr lang="en-US" sz="1400" dirty="0" smtClean="0">
                <a:solidFill>
                  <a:srgbClr val="262626">
                    <a:lumMod val="85000"/>
                    <a:lumOff val="15000"/>
                  </a:srgbClr>
                </a:solidFill>
              </a:rPr>
              <a:t>Hyun-Ha Kim, </a:t>
            </a:r>
            <a:r>
              <a:rPr lang="en-US" sz="1400" dirty="0" err="1" smtClean="0">
                <a:solidFill>
                  <a:srgbClr val="262626">
                    <a:lumMod val="85000"/>
                    <a:lumOff val="15000"/>
                  </a:srgbClr>
                </a:solidFill>
              </a:rPr>
              <a:t>Seung</a:t>
            </a:r>
            <a:r>
              <a:rPr lang="en-US" sz="1400" dirty="0" smtClean="0">
                <a:solidFill>
                  <a:srgbClr val="262626">
                    <a:lumMod val="85000"/>
                    <a:lumOff val="15000"/>
                  </a:srgbClr>
                </a:solidFill>
              </a:rPr>
              <a:t>-Min Oh, Atsushi Ogata, Shigeru </a:t>
            </a:r>
            <a:r>
              <a:rPr lang="en-US" sz="1400" dirty="0" err="1" smtClean="0">
                <a:solidFill>
                  <a:srgbClr val="262626">
                    <a:lumMod val="85000"/>
                    <a:lumOff val="15000"/>
                  </a:srgbClr>
                </a:solidFill>
              </a:rPr>
              <a:t>Futamura</a:t>
            </a:r>
            <a:r>
              <a:rPr lang="en-US" sz="1400" dirty="0" smtClean="0">
                <a:solidFill>
                  <a:srgbClr val="262626">
                    <a:lumMod val="85000"/>
                    <a:lumOff val="15000"/>
                  </a:srgbClr>
                </a:solidFill>
              </a:rPr>
              <a:t> </a:t>
            </a:r>
            <a:r>
              <a:rPr lang="en-US" sz="1400" i="1" dirty="0" smtClean="0">
                <a:solidFill>
                  <a:srgbClr val="262626">
                    <a:lumMod val="85000"/>
                    <a:lumOff val="15000"/>
                  </a:srgbClr>
                </a:solidFill>
              </a:rPr>
              <a:t>Catalysis Letters Vol.</a:t>
            </a:r>
            <a:r>
              <a:rPr lang="en-US" sz="1400" dirty="0" smtClean="0">
                <a:solidFill>
                  <a:srgbClr val="262626">
                    <a:lumMod val="85000"/>
                    <a:lumOff val="15000"/>
                  </a:srgbClr>
                </a:solidFill>
              </a:rPr>
              <a:t> 96, Nos. 3–4, July 2004 (2004) </a:t>
            </a:r>
          </a:p>
          <a:p>
            <a:endParaRPr lang="en-US" sz="1000" dirty="0">
              <a:solidFill>
                <a:srgbClr val="262626">
                  <a:lumMod val="85000"/>
                  <a:lumOff val="15000"/>
                </a:srgbClr>
              </a:solidFill>
            </a:endParaRPr>
          </a:p>
        </p:txBody>
      </p:sp>
    </p:spTree>
    <p:extLst>
      <p:ext uri="{BB962C8B-B14F-4D97-AF65-F5344CB8AC3E}">
        <p14:creationId xmlns:p14="http://schemas.microsoft.com/office/powerpoint/2010/main" val="306650327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6258" name="TextBox 7"/>
          <p:cNvSpPr txBox="1">
            <a:spLocks noChangeArrowheads="1"/>
          </p:cNvSpPr>
          <p:nvPr/>
        </p:nvSpPr>
        <p:spPr bwMode="auto">
          <a:xfrm>
            <a:off x="304800" y="1143000"/>
            <a:ext cx="8031163" cy="5156200"/>
          </a:xfrm>
          <a:prstGeom prst="rect">
            <a:avLst/>
          </a:prstGeom>
          <a:noFill/>
          <a:ln w="9525">
            <a:noFill/>
            <a:miter lim="800000"/>
            <a:headEnd/>
            <a:tailEnd/>
          </a:ln>
        </p:spPr>
        <p:txBody>
          <a:bodyPr>
            <a:prstTxWarp prst="textNoShape">
              <a:avLst/>
            </a:prstTxWarp>
          </a:bodyPr>
          <a:lstStyle/>
          <a:p>
            <a:pPr marL="342900" indent="-342900"/>
            <a:endParaRPr lang="en-US" dirty="0">
              <a:solidFill>
                <a:srgbClr val="262626"/>
              </a:solidFill>
            </a:endParaRPr>
          </a:p>
        </p:txBody>
      </p:sp>
      <p:sp>
        <p:nvSpPr>
          <p:cNvPr id="4" name="Title 8"/>
          <p:cNvSpPr>
            <a:spLocks noGrp="1"/>
          </p:cNvSpPr>
          <p:nvPr>
            <p:ph type="title"/>
          </p:nvPr>
        </p:nvSpPr>
        <p:spPr>
          <a:xfrm>
            <a:off x="436180" y="76200"/>
            <a:ext cx="8403020" cy="685800"/>
          </a:xfrm>
        </p:spPr>
        <p:txBody>
          <a:bodyPr/>
          <a:lstStyle/>
          <a:p>
            <a:pPr eaLnBrk="1" hangingPunct="1"/>
            <a:r>
              <a:rPr lang="en-US" dirty="0" smtClean="0">
                <a:solidFill>
                  <a:srgbClr val="474747"/>
                </a:solidFill>
                <a:ea typeface="ＭＳ Ｐゴシック" pitchFamily="-60" charset="-128"/>
                <a:cs typeface="ＭＳ Ｐゴシック" pitchFamily="-60" charset="-128"/>
              </a:rPr>
              <a:t>References</a:t>
            </a:r>
            <a:endParaRPr lang="en-US" dirty="0">
              <a:solidFill>
                <a:srgbClr val="474747"/>
              </a:solidFill>
              <a:ea typeface="ＭＳ Ｐゴシック" pitchFamily="-60" charset="-128"/>
              <a:cs typeface="ＭＳ Ｐゴシック" pitchFamily="-60" charset="-128"/>
            </a:endParaRPr>
          </a:p>
        </p:txBody>
      </p:sp>
      <p:sp>
        <p:nvSpPr>
          <p:cNvPr id="3" name="Content Placeholder 2"/>
          <p:cNvSpPr>
            <a:spLocks noGrp="1"/>
          </p:cNvSpPr>
          <p:nvPr>
            <p:ph idx="1"/>
          </p:nvPr>
        </p:nvSpPr>
        <p:spPr>
          <a:xfrm>
            <a:off x="381000" y="1168400"/>
            <a:ext cx="8610600" cy="5689600"/>
          </a:xfrm>
        </p:spPr>
        <p:txBody>
          <a:bodyPr/>
          <a:lstStyle/>
          <a:p>
            <a:pPr>
              <a:buAutoNum type="arabicPeriod" startAt="12"/>
            </a:pPr>
            <a:r>
              <a:rPr lang="en-US" sz="1400" dirty="0" smtClean="0"/>
              <a:t>A </a:t>
            </a:r>
            <a:r>
              <a:rPr lang="en-US" sz="1400" dirty="0"/>
              <a:t>l i c e M. H a r l i n g, D a v i d J. G l o v e r, J. C h r i s t o p h e r w h i t e h e a d, K u i z h a n g </a:t>
            </a:r>
            <a:r>
              <a:rPr lang="en-US" sz="1400" i="1" dirty="0"/>
              <a:t>Environ. Sci. Technol.</a:t>
            </a:r>
            <a:r>
              <a:rPr lang="en-US" sz="1400" dirty="0"/>
              <a:t> 2008, 42, </a:t>
            </a:r>
            <a:r>
              <a:rPr lang="en-US" sz="1400" dirty="0" smtClean="0"/>
              <a:t>4546–4550</a:t>
            </a:r>
          </a:p>
          <a:p>
            <a:pPr>
              <a:buAutoNum type="arabicPeriod" startAt="12"/>
            </a:pPr>
            <a:r>
              <a:rPr lang="en-US" sz="1400" dirty="0" err="1" smtClean="0"/>
              <a:t>Duan</a:t>
            </a:r>
            <a:r>
              <a:rPr lang="en-US" sz="1400" dirty="0" smtClean="0"/>
              <a:t> </a:t>
            </a:r>
            <a:r>
              <a:rPr lang="en-US" sz="1400" dirty="0"/>
              <a:t>Li, Daisuke </a:t>
            </a:r>
            <a:r>
              <a:rPr lang="en-US" sz="1400" dirty="0" err="1"/>
              <a:t>Yakushiji</a:t>
            </a:r>
            <a:r>
              <a:rPr lang="en-US" sz="1400" dirty="0"/>
              <a:t>, Seiji Kanazawa, Toshikazu Ohkubo, </a:t>
            </a:r>
            <a:r>
              <a:rPr lang="en-US" sz="1400" dirty="0" err="1"/>
              <a:t>Yukiharu</a:t>
            </a:r>
            <a:r>
              <a:rPr lang="en-US" sz="1400" dirty="0"/>
              <a:t> </a:t>
            </a:r>
            <a:r>
              <a:rPr lang="en-US" sz="1400" dirty="0" err="1"/>
              <a:t>Nomoto</a:t>
            </a:r>
            <a:r>
              <a:rPr lang="en-US" sz="1400" dirty="0"/>
              <a:t> 0-7803-7116-X/01/$10.00 (C) 2001 </a:t>
            </a:r>
            <a:r>
              <a:rPr lang="en-US" sz="1400" dirty="0" smtClean="0"/>
              <a:t>IEEE</a:t>
            </a:r>
          </a:p>
          <a:p>
            <a:pPr>
              <a:buAutoNum type="arabicPeriod" startAt="12"/>
            </a:pPr>
            <a:r>
              <a:rPr lang="en-US" sz="1400" dirty="0" smtClean="0"/>
              <a:t>R</a:t>
            </a:r>
            <a:r>
              <a:rPr lang="en-US" sz="1400" dirty="0"/>
              <a:t>. G. </a:t>
            </a:r>
            <a:r>
              <a:rPr lang="en-US" sz="1400" dirty="0" err="1"/>
              <a:t>Tonkyn</a:t>
            </a:r>
            <a:r>
              <a:rPr lang="en-US" sz="1400" dirty="0"/>
              <a:t>, S. E. Barlow, T. M. Orlando </a:t>
            </a:r>
            <a:r>
              <a:rPr lang="en-US" sz="1400" i="1" dirty="0"/>
              <a:t>J. Appl. Phys.</a:t>
            </a:r>
            <a:r>
              <a:rPr lang="en-US" sz="1400" dirty="0"/>
              <a:t> 80 (9), 1 November </a:t>
            </a:r>
            <a:r>
              <a:rPr lang="en-US" sz="1400" dirty="0" smtClean="0"/>
              <a:t>1996</a:t>
            </a:r>
          </a:p>
          <a:p>
            <a:pPr>
              <a:buAutoNum type="arabicPeriod" startAt="12"/>
            </a:pPr>
            <a:r>
              <a:rPr lang="en-US" sz="1400" dirty="0" smtClean="0"/>
              <a:t>Atsushi </a:t>
            </a:r>
            <a:r>
              <a:rPr lang="en-US" sz="1400" dirty="0"/>
              <a:t>Ogata, Daisuke Ito, Koichi Mizuno, Satoshi </a:t>
            </a:r>
            <a:r>
              <a:rPr lang="en-US" sz="1400" dirty="0" err="1"/>
              <a:t>Kushiyama</a:t>
            </a:r>
            <a:r>
              <a:rPr lang="en-US" sz="1400" dirty="0"/>
              <a:t>, </a:t>
            </a:r>
            <a:r>
              <a:rPr lang="en-US" sz="1400" dirty="0" err="1"/>
              <a:t>Arkadi</a:t>
            </a:r>
            <a:r>
              <a:rPr lang="en-US" sz="1400" dirty="0"/>
              <a:t> Gal, Toshiaki Yamamoto </a:t>
            </a:r>
            <a:r>
              <a:rPr lang="en-US" sz="1400" i="1" dirty="0"/>
              <a:t>Applied Catalysis A: General</a:t>
            </a:r>
            <a:r>
              <a:rPr lang="en-US" sz="1400" dirty="0"/>
              <a:t> 236 (2002) </a:t>
            </a:r>
            <a:r>
              <a:rPr lang="en-US" sz="1400" dirty="0" smtClean="0"/>
              <a:t>9–15</a:t>
            </a:r>
          </a:p>
          <a:p>
            <a:pPr>
              <a:buAutoNum type="arabicPeriod" startAt="12"/>
            </a:pPr>
            <a:r>
              <a:rPr lang="en-US" sz="1400" dirty="0" smtClean="0"/>
              <a:t>Applied </a:t>
            </a:r>
            <a:r>
              <a:rPr lang="en-US" sz="1400" dirty="0"/>
              <a:t>Catalysis A: General 236 (2002) 9–15 </a:t>
            </a:r>
            <a:r>
              <a:rPr lang="en-US" sz="1400" i="1" dirty="0"/>
              <a:t>J. Appl. Phys.,</a:t>
            </a:r>
            <a:r>
              <a:rPr lang="en-US" sz="1400" dirty="0"/>
              <a:t> Vol. 85, No. 1, 1 January </a:t>
            </a:r>
            <a:r>
              <a:rPr lang="en-US" sz="1400" dirty="0" smtClean="0"/>
              <a:t>1999</a:t>
            </a:r>
          </a:p>
          <a:p>
            <a:pPr>
              <a:buAutoNum type="arabicPeriod" startAt="12"/>
            </a:pPr>
            <a:r>
              <a:rPr lang="en-US" sz="1400" dirty="0" smtClean="0"/>
              <a:t>Monica </a:t>
            </a:r>
            <a:r>
              <a:rPr lang="en-US" sz="1400" dirty="0" err="1"/>
              <a:t>Magureanu</a:t>
            </a:r>
            <a:r>
              <a:rPr lang="en-US" sz="1400" dirty="0"/>
              <a:t>, </a:t>
            </a:r>
            <a:r>
              <a:rPr lang="en-US" sz="1400" dirty="0" err="1"/>
              <a:t>Nicolae</a:t>
            </a:r>
            <a:r>
              <a:rPr lang="en-US" sz="1400" dirty="0"/>
              <a:t> B. </a:t>
            </a:r>
            <a:r>
              <a:rPr lang="en-US" sz="1400" dirty="0" err="1"/>
              <a:t>Mandache</a:t>
            </a:r>
            <a:r>
              <a:rPr lang="en-US" sz="1400" dirty="0"/>
              <a:t>, Pierre </a:t>
            </a:r>
            <a:r>
              <a:rPr lang="en-US" sz="1400" dirty="0" err="1"/>
              <a:t>Eloy</a:t>
            </a:r>
            <a:r>
              <a:rPr lang="en-US" sz="1400" dirty="0"/>
              <a:t>, Eric M. </a:t>
            </a:r>
            <a:r>
              <a:rPr lang="en-US" sz="1400" dirty="0" err="1"/>
              <a:t>Gaigneaux</a:t>
            </a:r>
            <a:r>
              <a:rPr lang="en-US" sz="1400" dirty="0"/>
              <a:t>, </a:t>
            </a:r>
            <a:r>
              <a:rPr lang="en-US" sz="1400" dirty="0" err="1"/>
              <a:t>Vasile</a:t>
            </a:r>
            <a:r>
              <a:rPr lang="en-US" sz="1400" dirty="0"/>
              <a:t> I. </a:t>
            </a:r>
            <a:r>
              <a:rPr lang="en-US" sz="1400" dirty="0" err="1"/>
              <a:t>Parvulescu</a:t>
            </a:r>
            <a:r>
              <a:rPr lang="en-US" sz="1400" dirty="0"/>
              <a:t> </a:t>
            </a:r>
            <a:r>
              <a:rPr lang="en-US" sz="1400" i="1" dirty="0"/>
              <a:t>Applied Catalysis B: Environmental</a:t>
            </a:r>
            <a:r>
              <a:rPr lang="en-US" sz="1400" dirty="0"/>
              <a:t> 61 (2005) </a:t>
            </a:r>
            <a:r>
              <a:rPr lang="en-US" sz="1400" dirty="0" smtClean="0"/>
              <a:t>12–20</a:t>
            </a:r>
          </a:p>
          <a:p>
            <a:pPr>
              <a:buAutoNum type="arabicPeriod" startAt="12"/>
            </a:pPr>
            <a:r>
              <a:rPr lang="en-US" sz="1400" dirty="0" smtClean="0"/>
              <a:t>H</a:t>
            </a:r>
            <a:r>
              <a:rPr lang="en-US" sz="1400" dirty="0"/>
              <a:t>. Huang, L. Tang 2006 </a:t>
            </a:r>
            <a:r>
              <a:rPr lang="en-US" sz="1400" i="1" dirty="0"/>
              <a:t>Published by Elsevier </a:t>
            </a:r>
            <a:r>
              <a:rPr lang="en-US" sz="1400" i="1" dirty="0" smtClean="0"/>
              <a:t>Ltd.</a:t>
            </a:r>
            <a:endParaRPr lang="en-US" sz="1400" dirty="0" smtClean="0"/>
          </a:p>
          <a:p>
            <a:pPr>
              <a:buAutoNum type="arabicPeriod" startAt="12"/>
            </a:pPr>
            <a:r>
              <a:rPr lang="en-US" sz="1400" dirty="0" smtClean="0"/>
              <a:t>R</a:t>
            </a:r>
            <a:r>
              <a:rPr lang="en-US" sz="1400" dirty="0"/>
              <a:t>. G. </a:t>
            </a:r>
            <a:r>
              <a:rPr lang="en-US" sz="1400" dirty="0" err="1"/>
              <a:t>Tonkyn</a:t>
            </a:r>
            <a:r>
              <a:rPr lang="en-US" sz="1400" dirty="0"/>
              <a:t>, S. E. Barlow, and T. M. Orlando </a:t>
            </a:r>
            <a:r>
              <a:rPr lang="en-US" sz="1400" i="1" dirty="0"/>
              <a:t>J. Appl. Phys.</a:t>
            </a:r>
            <a:r>
              <a:rPr lang="en-US" sz="1400" dirty="0"/>
              <a:t> </a:t>
            </a:r>
            <a:r>
              <a:rPr lang="en-US" sz="1400" b="1" dirty="0"/>
              <a:t>80 </a:t>
            </a:r>
            <a:r>
              <a:rPr lang="en-US" sz="1400" dirty="0"/>
              <a:t>(9), 1 November </a:t>
            </a:r>
            <a:r>
              <a:rPr lang="en-US" sz="1400" dirty="0" smtClean="0"/>
              <a:t>1996</a:t>
            </a:r>
          </a:p>
          <a:p>
            <a:pPr>
              <a:buAutoNum type="arabicPeriod" startAt="12"/>
            </a:pPr>
            <a:r>
              <a:rPr lang="en-US" sz="1400" dirty="0" smtClean="0"/>
              <a:t>Hyun-Ha </a:t>
            </a:r>
            <a:r>
              <a:rPr lang="en-US" sz="1400" dirty="0"/>
              <a:t>Kim, </a:t>
            </a:r>
            <a:r>
              <a:rPr lang="en-US" sz="1400" dirty="0" err="1"/>
              <a:t>Seung</a:t>
            </a:r>
            <a:r>
              <a:rPr lang="en-US" sz="1400" dirty="0"/>
              <a:t>-Min Oh, Atsushi Ogata, Shigeru </a:t>
            </a:r>
            <a:r>
              <a:rPr lang="en-US" sz="1400" dirty="0" err="1"/>
              <a:t>Futamura</a:t>
            </a:r>
            <a:r>
              <a:rPr lang="en-US" sz="1400" dirty="0"/>
              <a:t> </a:t>
            </a:r>
            <a:r>
              <a:rPr lang="en-US" sz="1400" i="1" dirty="0"/>
              <a:t>Catalysis Letters Vol.</a:t>
            </a:r>
            <a:r>
              <a:rPr lang="en-US" sz="1400" dirty="0"/>
              <a:t> 96, Nos. 3–4, July 2004 (</a:t>
            </a:r>
            <a:r>
              <a:rPr lang="en-US" sz="1400" dirty="0" smtClean="0"/>
              <a:t>2004)</a:t>
            </a:r>
          </a:p>
          <a:p>
            <a:pPr>
              <a:buAutoNum type="arabicPeriod" startAt="12"/>
            </a:pPr>
            <a:r>
              <a:rPr lang="en-US" sz="1400" dirty="0" smtClean="0"/>
              <a:t>R</a:t>
            </a:r>
            <a:r>
              <a:rPr lang="en-US" sz="1400" dirty="0"/>
              <a:t>. Rudolph, K.-P. </a:t>
            </a:r>
            <a:r>
              <a:rPr lang="en-US" sz="1400" dirty="0" err="1"/>
              <a:t>Francke</a:t>
            </a:r>
            <a:r>
              <a:rPr lang="en-US" sz="1400" dirty="0"/>
              <a:t>, H. </a:t>
            </a:r>
            <a:r>
              <a:rPr lang="en-US" sz="1400" dirty="0" err="1"/>
              <a:t>Miessner</a:t>
            </a:r>
            <a:r>
              <a:rPr lang="en-US" sz="1400" dirty="0"/>
              <a:t> 0272-4324 02 0900-0401 2002 </a:t>
            </a:r>
            <a:r>
              <a:rPr lang="en-US" sz="1400" i="1" dirty="0"/>
              <a:t>Plenum Publishing </a:t>
            </a:r>
            <a:r>
              <a:rPr lang="en-US" sz="1400" i="1" dirty="0" smtClean="0"/>
              <a:t>Corporation</a:t>
            </a:r>
            <a:endParaRPr lang="en-US" sz="1400" dirty="0" smtClean="0"/>
          </a:p>
          <a:p>
            <a:pPr>
              <a:buAutoNum type="arabicPeriod" startAt="12"/>
            </a:pPr>
            <a:r>
              <a:rPr lang="en-US" sz="1400" dirty="0" smtClean="0"/>
              <a:t>W</a:t>
            </a:r>
            <a:r>
              <a:rPr lang="en-US" sz="1400" dirty="0"/>
              <a:t>. </a:t>
            </a:r>
            <a:r>
              <a:rPr lang="en-US" sz="1400" dirty="0" err="1"/>
              <a:t>Mista</a:t>
            </a:r>
            <a:r>
              <a:rPr lang="en-US" sz="1400" dirty="0"/>
              <a:t>, R. </a:t>
            </a:r>
            <a:r>
              <a:rPr lang="en-US" sz="1400" dirty="0" err="1"/>
              <a:t>Kacprzyk</a:t>
            </a:r>
            <a:r>
              <a:rPr lang="en-US" sz="1400" dirty="0"/>
              <a:t> </a:t>
            </a:r>
            <a:r>
              <a:rPr lang="en-US" sz="1400" i="1" dirty="0"/>
              <a:t>Catalysis Today</a:t>
            </a:r>
            <a:r>
              <a:rPr lang="en-US" sz="1400" dirty="0"/>
              <a:t> 137 (2008) </a:t>
            </a:r>
            <a:r>
              <a:rPr lang="en-US" sz="1400" dirty="0" smtClean="0"/>
              <a:t>345–349</a:t>
            </a:r>
          </a:p>
          <a:p>
            <a:pPr>
              <a:buAutoNum type="arabicPeriod" startAt="12"/>
            </a:pPr>
            <a:r>
              <a:rPr lang="en-US" sz="1400" dirty="0" smtClean="0"/>
              <a:t>Ch</a:t>
            </a:r>
            <a:r>
              <a:rPr lang="en-US" sz="1400" dirty="0"/>
              <a:t>. </a:t>
            </a:r>
            <a:r>
              <a:rPr lang="en-US" sz="1400" dirty="0" err="1"/>
              <a:t>Subrahmanyam</a:t>
            </a:r>
            <a:r>
              <a:rPr lang="en-US" sz="1400" dirty="0"/>
              <a:t>, M. </a:t>
            </a:r>
            <a:r>
              <a:rPr lang="en-US" sz="1400" dirty="0" err="1"/>
              <a:t>Magureanu</a:t>
            </a:r>
            <a:r>
              <a:rPr lang="en-US" sz="1400" dirty="0"/>
              <a:t>, A. </a:t>
            </a:r>
            <a:r>
              <a:rPr lang="en-US" sz="1400" dirty="0" err="1"/>
              <a:t>Renken</a:t>
            </a:r>
            <a:r>
              <a:rPr lang="en-US" sz="1400" dirty="0"/>
              <a:t>, L. Kiwi-</a:t>
            </a:r>
            <a:r>
              <a:rPr lang="en-US" sz="1400" dirty="0" err="1"/>
              <a:t>Minsker</a:t>
            </a:r>
            <a:r>
              <a:rPr lang="en-US" sz="1400" dirty="0"/>
              <a:t> </a:t>
            </a:r>
            <a:r>
              <a:rPr lang="en-US" sz="1400" i="1" dirty="0"/>
              <a:t>Applied Catalysis B: Environmental</a:t>
            </a:r>
            <a:r>
              <a:rPr lang="en-US" sz="1400" dirty="0"/>
              <a:t> 65 (2006) </a:t>
            </a:r>
            <a:r>
              <a:rPr lang="en-US" sz="1400" dirty="0" smtClean="0"/>
              <a:t>150–156</a:t>
            </a:r>
          </a:p>
          <a:p>
            <a:pPr>
              <a:buAutoNum type="arabicPeriod" startAt="12"/>
            </a:pPr>
            <a:r>
              <a:rPr lang="en-US" sz="1400" dirty="0" smtClean="0"/>
              <a:t>K</a:t>
            </a:r>
            <a:r>
              <a:rPr lang="en-US" sz="1400" dirty="0"/>
              <a:t>. </a:t>
            </a:r>
            <a:r>
              <a:rPr lang="en-US" sz="1400" dirty="0" err="1"/>
              <a:t>Moustakas</a:t>
            </a:r>
            <a:r>
              <a:rPr lang="en-US" sz="1400" dirty="0"/>
              <a:t>, D. </a:t>
            </a:r>
            <a:r>
              <a:rPr lang="en-US" sz="1400" dirty="0" err="1"/>
              <a:t>Fatta</a:t>
            </a:r>
            <a:r>
              <a:rPr lang="en-US" sz="1400" dirty="0"/>
              <a:t>, S. </a:t>
            </a:r>
            <a:r>
              <a:rPr lang="en-US" sz="1400" dirty="0" err="1"/>
              <a:t>Malamis</a:t>
            </a:r>
            <a:r>
              <a:rPr lang="en-US" sz="1400" dirty="0"/>
              <a:t>, K. </a:t>
            </a:r>
            <a:r>
              <a:rPr lang="en-US" sz="1400" dirty="0" err="1"/>
              <a:t>Haralambous</a:t>
            </a:r>
            <a:r>
              <a:rPr lang="en-US" sz="1400" dirty="0"/>
              <a:t>, M. </a:t>
            </a:r>
            <a:r>
              <a:rPr lang="en-US" sz="1400" dirty="0" err="1"/>
              <a:t>Loizidou</a:t>
            </a:r>
            <a:r>
              <a:rPr lang="en-US" sz="1400" dirty="0"/>
              <a:t> </a:t>
            </a:r>
            <a:r>
              <a:rPr lang="en-US" sz="1400" i="1" dirty="0"/>
              <a:t>Journal of Hazardous Materials </a:t>
            </a:r>
            <a:r>
              <a:rPr lang="en-US" sz="1400" dirty="0"/>
              <a:t>B123 (2005) 120–126</a:t>
            </a:r>
          </a:p>
          <a:p>
            <a:pPr marL="0" indent="0">
              <a:buNone/>
            </a:pPr>
            <a:endParaRPr lang="en-US" sz="1000" dirty="0"/>
          </a:p>
        </p:txBody>
      </p:sp>
    </p:spTree>
    <p:extLst>
      <p:ext uri="{BB962C8B-B14F-4D97-AF65-F5344CB8AC3E}">
        <p14:creationId xmlns:p14="http://schemas.microsoft.com/office/powerpoint/2010/main" val="164210260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rcRect/>
          <a:stretch>
            <a:fillRect/>
          </a:stretch>
        </p:blipFill>
        <p:spPr bwMode="auto">
          <a:xfrm>
            <a:off x="0" y="762000"/>
            <a:ext cx="2444750" cy="2286000"/>
          </a:xfrm>
          <a:prstGeom prst="rect">
            <a:avLst/>
          </a:prstGeom>
          <a:noFill/>
          <a:ln w="9525">
            <a:noFill/>
            <a:miter lim="800000"/>
            <a:headEnd/>
            <a:tailEnd/>
          </a:ln>
        </p:spPr>
      </p:pic>
      <p:sp>
        <p:nvSpPr>
          <p:cNvPr id="7" name="Title 6"/>
          <p:cNvSpPr>
            <a:spLocks noGrp="1"/>
          </p:cNvSpPr>
          <p:nvPr>
            <p:ph type="title"/>
          </p:nvPr>
        </p:nvSpPr>
        <p:spPr>
          <a:xfrm>
            <a:off x="1219200" y="2670175"/>
            <a:ext cx="7543800" cy="1200150"/>
          </a:xfrm>
        </p:spPr>
        <p:txBody>
          <a:bodyPr tIns="0" bIns="0" anchor="t"/>
          <a:lstStyle/>
          <a:p>
            <a:pPr eaLnBrk="1" hangingPunct="1"/>
            <a:r>
              <a:rPr lang="en-US" sz="7800" b="1">
                <a:solidFill>
                  <a:srgbClr val="262626"/>
                </a:solidFill>
                <a:ea typeface="ＭＳ Ｐゴシック" pitchFamily="-60" charset="-128"/>
                <a:cs typeface="ＭＳ Ｐゴシック" pitchFamily="-60" charset="-128"/>
              </a:rPr>
              <a:t>THANK YOU.</a:t>
            </a:r>
            <a:endParaRPr lang="en-US" sz="7800">
              <a:ea typeface="ＭＳ Ｐゴシック" pitchFamily="-60" charset="-128"/>
              <a:cs typeface="ＭＳ Ｐゴシック" pitchFamily="-60" charset="-128"/>
            </a:endParaRPr>
          </a:p>
        </p:txBody>
      </p:sp>
    </p:spTree>
    <p:custDataLst>
      <p:tags r:id="rId1"/>
    </p:custDataLst>
    <p:extLst>
      <p:ext uri="{BB962C8B-B14F-4D97-AF65-F5344CB8AC3E}">
        <p14:creationId xmlns:p14="http://schemas.microsoft.com/office/powerpoint/2010/main" val="2051175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Non-Thermal Plasma</a:t>
            </a:r>
            <a:endParaRPr lang="en-US" dirty="0"/>
          </a:p>
        </p:txBody>
      </p:sp>
      <p:sp>
        <p:nvSpPr>
          <p:cNvPr id="4" name="TextBox 7"/>
          <p:cNvSpPr txBox="1">
            <a:spLocks noGrp="1" noChangeArrowheads="1"/>
          </p:cNvSpPr>
          <p:nvPr>
            <p:ph sz="half" idx="1"/>
          </p:nvPr>
        </p:nvSpPr>
        <p:spPr bwMode="auto">
          <a:xfrm>
            <a:off x="304800" y="1066800"/>
            <a:ext cx="8610600" cy="5562600"/>
          </a:xfrm>
          <a:prstGeom prst="rect">
            <a:avLst/>
          </a:prstGeom>
          <a:noFill/>
          <a:ln w="9525">
            <a:noFill/>
            <a:miter lim="800000"/>
            <a:headEnd/>
            <a:tailEnd/>
          </a:ln>
        </p:spPr>
        <p:txBody>
          <a:bodyPr>
            <a:prstTxWarp prst="textNoShape">
              <a:avLst/>
            </a:prstTxWarp>
          </a:bodyPr>
          <a:lstStyle/>
          <a:p>
            <a:pPr marL="22860" indent="0" algn="just">
              <a:lnSpc>
                <a:spcPct val="150000"/>
              </a:lnSpc>
              <a:spcBef>
                <a:spcPts val="450"/>
              </a:spcBef>
              <a:buNone/>
            </a:pPr>
            <a:r>
              <a:rPr lang="en-US" sz="2000" b="1" dirty="0">
                <a:solidFill>
                  <a:srgbClr val="262626"/>
                </a:solidFill>
              </a:rPr>
              <a:t>What Is Non-Thermal Plasma?</a:t>
            </a:r>
          </a:p>
          <a:p>
            <a:pPr marL="365760" indent="-342900" algn="just">
              <a:lnSpc>
                <a:spcPct val="150000"/>
              </a:lnSpc>
              <a:spcBef>
                <a:spcPts val="450"/>
              </a:spcBef>
              <a:buFont typeface="Arial" pitchFamily="34" charset="0"/>
              <a:buChar char="•"/>
            </a:pPr>
            <a:r>
              <a:rPr lang="en-US" sz="1800" dirty="0">
                <a:solidFill>
                  <a:srgbClr val="262626"/>
                </a:solidFill>
              </a:rPr>
              <a:t>Everyone is familiar with static electricity that occurs when reaching for a metal door </a:t>
            </a:r>
            <a:r>
              <a:rPr lang="en-US" sz="1800" dirty="0" smtClean="0">
                <a:solidFill>
                  <a:srgbClr val="262626"/>
                </a:solidFill>
              </a:rPr>
              <a:t>handle after </a:t>
            </a:r>
            <a:r>
              <a:rPr lang="en-US" sz="1800" dirty="0">
                <a:solidFill>
                  <a:srgbClr val="262626"/>
                </a:solidFill>
              </a:rPr>
              <a:t>walking across a carpet.  </a:t>
            </a:r>
            <a:endParaRPr lang="en-US" sz="1800" dirty="0" smtClean="0">
              <a:solidFill>
                <a:srgbClr val="262626"/>
              </a:solidFill>
            </a:endParaRPr>
          </a:p>
          <a:p>
            <a:pPr marL="365760" indent="-342900" algn="just">
              <a:lnSpc>
                <a:spcPct val="150000"/>
              </a:lnSpc>
              <a:spcBef>
                <a:spcPts val="450"/>
              </a:spcBef>
              <a:buFont typeface="Arial" pitchFamily="34" charset="0"/>
              <a:buChar char="•"/>
            </a:pPr>
            <a:r>
              <a:rPr lang="en-US" sz="1800" dirty="0" smtClean="0">
                <a:solidFill>
                  <a:srgbClr val="262626"/>
                </a:solidFill>
              </a:rPr>
              <a:t>In </a:t>
            </a:r>
            <a:r>
              <a:rPr lang="en-US" sz="1800" dirty="0">
                <a:solidFill>
                  <a:srgbClr val="262626"/>
                </a:solidFill>
              </a:rPr>
              <a:t>technical terms, static electricity is the discharge of </a:t>
            </a:r>
            <a:r>
              <a:rPr lang="en-US" sz="1800" dirty="0" smtClean="0">
                <a:solidFill>
                  <a:srgbClr val="262626"/>
                </a:solidFill>
              </a:rPr>
              <a:t>electricity that </a:t>
            </a:r>
            <a:r>
              <a:rPr lang="en-US" sz="1800" dirty="0">
                <a:solidFill>
                  <a:srgbClr val="262626"/>
                </a:solidFill>
              </a:rPr>
              <a:t>occurs when the potential (that is, voltage) exceeds the insulating effect of the air </a:t>
            </a:r>
            <a:r>
              <a:rPr lang="en-US" sz="1800" dirty="0" smtClean="0">
                <a:solidFill>
                  <a:srgbClr val="262626"/>
                </a:solidFill>
              </a:rPr>
              <a:t>gap between </a:t>
            </a:r>
            <a:r>
              <a:rPr lang="en-US" sz="1800" dirty="0">
                <a:solidFill>
                  <a:srgbClr val="262626"/>
                </a:solidFill>
              </a:rPr>
              <a:t>your finger and the door handle.  Non-thermal plasma uses a reactor that utilizes </a:t>
            </a:r>
            <a:r>
              <a:rPr lang="en-US" sz="1800" dirty="0" smtClean="0">
                <a:solidFill>
                  <a:srgbClr val="262626"/>
                </a:solidFill>
              </a:rPr>
              <a:t>a similar </a:t>
            </a:r>
            <a:r>
              <a:rPr lang="en-US" sz="1800" dirty="0">
                <a:solidFill>
                  <a:srgbClr val="262626"/>
                </a:solidFill>
              </a:rPr>
              <a:t>effect.  </a:t>
            </a:r>
            <a:endParaRPr lang="en-US" sz="1800" dirty="0" smtClean="0">
              <a:solidFill>
                <a:srgbClr val="262626"/>
              </a:solidFill>
            </a:endParaRPr>
          </a:p>
          <a:p>
            <a:pPr marL="365760" indent="-342900" algn="just">
              <a:lnSpc>
                <a:spcPct val="150000"/>
              </a:lnSpc>
              <a:spcBef>
                <a:spcPts val="450"/>
              </a:spcBef>
              <a:buFont typeface="Arial" pitchFamily="34" charset="0"/>
              <a:buChar char="•"/>
            </a:pPr>
            <a:r>
              <a:rPr lang="en-US" sz="1800" dirty="0" smtClean="0">
                <a:solidFill>
                  <a:srgbClr val="262626"/>
                </a:solidFill>
              </a:rPr>
              <a:t>The </a:t>
            </a:r>
            <a:r>
              <a:rPr lang="en-US" sz="1800" dirty="0">
                <a:solidFill>
                  <a:srgbClr val="262626"/>
                </a:solidFill>
              </a:rPr>
              <a:t>reactor consists of two electrodes (one electrode is in the form of a </a:t>
            </a:r>
            <a:r>
              <a:rPr lang="en-US" sz="1800" dirty="0" smtClean="0">
                <a:solidFill>
                  <a:srgbClr val="262626"/>
                </a:solidFill>
              </a:rPr>
              <a:t>metal pipe</a:t>
            </a:r>
            <a:r>
              <a:rPr lang="en-US" sz="1800" dirty="0">
                <a:solidFill>
                  <a:srgbClr val="262626"/>
                </a:solidFill>
              </a:rPr>
              <a:t>, and the other electrode is a metal wire that runs down the middle of the pipe) separated </a:t>
            </a:r>
            <a:r>
              <a:rPr lang="en-US" sz="1800" dirty="0" smtClean="0">
                <a:solidFill>
                  <a:srgbClr val="262626"/>
                </a:solidFill>
              </a:rPr>
              <a:t>by a </a:t>
            </a:r>
            <a:r>
              <a:rPr lang="en-US" sz="1800" dirty="0">
                <a:solidFill>
                  <a:srgbClr val="262626"/>
                </a:solidFill>
              </a:rPr>
              <a:t>void space that is lined  with a dielectric material and is filled with glass beads. This type of reactor is called </a:t>
            </a:r>
            <a:r>
              <a:rPr lang="en-US" sz="1800" b="1" dirty="0">
                <a:solidFill>
                  <a:srgbClr val="262626"/>
                </a:solidFill>
              </a:rPr>
              <a:t>Dielectric-Barrier </a:t>
            </a:r>
            <a:r>
              <a:rPr lang="en-US" sz="1800" b="1" dirty="0" smtClean="0">
                <a:solidFill>
                  <a:srgbClr val="262626"/>
                </a:solidFill>
              </a:rPr>
              <a:t>Discharge (DBD</a:t>
            </a:r>
            <a:r>
              <a:rPr lang="en-US" sz="1800" b="1" dirty="0">
                <a:solidFill>
                  <a:srgbClr val="262626"/>
                </a:solidFill>
              </a:rPr>
              <a:t>). </a:t>
            </a:r>
            <a:endParaRPr lang="en-US" sz="1800" b="1" dirty="0" smtClean="0">
              <a:solidFill>
                <a:srgbClr val="262626"/>
              </a:solidFill>
            </a:endParaRPr>
          </a:p>
          <a:p>
            <a:pPr marL="342900" indent="-342900">
              <a:buFont typeface="Arial" pitchFamily="34" charset="0"/>
              <a:buChar char="•"/>
            </a:pPr>
            <a:endParaRPr lang="en-US" dirty="0">
              <a:solidFill>
                <a:srgbClr val="262626"/>
              </a:solidFill>
            </a:endParaRPr>
          </a:p>
        </p:txBody>
      </p:sp>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Non-Thermal Plasma</a:t>
            </a:r>
            <a:endParaRPr lang="en-US" dirty="0"/>
          </a:p>
        </p:txBody>
      </p:sp>
      <p:sp>
        <p:nvSpPr>
          <p:cNvPr id="4" name="TextBox 7"/>
          <p:cNvSpPr txBox="1">
            <a:spLocks noChangeArrowheads="1"/>
          </p:cNvSpPr>
          <p:nvPr/>
        </p:nvSpPr>
        <p:spPr bwMode="auto">
          <a:xfrm>
            <a:off x="445770" y="1030974"/>
            <a:ext cx="8469630" cy="5674625"/>
          </a:xfrm>
          <a:prstGeom prst="rect">
            <a:avLst/>
          </a:prstGeom>
          <a:noFill/>
          <a:ln w="9525">
            <a:noFill/>
            <a:miter lim="800000"/>
            <a:headEnd/>
            <a:tailEnd/>
          </a:ln>
        </p:spPr>
        <p:txBody>
          <a:bodyPr>
            <a:prstTxWarp prst="textNoShape">
              <a:avLst/>
            </a:prstTxWarp>
          </a:bodyPr>
          <a:lstStyle/>
          <a:p>
            <a:pPr marL="651510" indent="-285750" algn="just">
              <a:lnSpc>
                <a:spcPct val="150000"/>
              </a:lnSpc>
              <a:spcBef>
                <a:spcPts val="450"/>
              </a:spcBef>
              <a:buFont typeface="Arial" pitchFamily="34" charset="0"/>
              <a:buChar char="•"/>
            </a:pPr>
            <a:endParaRPr lang="en-US" dirty="0" smtClean="0">
              <a:solidFill>
                <a:srgbClr val="262626"/>
              </a:solidFill>
            </a:endParaRPr>
          </a:p>
          <a:p>
            <a:pPr marL="651510" indent="-285750" algn="just">
              <a:lnSpc>
                <a:spcPct val="150000"/>
              </a:lnSpc>
              <a:spcBef>
                <a:spcPts val="450"/>
              </a:spcBef>
              <a:buFont typeface="Arial" pitchFamily="34" charset="0"/>
              <a:buChar char="•"/>
            </a:pPr>
            <a:endParaRPr lang="en-US" dirty="0">
              <a:solidFill>
                <a:srgbClr val="262626"/>
              </a:solidFill>
            </a:endParaRPr>
          </a:p>
          <a:p>
            <a:pPr marL="651510" indent="-285750" algn="just">
              <a:lnSpc>
                <a:spcPct val="150000"/>
              </a:lnSpc>
              <a:spcBef>
                <a:spcPts val="450"/>
              </a:spcBef>
              <a:buFont typeface="Arial" pitchFamily="34" charset="0"/>
              <a:buChar char="•"/>
            </a:pPr>
            <a:endParaRPr lang="en-US" dirty="0" smtClean="0">
              <a:solidFill>
                <a:srgbClr val="262626"/>
              </a:solidFill>
            </a:endParaRPr>
          </a:p>
          <a:p>
            <a:pPr marL="651510" indent="-285750" algn="just">
              <a:lnSpc>
                <a:spcPct val="150000"/>
              </a:lnSpc>
              <a:spcBef>
                <a:spcPts val="450"/>
              </a:spcBef>
              <a:buFont typeface="Arial" pitchFamily="34" charset="0"/>
              <a:buChar char="•"/>
            </a:pPr>
            <a:endParaRPr lang="en-US" dirty="0">
              <a:solidFill>
                <a:srgbClr val="262626"/>
              </a:solidFill>
            </a:endParaRPr>
          </a:p>
          <a:p>
            <a:pPr marL="274320" indent="-285750" algn="just">
              <a:lnSpc>
                <a:spcPct val="150000"/>
              </a:lnSpc>
              <a:spcBef>
                <a:spcPts val="450"/>
              </a:spcBef>
              <a:buFont typeface="Arial" pitchFamily="34" charset="0"/>
              <a:buChar char="•"/>
            </a:pPr>
            <a:r>
              <a:rPr lang="en-US" dirty="0" smtClean="0">
                <a:solidFill>
                  <a:srgbClr val="262626"/>
                </a:solidFill>
              </a:rPr>
              <a:t>Emissions </a:t>
            </a:r>
            <a:r>
              <a:rPr lang="en-US" dirty="0">
                <a:solidFill>
                  <a:srgbClr val="262626"/>
                </a:solidFill>
              </a:rPr>
              <a:t>flow inside of the pipe.  A phenomenon occurs when the </a:t>
            </a:r>
            <a:r>
              <a:rPr lang="en-US" dirty="0" smtClean="0">
                <a:solidFill>
                  <a:srgbClr val="262626"/>
                </a:solidFill>
              </a:rPr>
              <a:t>voltage through the beads </a:t>
            </a:r>
            <a:r>
              <a:rPr lang="en-US" dirty="0">
                <a:solidFill>
                  <a:srgbClr val="262626"/>
                </a:solidFill>
              </a:rPr>
              <a:t>exceeds the insulating effect of the beads and </a:t>
            </a:r>
            <a:r>
              <a:rPr lang="en-US" b="1" dirty="0">
                <a:solidFill>
                  <a:srgbClr val="262626"/>
                </a:solidFill>
              </a:rPr>
              <a:t>millions of micro-discharges occur.  </a:t>
            </a:r>
            <a:endParaRPr lang="en-US" b="1" dirty="0" smtClean="0">
              <a:solidFill>
                <a:srgbClr val="262626"/>
              </a:solidFill>
            </a:endParaRPr>
          </a:p>
          <a:p>
            <a:pPr marL="274320" indent="-285750" algn="just">
              <a:lnSpc>
                <a:spcPct val="150000"/>
              </a:lnSpc>
              <a:spcBef>
                <a:spcPts val="450"/>
              </a:spcBef>
              <a:buFont typeface="Arial" pitchFamily="34" charset="0"/>
              <a:buChar char="•"/>
            </a:pPr>
            <a:r>
              <a:rPr lang="en-US" dirty="0" smtClean="0">
                <a:solidFill>
                  <a:srgbClr val="262626"/>
                </a:solidFill>
              </a:rPr>
              <a:t>The duration </a:t>
            </a:r>
            <a:r>
              <a:rPr lang="en-US" dirty="0">
                <a:solidFill>
                  <a:srgbClr val="262626"/>
                </a:solidFill>
              </a:rPr>
              <a:t>of these discharges is measured in </a:t>
            </a:r>
            <a:r>
              <a:rPr lang="en-US" b="1" dirty="0" err="1">
                <a:solidFill>
                  <a:srgbClr val="262626"/>
                </a:solidFill>
              </a:rPr>
              <a:t>nano</a:t>
            </a:r>
            <a:r>
              <a:rPr lang="en-US" b="1" dirty="0">
                <a:solidFill>
                  <a:srgbClr val="262626"/>
                </a:solidFill>
              </a:rPr>
              <a:t>-seconds</a:t>
            </a:r>
            <a:r>
              <a:rPr lang="en-US" b="1" dirty="0" smtClean="0">
                <a:solidFill>
                  <a:srgbClr val="262626"/>
                </a:solidFill>
              </a:rPr>
              <a:t>.</a:t>
            </a:r>
            <a:endParaRPr lang="en-US" b="1" dirty="0">
              <a:solidFill>
                <a:srgbClr val="262626"/>
              </a:solidFill>
            </a:endParaRPr>
          </a:p>
          <a:p>
            <a:pPr marL="274320" indent="-285750" algn="just">
              <a:lnSpc>
                <a:spcPct val="150000"/>
              </a:lnSpc>
              <a:spcBef>
                <a:spcPts val="450"/>
              </a:spcBef>
              <a:buFont typeface="Arial" pitchFamily="34" charset="0"/>
              <a:buChar char="•"/>
            </a:pPr>
            <a:r>
              <a:rPr lang="en-US" dirty="0" smtClean="0">
                <a:solidFill>
                  <a:srgbClr val="262626"/>
                </a:solidFill>
              </a:rPr>
              <a:t>The </a:t>
            </a:r>
            <a:r>
              <a:rPr lang="en-US" dirty="0">
                <a:solidFill>
                  <a:srgbClr val="262626"/>
                </a:solidFill>
              </a:rPr>
              <a:t>individual discharges cannot </a:t>
            </a:r>
            <a:r>
              <a:rPr lang="en-US" dirty="0" smtClean="0">
                <a:solidFill>
                  <a:srgbClr val="262626"/>
                </a:solidFill>
              </a:rPr>
              <a:t>be seen </a:t>
            </a:r>
            <a:r>
              <a:rPr lang="en-US" dirty="0">
                <a:solidFill>
                  <a:srgbClr val="262626"/>
                </a:solidFill>
              </a:rPr>
              <a:t>with the human eye, but the overall effect produces a silent glow.  This effect will </a:t>
            </a:r>
            <a:r>
              <a:rPr lang="en-US" dirty="0" smtClean="0">
                <a:solidFill>
                  <a:srgbClr val="262626"/>
                </a:solidFill>
              </a:rPr>
              <a:t>only occur </a:t>
            </a:r>
            <a:r>
              <a:rPr lang="en-US" dirty="0">
                <a:solidFill>
                  <a:srgbClr val="262626"/>
                </a:solidFill>
              </a:rPr>
              <a:t>when the power source is </a:t>
            </a:r>
            <a:r>
              <a:rPr lang="en-US" b="1" dirty="0">
                <a:solidFill>
                  <a:srgbClr val="262626"/>
                </a:solidFill>
              </a:rPr>
              <a:t>alternating current (AC).</a:t>
            </a:r>
            <a:r>
              <a:rPr lang="en-US" dirty="0">
                <a:solidFill>
                  <a:srgbClr val="262626"/>
                </a:solidFill>
              </a:rPr>
              <a:t>  DBD cannot be induced with </a:t>
            </a:r>
            <a:r>
              <a:rPr lang="en-US" dirty="0" smtClean="0">
                <a:solidFill>
                  <a:srgbClr val="262626"/>
                </a:solidFill>
              </a:rPr>
              <a:t>direct current </a:t>
            </a:r>
            <a:r>
              <a:rPr lang="en-US" dirty="0">
                <a:solidFill>
                  <a:srgbClr val="262626"/>
                </a:solidFill>
              </a:rPr>
              <a:t>(DC) power because the capacitive coupling of the dielectric necessitates an AC field.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027563"/>
            <a:ext cx="3760458" cy="194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7641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TS10167455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3850</TotalTime>
  <Words>4548</Words>
  <Application>Microsoft Office PowerPoint</Application>
  <PresentationFormat>On-screen Show (4:3)</PresentationFormat>
  <Paragraphs>642</Paragraphs>
  <Slides>77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TS101674551</vt:lpstr>
      <vt:lpstr>KGPlot</vt:lpstr>
      <vt:lpstr> PLASMA GASIFICATION FOR VOC DESTRUCTION </vt:lpstr>
      <vt:lpstr>PowerPoint Presentation</vt:lpstr>
      <vt:lpstr>Concept Map</vt:lpstr>
      <vt:lpstr>VOC</vt:lpstr>
      <vt:lpstr>VOC</vt:lpstr>
      <vt:lpstr>Plasma</vt:lpstr>
      <vt:lpstr>Plasma</vt:lpstr>
      <vt:lpstr>Non-Thermal Plasma</vt:lpstr>
      <vt:lpstr>Non-Thermal Plasma</vt:lpstr>
      <vt:lpstr>Non-Thermal Plasma</vt:lpstr>
      <vt:lpstr>PowerPoint Presentation</vt:lpstr>
      <vt:lpstr>Electron Impact Ionization</vt:lpstr>
      <vt:lpstr>Electron Impact Processes</vt:lpstr>
      <vt:lpstr>Plant</vt:lpstr>
      <vt:lpstr>Emission Inventory</vt:lpstr>
      <vt:lpstr>Destruction of Toluene</vt:lpstr>
      <vt:lpstr>Destruction of Toluene</vt:lpstr>
      <vt:lpstr>Destruction of Toluene</vt:lpstr>
      <vt:lpstr>Chemistry of Toluene</vt:lpstr>
      <vt:lpstr>Decomposition Toluene</vt:lpstr>
      <vt:lpstr>Decomposition of Toluene</vt:lpstr>
      <vt:lpstr>FTIR Absorption Spectra</vt:lpstr>
      <vt:lpstr>Spectroscopy tool</vt:lpstr>
      <vt:lpstr>PowerPoint Presentation</vt:lpstr>
      <vt:lpstr>PowerPoint Presentation</vt:lpstr>
      <vt:lpstr>Dielectric Barrier Discharge Reactor</vt:lpstr>
      <vt:lpstr>Surface Discharge Reactor</vt:lpstr>
      <vt:lpstr>Pulsed Corona Reactor</vt:lpstr>
      <vt:lpstr>Capillary Plasma Discharge Concept</vt:lpstr>
      <vt:lpstr>Gliding Arc Concept</vt:lpstr>
      <vt:lpstr>PowerPoint Presentation</vt:lpstr>
      <vt:lpstr>Catalyst</vt:lpstr>
      <vt:lpstr>PowerPoint Presentation</vt:lpstr>
      <vt:lpstr>Type of Hybrid Reactors</vt:lpstr>
      <vt:lpstr>SPC over TPC &amp; MPC</vt:lpstr>
      <vt:lpstr>Catalyst Work</vt:lpstr>
      <vt:lpstr>Particle Size Selection</vt:lpstr>
      <vt:lpstr>PowerPoint Presentation</vt:lpstr>
      <vt:lpstr>PowerPoint Presentation</vt:lpstr>
      <vt:lpstr>SPC PERFORMANCE</vt:lpstr>
      <vt:lpstr>SPC PERFORMANCE</vt:lpstr>
      <vt:lpstr>DESIGN OF PLASMA REACTOR</vt:lpstr>
      <vt:lpstr>How will the Plasma look…</vt:lpstr>
      <vt:lpstr>ASSUMPTIONS</vt:lpstr>
      <vt:lpstr>CALCULATIONS</vt:lpstr>
      <vt:lpstr>CALCULATIONS</vt:lpstr>
      <vt:lpstr>CALCULATIONS</vt:lpstr>
      <vt:lpstr>CALCULATIONS</vt:lpstr>
      <vt:lpstr>SCALED UP DESIGN OF PLASMA REACTOR</vt:lpstr>
      <vt:lpstr>SCHEMATIC OF EXPERIMENTAL SETUP</vt:lpstr>
      <vt:lpstr>SCRUBBER STAGES</vt:lpstr>
      <vt:lpstr>PowerPoint Presentation</vt:lpstr>
      <vt:lpstr>Cost Effectiveness &amp; optimization</vt:lpstr>
      <vt:lpstr>Figures of merit</vt:lpstr>
      <vt:lpstr>Electrical system of Plasma Unit</vt:lpstr>
      <vt:lpstr>Voltage and Current Measuring Circuit</vt:lpstr>
      <vt:lpstr>Sensitivity Analysis</vt:lpstr>
      <vt:lpstr>Performance Parameters </vt:lpstr>
      <vt:lpstr>Performance Parameters</vt:lpstr>
      <vt:lpstr>Performance Parameters</vt:lpstr>
      <vt:lpstr>Performance Parameters</vt:lpstr>
      <vt:lpstr>Performance Parameters</vt:lpstr>
      <vt:lpstr>Performance Parameters</vt:lpstr>
      <vt:lpstr>Typical voltage waveforms</vt:lpstr>
      <vt:lpstr>Capital Cost</vt:lpstr>
      <vt:lpstr>Capital Cost-Piping Cost</vt:lpstr>
      <vt:lpstr>Capital Cost-Electrical Cost</vt:lpstr>
      <vt:lpstr>Capital Cost-Sensors &amp; Spectrometer</vt:lpstr>
      <vt:lpstr>Total Capital Cost</vt:lpstr>
      <vt:lpstr>Total Annual Cost Comparison of Control Techniques</vt:lpstr>
      <vt:lpstr>Removal Cost per Unit Contaminant at 2000 L/min and 2000 ppm</vt:lpstr>
      <vt:lpstr>Operating Cost</vt:lpstr>
      <vt:lpstr>SUMMARY</vt:lpstr>
      <vt:lpstr>Challenges</vt:lpstr>
      <vt:lpstr>PowerPoint Presentation</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SPECTRAL DATABASE &amp; IDENTIFICATION SOFTWARE</dc:title>
  <dc:creator>Chethu</dc:creator>
  <cp:lastModifiedBy>B.G.RAHUL</cp:lastModifiedBy>
  <cp:revision>219</cp:revision>
  <dcterms:created xsi:type="dcterms:W3CDTF">2010-08-16T15:36:50Z</dcterms:created>
  <dcterms:modified xsi:type="dcterms:W3CDTF">2011-05-02T06:53:53Z</dcterms:modified>
</cp:coreProperties>
</file>